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291" r:id="rId38"/>
    <p:sldId id="292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ine Riggall" initials="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699"/>
  </p:normalViewPr>
  <p:slideViewPr>
    <p:cSldViewPr snapToGrid="0">
      <p:cViewPr varScale="1">
        <p:scale>
          <a:sx n="57" d="100"/>
          <a:sy n="57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hyperlink" Target="https://arxiv.org/abs/1806.0751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1806.0751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1806.07517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7517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indico.uchicago.edu/event/479/contributions/2084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7517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1806.07517" TargetMode="Externa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HFOFO RF.png" descr="HFOFO RF.png"/>
          <p:cNvPicPr>
            <a:picLocks noChangeAspect="1"/>
          </p:cNvPicPr>
          <p:nvPr/>
        </p:nvPicPr>
        <p:blipFill>
          <a:blip r:embed="rId2"/>
          <a:srcRect l="107" r="107"/>
          <a:stretch>
            <a:fillRect/>
          </a:stretch>
        </p:blipFill>
        <p:spPr>
          <a:xfrm>
            <a:off x="-136609" y="-91853"/>
            <a:ext cx="24657217" cy="13899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rogress on the HFOFO Snake Channel for 6D Muon Cooling"/>
          <p:cNvSpPr/>
          <p:nvPr/>
        </p:nvSpPr>
        <p:spPr>
          <a:xfrm>
            <a:off x="10891787" y="269297"/>
            <a:ext cx="12647319" cy="475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5" h="18490" extrusionOk="0">
                <a:moveTo>
                  <a:pt x="746" y="0"/>
                </a:moveTo>
                <a:lnTo>
                  <a:pt x="21345" y="0"/>
                </a:lnTo>
                <a:lnTo>
                  <a:pt x="21345" y="17349"/>
                </a:lnTo>
                <a:lnTo>
                  <a:pt x="746" y="17349"/>
                </a:lnTo>
                <a:cubicBezTo>
                  <a:pt x="2727" y="21600"/>
                  <a:pt x="4989" y="12890"/>
                  <a:pt x="2952" y="8858"/>
                </a:cubicBezTo>
                <a:cubicBezTo>
                  <a:pt x="2292" y="7553"/>
                  <a:pt x="1361" y="8346"/>
                  <a:pt x="685" y="7133"/>
                </a:cubicBezTo>
                <a:cubicBezTo>
                  <a:pt x="-255" y="5448"/>
                  <a:pt x="-221" y="1553"/>
                  <a:pt x="74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r">
              <a:defRPr sz="8500">
                <a:solidFill>
                  <a:srgbClr val="83ABAD"/>
                </a:solidFill>
              </a:defRPr>
            </a:lvl1pPr>
          </a:lstStyle>
          <a:p>
            <a:r>
              <a:rPr dirty="0"/>
              <a:t>Progress on the HFOFO </a:t>
            </a:r>
            <a:r>
              <a:rPr lang="en-US" dirty="0"/>
              <a:t>               </a:t>
            </a:r>
            <a:r>
              <a:rPr dirty="0"/>
              <a:t>Snake Channel for </a:t>
            </a:r>
            <a:r>
              <a:rPr lang="en-US" dirty="0"/>
              <a:t>       </a:t>
            </a:r>
            <a:r>
              <a:rPr dirty="0"/>
              <a:t>6D Muon Cooling</a:t>
            </a:r>
          </a:p>
        </p:txBody>
      </p:sp>
      <p:sp>
        <p:nvSpPr>
          <p:cNvPr id="173" name="Caroline Riggall1, Rithika Ganesan1, Katsuya Yonehara2, Lawrence Lee1,     Tova Holmes1, David Neuffer2,           Diktys Stratakis2"/>
          <p:cNvSpPr txBox="1"/>
          <p:nvPr/>
        </p:nvSpPr>
        <p:spPr>
          <a:xfrm>
            <a:off x="15675123" y="9191567"/>
            <a:ext cx="7863984" cy="1879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3200">
                <a:solidFill>
                  <a:srgbClr val="FFFFFF"/>
                </a:solidFill>
              </a:defRPr>
            </a:pPr>
            <a:r>
              <a:rPr>
                <a:solidFill>
                  <a:srgbClr val="83ABAD"/>
                </a:solidFill>
              </a:rPr>
              <a:t>Caroline Riggall</a:t>
            </a:r>
            <a:r>
              <a:rPr baseline="31999"/>
              <a:t>1</a:t>
            </a:r>
            <a:r>
              <a:t>, Rithika Ganesan</a:t>
            </a:r>
            <a:r>
              <a:rPr baseline="31999"/>
              <a:t>1</a:t>
            </a:r>
            <a:r>
              <a:t>, Katsuya Yonehara</a:t>
            </a:r>
            <a:r>
              <a:rPr baseline="31999"/>
              <a:t>2</a:t>
            </a:r>
            <a:r>
              <a:t>, Lawrence Lee</a:t>
            </a:r>
            <a:r>
              <a:rPr baseline="31999"/>
              <a:t>1</a:t>
            </a:r>
            <a:r>
              <a:t>,     Tova Holmes</a:t>
            </a:r>
            <a:r>
              <a:rPr baseline="31999"/>
              <a:t>1</a:t>
            </a:r>
            <a:r>
              <a:t>, David Neuffer</a:t>
            </a:r>
            <a:r>
              <a:rPr baseline="31999"/>
              <a:t>2</a:t>
            </a:r>
            <a:r>
              <a:t>,           Diktys Stratakis</a:t>
            </a:r>
            <a:r>
              <a:rPr baseline="31999"/>
              <a:t>2</a:t>
            </a:r>
          </a:p>
        </p:txBody>
      </p:sp>
      <p:sp>
        <p:nvSpPr>
          <p:cNvPr id="174" name="1 University of Tennessee; 2 Fermilab"/>
          <p:cNvSpPr txBox="1"/>
          <p:nvPr/>
        </p:nvSpPr>
        <p:spPr>
          <a:xfrm>
            <a:off x="10891787" y="11439327"/>
            <a:ext cx="12647319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3200">
                <a:solidFill>
                  <a:srgbClr val="FFFFFF"/>
                </a:solidFill>
              </a:defRPr>
            </a:pPr>
            <a:r>
              <a:rPr baseline="31999"/>
              <a:t>1 </a:t>
            </a:r>
            <a:r>
              <a:t>University of Tennessee; </a:t>
            </a:r>
            <a:r>
              <a:rPr baseline="31999"/>
              <a:t>2 </a:t>
            </a:r>
            <a:r>
              <a:t>Fermilab</a:t>
            </a:r>
          </a:p>
        </p:txBody>
      </p:sp>
      <p:sp>
        <p:nvSpPr>
          <p:cNvPr id="175" name="USMCC Annual Meeting 2025"/>
          <p:cNvSpPr txBox="1"/>
          <p:nvPr/>
        </p:nvSpPr>
        <p:spPr>
          <a:xfrm>
            <a:off x="10891787" y="5274858"/>
            <a:ext cx="12647319" cy="721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r">
              <a:defRPr sz="4200">
                <a:solidFill>
                  <a:srgbClr val="FFFFFF"/>
                </a:solidFill>
              </a:defRPr>
            </a:lvl1pPr>
          </a:lstStyle>
          <a:p>
            <a:r>
              <a:t>USMCC Annual Meeting 2025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A Dispersion Scheme for Both Sig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A Dispersion Scheme for Both Signs</a:t>
            </a:r>
          </a:p>
        </p:txBody>
      </p:sp>
      <p:sp>
        <p:nvSpPr>
          <p:cNvPr id="354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56" name="Line"/>
          <p:cNvSpPr/>
          <p:nvPr/>
        </p:nvSpPr>
        <p:spPr>
          <a:xfrm flipV="1">
            <a:off x="12192000" y="2945462"/>
            <a:ext cx="1" cy="9717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Traditional schemes: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206499" y="4015728"/>
                <a:ext cx="10021949" cy="8488788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lnSpc>
                    <a:spcPct val="120000"/>
                  </a:lnSpc>
                  <a:buSzTx/>
                  <a:buNone/>
                </a:pPr>
                <a:r>
                  <a:rPr b="1"/>
                  <a:t>Traditional schemes:</a:t>
                </a:r>
              </a:p>
              <a:p>
                <a:pPr marL="0" indent="0" algn="ctr">
                  <a:lnSpc>
                    <a:spcPct val="120000"/>
                  </a:lnSpc>
                  <a:buSzTx/>
                  <a:buNone/>
                </a:pPr>
                <a:r>
                  <a:t>Solenoid tilting along one axis only</a:t>
                </a:r>
              </a:p>
              <a:p>
                <a:pPr marL="0" indent="0" algn="ctr">
                  <a:lnSpc>
                    <a:spcPct val="120000"/>
                  </a:lnSpc>
                  <a:buSzTx/>
                  <a:buNone/>
                </a:pPr>
                <a:r>
                  <a:t>Generate </a:t>
                </a:r>
                <a:r>
                  <a:rPr i="1"/>
                  <a:t>upward dipole field</a:t>
                </a:r>
              </a:p>
              <a:p>
                <a:pPr marL="0" indent="0" algn="ctr">
                  <a:lnSpc>
                    <a:spcPct val="120000"/>
                  </a:lnSpc>
                  <a:buSzTx/>
                  <a:buNone/>
                </a:pP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t> </a:t>
                </a:r>
                <a:r>
                  <a:rPr>
                    <a:solidFill>
                      <a:schemeClr val="accent5">
                        <a:lumOff val="-29866"/>
                      </a:schemeClr>
                    </a:solidFill>
                  </a:rPr>
                  <a:t>Charge-specific dispersion</a:t>
                </a:r>
              </a:p>
            </p:txBody>
          </p:sp>
        </mc:Choice>
        <mc:Fallback xmlns="">
          <p:sp>
            <p:nvSpPr>
              <p:cNvPr id="357" name="Traditional schemes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206499" y="4015728"/>
                <a:ext cx="10021949" cy="8488788"/>
              </a:xfrm>
              <a:prstGeom prst="rect">
                <a:avLst/>
              </a:prstGeom>
              <a:blipFill>
                <a:blip r:embed="rId2"/>
                <a:stretch>
                  <a:fillRect l="-886" t="-897" r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HFOFO:…"/>
              <p:cNvSpPr txBox="1"/>
              <p:nvPr/>
            </p:nvSpPr>
            <p:spPr>
              <a:xfrm>
                <a:off x="13155552" y="4015728"/>
                <a:ext cx="10021948" cy="84887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b="1"/>
                  <a:t>HFOFO:</a:t>
                </a:r>
              </a:p>
              <a:p>
                <a:pPr algn="ctr">
                  <a:lnSpc>
                    <a:spcPct val="120000"/>
                  </a:lnSpc>
                </a:pPr>
                <a:r>
                  <a:t>Solenoid tilting along two axes, with twice per period repetition of rotations</a:t>
                </a:r>
              </a:p>
              <a:p>
                <a:pPr algn="ctr">
                  <a:lnSpc>
                    <a:spcPct val="120000"/>
                  </a:lnSpc>
                </a:pPr>
                <a:r>
                  <a:t>Generate </a:t>
                </a:r>
                <a:r>
                  <a:rPr i="1"/>
                  <a:t>rotating dipole field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t> </a:t>
                </a:r>
                <a:r>
                  <a:rPr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rPr>
                  <a:t>Dispersion</a:t>
                </a:r>
                <a:r>
                  <a:rPr i="1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rPr>
                  <a:t> </a:t>
                </a:r>
                <a:r>
                  <a:rPr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rPr>
                  <a:t>independent of sign</a:t>
                </a:r>
              </a:p>
            </p:txBody>
          </p:sp>
        </mc:Choice>
        <mc:Fallback xmlns="">
          <p:sp>
            <p:nvSpPr>
              <p:cNvPr id="358" name="HFOFO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5552" y="4015728"/>
                <a:ext cx="10021948" cy="8488788"/>
              </a:xfrm>
              <a:prstGeom prst="rect">
                <a:avLst/>
              </a:prstGeom>
              <a:blipFill>
                <a:blip r:embed="rId3"/>
                <a:stretch>
                  <a:fillRect l="-2532" t="-897" r="-430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Lattice Periodic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>
                <a:solidFill>
                  <a:srgbClr val="FFFFFF"/>
                </a:solidFill>
              </a:defRPr>
            </a:lvl1pPr>
          </a:lstStyle>
          <a:p>
            <a:r>
              <a:t>Lattice Periodicity</a:t>
            </a:r>
          </a:p>
        </p:txBody>
      </p:sp>
      <p:sp>
        <p:nvSpPr>
          <p:cNvPr id="361" name="Text"/>
          <p:cNvSpPr txBox="1"/>
          <p:nvPr/>
        </p:nvSpPr>
        <p:spPr>
          <a:xfrm>
            <a:off x="23305872" y="12786026"/>
            <a:ext cx="46736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62" name="Groups of 3 focusing units with same solenoid and absorber orientations repeated twice per period to treat both signs"/>
          <p:cNvSpPr txBox="1"/>
          <p:nvPr/>
        </p:nvSpPr>
        <p:spPr>
          <a:xfrm>
            <a:off x="12671774" y="862255"/>
            <a:ext cx="10769736" cy="186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200">
                <a:solidFill>
                  <a:srgbClr val="FFFFFF"/>
                </a:solidFill>
              </a:defRPr>
            </a:pPr>
            <a:r>
              <a:t>Groups of 3 focusing units with same solenoid and absorber orientations repeated </a:t>
            </a:r>
            <a:r>
              <a:rPr i="1"/>
              <a:t>twice per period</a:t>
            </a:r>
            <a:r>
              <a:t> to treat both signs</a:t>
            </a:r>
          </a:p>
        </p:txBody>
      </p:sp>
      <p:grpSp>
        <p:nvGrpSpPr>
          <p:cNvPr id="366" name="Group"/>
          <p:cNvGrpSpPr/>
          <p:nvPr/>
        </p:nvGrpSpPr>
        <p:grpSpPr>
          <a:xfrm>
            <a:off x="12774580" y="3038292"/>
            <a:ext cx="10555055" cy="729729"/>
            <a:chOff x="0" y="0"/>
            <a:chExt cx="10555054" cy="729727"/>
          </a:xfrm>
        </p:grpSpPr>
        <p:sp>
          <p:nvSpPr>
            <p:cNvPr id="363" name="Line"/>
            <p:cNvSpPr/>
            <p:nvPr/>
          </p:nvSpPr>
          <p:spPr>
            <a:xfrm>
              <a:off x="31284" y="364863"/>
              <a:ext cx="10501557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64" name="Line"/>
            <p:cNvSpPr/>
            <p:nvPr/>
          </p:nvSpPr>
          <p:spPr>
            <a:xfrm>
              <a:off x="10555054" y="0"/>
              <a:ext cx="1" cy="72972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65" name="Line"/>
            <p:cNvSpPr/>
            <p:nvPr/>
          </p:nvSpPr>
          <p:spPr>
            <a:xfrm flipH="1">
              <a:off x="-1" y="0"/>
              <a:ext cx="2" cy="72972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70" name="Group"/>
          <p:cNvGrpSpPr/>
          <p:nvPr/>
        </p:nvGrpSpPr>
        <p:grpSpPr>
          <a:xfrm>
            <a:off x="1969999" y="11159584"/>
            <a:ext cx="10555055" cy="729729"/>
            <a:chOff x="0" y="0"/>
            <a:chExt cx="10555054" cy="729727"/>
          </a:xfrm>
        </p:grpSpPr>
        <p:sp>
          <p:nvSpPr>
            <p:cNvPr id="367" name="Line"/>
            <p:cNvSpPr/>
            <p:nvPr/>
          </p:nvSpPr>
          <p:spPr>
            <a:xfrm>
              <a:off x="31284" y="364863"/>
              <a:ext cx="10501557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68" name="Line"/>
            <p:cNvSpPr/>
            <p:nvPr/>
          </p:nvSpPr>
          <p:spPr>
            <a:xfrm>
              <a:off x="10555054" y="0"/>
              <a:ext cx="1" cy="72972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69" name="Line"/>
            <p:cNvSpPr/>
            <p:nvPr/>
          </p:nvSpPr>
          <p:spPr>
            <a:xfrm flipH="1">
              <a:off x="-1" y="0"/>
              <a:ext cx="2" cy="72972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Resonant Dispersion Gen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Resonant Dispersion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Beta tune near resonance   momentum compaction is positive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407824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</a:pPr>
                <a:r>
                  <a:rPr dirty="0"/>
                  <a:t>Beta tune near </a:t>
                </a:r>
                <a:r>
                  <a:rPr i="1" dirty="0"/>
                  <a:t>resonance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i="1" dirty="0"/>
                  <a:t> </a:t>
                </a:r>
                <a:r>
                  <a:rPr dirty="0"/>
                  <a:t>momentum compaction is </a:t>
                </a:r>
                <a:r>
                  <a:rPr i="1" dirty="0"/>
                  <a:t>positive:</a:t>
                </a:r>
                <a:endParaRPr lang="en-US" i="1" dirty="0"/>
              </a:p>
              <a:p>
                <a:pPr marL="0" indent="0" algn="ctr">
                  <a:buSzTx/>
                  <a:buNone/>
                </a:pPr>
                <a:endParaRPr sz="100" i="1" dirty="0"/>
              </a:p>
              <a:p>
                <a:pPr marL="0" indent="0" algn="ctr"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i="1" dirty="0"/>
              </a:p>
              <a:p>
                <a:pPr marL="0" indent="0" algn="ctr">
                  <a:buSzTx/>
                  <a:buNone/>
                </a:pP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dirty="0"/>
                  <a:t> Higher-momentum particles travel longer paths</a:t>
                </a:r>
              </a:p>
            </p:txBody>
          </p:sp>
        </mc:Choice>
        <mc:Fallback xmlns="">
          <p:sp>
            <p:nvSpPr>
              <p:cNvPr id="373" name="Beta tune near resonance   momentum compaction is positive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407824"/>
                <a:ext cx="21971000" cy="9096692"/>
              </a:xfrm>
              <a:prstGeom prst="rect">
                <a:avLst/>
              </a:prstGeom>
              <a:blipFill>
                <a:blip r:embed="rId2"/>
                <a:stretch>
                  <a:fillRect t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76" name="Having near-resonance conditions allows for large dispersion — ideal for cooling!"/>
          <p:cNvSpPr/>
          <p:nvPr/>
        </p:nvSpPr>
        <p:spPr>
          <a:xfrm>
            <a:off x="4738076" y="9098324"/>
            <a:ext cx="14907848" cy="3174973"/>
          </a:xfrm>
          <a:prstGeom prst="roundRect">
            <a:avLst>
              <a:gd name="adj" fmla="val 22689"/>
            </a:avLst>
          </a:prstGeom>
          <a:solidFill>
            <a:srgbClr val="447A89"/>
          </a:solidFill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Having </a:t>
            </a:r>
            <a:r>
              <a:rPr b="1"/>
              <a:t>near-resonance</a:t>
            </a:r>
            <a:r>
              <a:t> conditions allows for </a:t>
            </a:r>
            <a:r>
              <a:rPr i="1"/>
              <a:t>large dispersion </a:t>
            </a:r>
            <a:r>
              <a:t>— ideal for cooling!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Wedge absorbers placed at minima of beta function (between solenoids)"/>
          <p:cNvSpPr txBox="1">
            <a:spLocks noGrp="1"/>
          </p:cNvSpPr>
          <p:nvPr>
            <p:ph type="body" idx="1"/>
          </p:nvPr>
        </p:nvSpPr>
        <p:spPr>
          <a:xfrm>
            <a:off x="1193800" y="3299112"/>
            <a:ext cx="21971000" cy="909669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Wedge absorbers placed at </a:t>
            </a:r>
            <a:r>
              <a:rPr i="1"/>
              <a:t>minima of beta function</a:t>
            </a:r>
            <a:r>
              <a:t> (between solenoids)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1850114" y="4865667"/>
            <a:ext cx="21306621" cy="7548468"/>
            <a:chOff x="0" y="0"/>
            <a:chExt cx="21306620" cy="7548467"/>
          </a:xfrm>
        </p:grpSpPr>
        <p:pic>
          <p:nvPicPr>
            <p:cNvPr id="379" name="Screenshot 2025-04-29 at 12.22.05 AM.png" descr="Screenshot 2025-04-29 at 12.22.05 AM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21306621" cy="75484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0" name="Rectangle"/>
            <p:cNvSpPr/>
            <p:nvPr/>
          </p:nvSpPr>
          <p:spPr>
            <a:xfrm>
              <a:off x="9050268" y="505687"/>
              <a:ext cx="2030928" cy="8726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Rectangle"/>
              <p:cNvSpPr txBox="1"/>
              <p:nvPr/>
            </p:nvSpPr>
            <p:spPr>
              <a:xfrm>
                <a:off x="3970748" y="5510326"/>
                <a:ext cx="1289771" cy="89058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5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sz="5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sz="5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82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748" y="5510326"/>
                <a:ext cx="1289771" cy="890583"/>
              </a:xfrm>
              <a:prstGeom prst="rect">
                <a:avLst/>
              </a:prstGeom>
              <a:blipFill>
                <a:blip r:embed="rId3"/>
                <a:stretch>
                  <a:fillRect l="-20388" r="-29126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5" name="Group"/>
          <p:cNvGrpSpPr/>
          <p:nvPr/>
        </p:nvGrpSpPr>
        <p:grpSpPr>
          <a:xfrm>
            <a:off x="3689075" y="10534780"/>
            <a:ext cx="16665179" cy="1110253"/>
            <a:chOff x="0" y="0"/>
            <a:chExt cx="16665177" cy="1110251"/>
          </a:xfrm>
        </p:grpSpPr>
        <p:sp>
          <p:nvSpPr>
            <p:cNvPr id="383" name="Rectangle"/>
            <p:cNvSpPr/>
            <p:nvPr/>
          </p:nvSpPr>
          <p:spPr>
            <a:xfrm>
              <a:off x="1119709" y="0"/>
              <a:ext cx="1346300" cy="1110252"/>
            </a:xfrm>
            <a:prstGeom prst="rect">
              <a:avLst/>
            </a:prstGeom>
            <a:solidFill>
              <a:srgbClr val="000000">
                <a:alpha val="1528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4" name="Rectangle"/>
            <p:cNvSpPr/>
            <p:nvPr/>
          </p:nvSpPr>
          <p:spPr>
            <a:xfrm>
              <a:off x="3959543" y="0"/>
              <a:ext cx="1346300" cy="1110252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5" name="Rectangle"/>
            <p:cNvSpPr/>
            <p:nvPr/>
          </p:nvSpPr>
          <p:spPr>
            <a:xfrm>
              <a:off x="6799377" y="0"/>
              <a:ext cx="1346300" cy="1110252"/>
            </a:xfrm>
            <a:prstGeom prst="rect">
              <a:avLst/>
            </a:prstGeom>
            <a:solidFill>
              <a:srgbClr val="000000">
                <a:alpha val="1528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6" name="Rectangle"/>
            <p:cNvSpPr/>
            <p:nvPr/>
          </p:nvSpPr>
          <p:spPr>
            <a:xfrm>
              <a:off x="9639211" y="0"/>
              <a:ext cx="1346300" cy="1110252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Rectangle"/>
            <p:cNvSpPr/>
            <p:nvPr/>
          </p:nvSpPr>
          <p:spPr>
            <a:xfrm>
              <a:off x="12479046" y="0"/>
              <a:ext cx="1346299" cy="1110252"/>
            </a:xfrm>
            <a:prstGeom prst="rect">
              <a:avLst/>
            </a:prstGeom>
            <a:solidFill>
              <a:srgbClr val="000000">
                <a:alpha val="1528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8" name="Rectangle"/>
            <p:cNvSpPr/>
            <p:nvPr/>
          </p:nvSpPr>
          <p:spPr>
            <a:xfrm>
              <a:off x="15318878" y="0"/>
              <a:ext cx="1346300" cy="1110252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9" name="Triangle"/>
            <p:cNvSpPr/>
            <p:nvPr/>
          </p:nvSpPr>
          <p:spPr>
            <a:xfrm rot="10800000">
              <a:off x="2839833" y="-1"/>
              <a:ext cx="745886" cy="1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47A89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0" name="Triangle"/>
            <p:cNvSpPr/>
            <p:nvPr/>
          </p:nvSpPr>
          <p:spPr>
            <a:xfrm rot="10800000">
              <a:off x="5679668" y="-1"/>
              <a:ext cx="745886" cy="1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47A89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1" name="Triangle"/>
            <p:cNvSpPr/>
            <p:nvPr/>
          </p:nvSpPr>
          <p:spPr>
            <a:xfrm rot="10800000">
              <a:off x="-1" y="-1"/>
              <a:ext cx="745886" cy="1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47A89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2" name="Triangle"/>
            <p:cNvSpPr/>
            <p:nvPr/>
          </p:nvSpPr>
          <p:spPr>
            <a:xfrm rot="10800000">
              <a:off x="8519501" y="-1"/>
              <a:ext cx="745886" cy="1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47A89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3" name="Triangle"/>
            <p:cNvSpPr/>
            <p:nvPr/>
          </p:nvSpPr>
          <p:spPr>
            <a:xfrm rot="10800000">
              <a:off x="11359336" y="-1"/>
              <a:ext cx="745886" cy="1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47A89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4" name="Triangle"/>
            <p:cNvSpPr/>
            <p:nvPr/>
          </p:nvSpPr>
          <p:spPr>
            <a:xfrm rot="10800000">
              <a:off x="14199170" y="-1"/>
              <a:ext cx="745886" cy="1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47A89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96" name="Beta Fun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Beta Function</a:t>
            </a:r>
          </a:p>
        </p:txBody>
      </p:sp>
      <p:sp>
        <p:nvSpPr>
          <p:cNvPr id="397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99" name="Y. Alexahin (1806.07517)"/>
          <p:cNvSpPr txBox="1"/>
          <p:nvPr/>
        </p:nvSpPr>
        <p:spPr>
          <a:xfrm>
            <a:off x="20697698" y="13016305"/>
            <a:ext cx="344850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Y. Alexahin (</a:t>
            </a:r>
            <a:r>
              <a:rPr u="sng">
                <a:hlinkClick r:id="rId4"/>
              </a:rPr>
              <a:t>1806.07517</a:t>
            </a:r>
            <a:r>
              <a:t>)</a:t>
            </a:r>
          </a:p>
        </p:txBody>
      </p:sp>
      <p:grpSp>
        <p:nvGrpSpPr>
          <p:cNvPr id="402" name="Group"/>
          <p:cNvGrpSpPr/>
          <p:nvPr/>
        </p:nvGrpSpPr>
        <p:grpSpPr>
          <a:xfrm>
            <a:off x="17651817" y="4469291"/>
            <a:ext cx="4892055" cy="1988877"/>
            <a:chOff x="0" y="27801"/>
            <a:chExt cx="4892053" cy="19888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Equation"/>
                <p:cNvSpPr txBox="1"/>
                <p:nvPr/>
              </p:nvSpPr>
              <p:spPr>
                <a:xfrm>
                  <a:off x="0" y="27801"/>
                  <a:ext cx="4892053" cy="19888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𝑒𝑞𝑢</m:t>
                            </m:r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.)</m:t>
                            </m:r>
                          </m:sup>
                        </m:sSub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(0.014</m:t>
                            </m:r>
                            <m:sSup>
                              <m:sSupPr>
                                <m:ctrlP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  <m:sSub>
                              <m:sSubPr>
                                <m:ctrlP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f>
                              <m:fPr>
                                <m:ctrlP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sz="4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4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sz="4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𝑑𝑠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sz="4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sz="4800" dirty="0"/>
                </a:p>
              </p:txBody>
            </p:sp>
          </mc:Choice>
          <mc:Fallback xmlns="">
            <p:sp>
              <p:nvSpPr>
                <p:cNvPr id="40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27801"/>
                  <a:ext cx="4892053" cy="1988876"/>
                </a:xfrm>
                <a:prstGeom prst="rect">
                  <a:avLst/>
                </a:prstGeom>
                <a:blipFill>
                  <a:blip r:embed="rId5"/>
                  <a:stretch>
                    <a:fillRect l="-3109" r="-21244" b="-1898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1" name="Rectangle"/>
            <p:cNvSpPr/>
            <p:nvPr/>
          </p:nvSpPr>
          <p:spPr>
            <a:xfrm>
              <a:off x="2503176" y="56376"/>
              <a:ext cx="835074" cy="791017"/>
            </a:xfrm>
            <a:prstGeom prst="rect">
              <a:avLst/>
            </a:prstGeom>
            <a:solidFill>
              <a:schemeClr val="accent3">
                <a:hueOff val="362282"/>
                <a:satOff val="31803"/>
                <a:lumOff val="-18242"/>
                <a:alpha val="2852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1" animBg="1" advAuto="0"/>
      <p:bldP spid="395" grpId="2" animBg="1" advAuto="0"/>
      <p:bldP spid="402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F Cav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>
                <a:solidFill>
                  <a:srgbClr val="FFFFFF"/>
                </a:solidFill>
              </a:defRPr>
            </a:lvl1pPr>
          </a:lstStyle>
          <a:p>
            <a:r>
              <a:t>RF Cavities</a:t>
            </a:r>
          </a:p>
        </p:txBody>
      </p:sp>
      <p:sp>
        <p:nvSpPr>
          <p:cNvPr id="405" name="Text"/>
          <p:cNvSpPr txBox="1"/>
          <p:nvPr/>
        </p:nvSpPr>
        <p:spPr>
          <a:xfrm>
            <a:off x="23305872" y="12786026"/>
            <a:ext cx="46736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6" name="Use RF cavities for longitudinal energy restoration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5978792" y="2348003"/>
                <a:ext cx="7366899" cy="6366469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  <a:defRPr sz="4200">
                    <a:solidFill>
                      <a:srgbClr val="FFFFFF"/>
                    </a:solidFill>
                  </a:defRPr>
                </a:pPr>
                <a:r>
                  <a:t>Use </a:t>
                </a:r>
                <a:r>
                  <a:rPr>
                    <a:solidFill>
                      <a:srgbClr val="B72A18"/>
                    </a:solidFill>
                  </a:rPr>
                  <a:t>RF cavities</a:t>
                </a:r>
                <a:r>
                  <a:t> for longitudinal </a:t>
                </a:r>
                <a:r>
                  <a:rPr i="1"/>
                  <a:t>energy restoration</a:t>
                </a:r>
              </a:p>
              <a:p>
                <a:pPr marL="0" indent="0" algn="ctr">
                  <a:buSzTx/>
                  <a:buNone/>
                  <a:defRPr sz="4200">
                    <a:solidFill>
                      <a:srgbClr val="FFFFFF"/>
                    </a:solidFill>
                  </a:defRPr>
                </a:pPr>
                <a:endParaRPr i="1"/>
              </a:p>
              <a:p>
                <a:pPr marL="0" indent="0" algn="ctr">
                  <a:buSzTx/>
                  <a:buNone/>
                  <a:defRPr sz="4200"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5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5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r>
                  <a:t> = </a:t>
                </a:r>
                <a:r>
                  <a:rPr b="1"/>
                  <a:t>325 MHz</a:t>
                </a:r>
              </a:p>
            </p:txBody>
          </p:sp>
        </mc:Choice>
        <mc:Fallback xmlns="">
          <p:sp>
            <p:nvSpPr>
              <p:cNvPr id="406" name="Use RF cavities for longitudinal energy restoration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5978792" y="2348003"/>
                <a:ext cx="7366899" cy="6366469"/>
              </a:xfrm>
              <a:prstGeom prst="rect">
                <a:avLst/>
              </a:prstGeom>
              <a:blipFill>
                <a:blip r:embed="rId3"/>
                <a:stretch>
                  <a:fillRect l="-3270" t="-2584" r="-3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7" name="GH2 enables higher RF gradient and contributes to cooling"/>
          <p:cNvSpPr txBox="1"/>
          <p:nvPr/>
        </p:nvSpPr>
        <p:spPr>
          <a:xfrm>
            <a:off x="15978792" y="8926521"/>
            <a:ext cx="7366899" cy="187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200">
                <a:solidFill>
                  <a:srgbClr val="FFFFFF"/>
                </a:solidFill>
              </a:defRPr>
            </a:pPr>
            <a:r>
              <a:rPr b="1"/>
              <a:t>GH</a:t>
            </a:r>
            <a:r>
              <a:rPr b="1" baseline="-5999"/>
              <a:t>2</a:t>
            </a:r>
            <a:r>
              <a:t> enables higher RF gradient and contributes to cooling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Momentum Ev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Momentum Evolution</a:t>
            </a:r>
          </a:p>
        </p:txBody>
      </p:sp>
      <p:sp>
        <p:nvSpPr>
          <p:cNvPr id="410" name="Average front-end momentum is ~250 MeV/c…"/>
          <p:cNvSpPr txBox="1">
            <a:spLocks noGrp="1"/>
          </p:cNvSpPr>
          <p:nvPr>
            <p:ph type="body" sz="half" idx="1"/>
          </p:nvPr>
        </p:nvSpPr>
        <p:spPr>
          <a:xfrm>
            <a:off x="1206500" y="3407824"/>
            <a:ext cx="9260300" cy="9096692"/>
          </a:xfrm>
          <a:prstGeom prst="rect">
            <a:avLst/>
          </a:prstGeom>
        </p:spPr>
        <p:txBody>
          <a:bodyPr/>
          <a:lstStyle/>
          <a:p>
            <a:r>
              <a:t>Average front-end momentum is ~250 MeV/c</a:t>
            </a:r>
          </a:p>
          <a:p>
            <a:r>
              <a:t>Momentum is degraded along channel to ~</a:t>
            </a:r>
            <a:r>
              <a:rPr b="1"/>
              <a:t>200 MeV/c</a:t>
            </a:r>
          </a:p>
          <a:p>
            <a:pPr lvl="1"/>
            <a:r>
              <a:t>Ideal for ionization cooling</a:t>
            </a:r>
          </a:p>
          <a:p>
            <a:r>
              <a:t>Achieved by </a:t>
            </a:r>
            <a:r>
              <a:rPr i="1"/>
              <a:t>reducing solenoid current </a:t>
            </a:r>
            <a:r>
              <a:t>and adjusting RF phase with z</a:t>
            </a:r>
          </a:p>
        </p:txBody>
      </p:sp>
      <p:sp>
        <p:nvSpPr>
          <p:cNvPr id="411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1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413" name="pasted-movie.png" descr="pasted-movie.png"/>
          <p:cNvPicPr>
            <a:picLocks noChangeAspect="1"/>
          </p:cNvPicPr>
          <p:nvPr/>
        </p:nvPicPr>
        <p:blipFill>
          <a:blip r:embed="rId2"/>
          <a:srcRect t="817" b="817"/>
          <a:stretch>
            <a:fillRect/>
          </a:stretch>
        </p:blipFill>
        <p:spPr>
          <a:xfrm>
            <a:off x="11728693" y="3669522"/>
            <a:ext cx="11299525" cy="8573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Not only would HFOFO provide initial cooling before charge separation (perhaps requisitely)"/>
          <p:cNvSpPr txBox="1">
            <a:spLocks noGrp="1"/>
          </p:cNvSpPr>
          <p:nvPr>
            <p:ph type="body" idx="1"/>
          </p:nvPr>
        </p:nvSpPr>
        <p:spPr>
          <a:xfrm>
            <a:off x="2066748" y="3299112"/>
            <a:ext cx="20250504" cy="909669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SzTx/>
              <a:buNone/>
            </a:lvl1pPr>
          </a:lstStyle>
          <a:p>
            <a:r>
              <a:t>Not only would HFOFO provide initial cooling before charge separation (perhaps requisitely)</a:t>
            </a:r>
          </a:p>
        </p:txBody>
      </p:sp>
      <p:sp>
        <p:nvSpPr>
          <p:cNvPr id="416" name="HFOFO as a Matching S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HFOFO as a Matching Section</a:t>
            </a:r>
          </a:p>
        </p:txBody>
      </p:sp>
      <p:sp>
        <p:nvSpPr>
          <p:cNvPr id="417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grpSp>
        <p:nvGrpSpPr>
          <p:cNvPr id="423" name="Group"/>
          <p:cNvGrpSpPr/>
          <p:nvPr/>
        </p:nvGrpSpPr>
        <p:grpSpPr>
          <a:xfrm>
            <a:off x="1695095" y="6076478"/>
            <a:ext cx="20993810" cy="3541962"/>
            <a:chOff x="0" y="0"/>
            <a:chExt cx="20993808" cy="3541960"/>
          </a:xfrm>
        </p:grpSpPr>
        <p:pic>
          <p:nvPicPr>
            <p:cNvPr id="419" name="MuCollider_Schematic_v15_170625_Simple.png" descr="MuCollider_Schematic_v15_170625_Simpl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0993809" cy="3304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" name="Rectangle"/>
            <p:cNvSpPr/>
            <p:nvPr/>
          </p:nvSpPr>
          <p:spPr>
            <a:xfrm>
              <a:off x="8359491" y="327098"/>
              <a:ext cx="6138738" cy="2732967"/>
            </a:xfrm>
            <a:prstGeom prst="rect">
              <a:avLst/>
            </a:prstGeom>
            <a:solidFill>
              <a:schemeClr val="accent3">
                <a:hueOff val="362282"/>
                <a:satOff val="31803"/>
                <a:lumOff val="-18242"/>
                <a:alpha val="1814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21" name="MuCollider_Schematic_v15_170625_Simple.png" descr="MuCollider_Schematic_v15_170625_Simple.png"/>
            <p:cNvPicPr>
              <a:picLocks noChangeAspect="1"/>
            </p:cNvPicPr>
            <p:nvPr/>
          </p:nvPicPr>
          <p:blipFill>
            <a:blip r:embed="rId2"/>
            <a:srcRect l="39952" t="29630" r="55926" b="16227"/>
            <a:stretch>
              <a:fillRect/>
            </a:stretch>
          </p:blipFill>
          <p:spPr>
            <a:xfrm>
              <a:off x="8023890" y="1016878"/>
              <a:ext cx="1221131" cy="25249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152400" dir="5400000" rotWithShape="0">
                <a:srgbClr val="000000"/>
              </a:outerShdw>
            </a:effectLst>
          </p:spPr>
        </p:pic>
        <p:sp>
          <p:nvSpPr>
            <p:cNvPr id="422" name="Rectangle"/>
            <p:cNvSpPr/>
            <p:nvPr/>
          </p:nvSpPr>
          <p:spPr>
            <a:xfrm>
              <a:off x="8023890" y="1016878"/>
              <a:ext cx="1221024" cy="2525083"/>
            </a:xfrm>
            <a:prstGeom prst="rect">
              <a:avLst/>
            </a:prstGeom>
            <a:solidFill>
              <a:schemeClr val="accent3">
                <a:hueOff val="362282"/>
                <a:satOff val="31803"/>
                <a:lumOff val="-18242"/>
                <a:alpha val="1814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24" name="… It would also act as a de-facto matching section to prime the remainder of the cooling channel!"/>
          <p:cNvSpPr txBox="1"/>
          <p:nvPr/>
        </p:nvSpPr>
        <p:spPr>
          <a:xfrm>
            <a:off x="2066748" y="10533905"/>
            <a:ext cx="20250504" cy="271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lnSpc>
                <a:spcPct val="150000"/>
              </a:lnSpc>
            </a:pPr>
            <a:r>
              <a:t>… It would also act as a </a:t>
            </a:r>
            <a:r>
              <a:rPr i="1"/>
              <a:t>de-facto matching section</a:t>
            </a:r>
            <a:r>
              <a:t> to prime the remainder of the cooling channel!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rrent Perform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Bef>
                <a:spcPts val="4500"/>
              </a:spcBef>
              <a:defRPr sz="9000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Current Performance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28" name="Initial and final phase space distributions ( )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</a:pPr>
                <a:r>
                  <a:rPr>
                    <a:solidFill>
                      <a:srgbClr val="1246DB"/>
                    </a:solidFill>
                  </a:rPr>
                  <a:t>Initial</a:t>
                </a:r>
                <a:r>
                  <a:t> and </a:t>
                </a:r>
                <a:r>
                  <a:rPr>
                    <a:solidFill>
                      <a:schemeClr val="accent5">
                        <a:lumOff val="-29866"/>
                      </a:schemeClr>
                    </a:solidFill>
                  </a:rPr>
                  <a:t>final</a:t>
                </a:r>
                <a:r>
                  <a:t> phase space distributions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)</a:t>
                </a:r>
              </a:p>
            </p:txBody>
          </p:sp>
        </mc:Choice>
        <mc:Fallback xmlns="">
          <p:sp>
            <p:nvSpPr>
              <p:cNvPr id="428" name="Initial and final phase space distributions ( 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  <a:blipFill>
                <a:blip r:embed="rId2"/>
                <a:stretch>
                  <a:fillRect t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9" name="Yuri’s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Yuri’s Results</a:t>
            </a:r>
          </a:p>
        </p:txBody>
      </p:sp>
      <p:sp>
        <p:nvSpPr>
          <p:cNvPr id="430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432" name="Screenshot 2025-04-29 at 1.33.56 AM.png" descr="Screenshot 2025-04-29 at 1.33.5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99" y="4631082"/>
            <a:ext cx="15516002" cy="82112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Y. Alexahin (1806.07517)">
            <a:extLst>
              <a:ext uri="{FF2B5EF4-FFF2-40B4-BE49-F238E27FC236}">
                <a16:creationId xmlns:a16="http://schemas.microsoft.com/office/drawing/2014/main" id="{57A5E1A8-7D2F-9F05-BB2A-F8974C5395F2}"/>
              </a:ext>
            </a:extLst>
          </p:cNvPr>
          <p:cNvSpPr txBox="1"/>
          <p:nvPr/>
        </p:nvSpPr>
        <p:spPr>
          <a:xfrm>
            <a:off x="20665061" y="13029493"/>
            <a:ext cx="351378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rPr>
                <a:solidFill>
                  <a:schemeClr val="tx1"/>
                </a:solidFill>
              </a:rPr>
              <a:t>Y. Alexahin (</a:t>
            </a:r>
            <a:r>
              <a:rPr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1806.07517</a:t>
            </a:r>
            <a:r>
              <a:rPr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Normal mode emittances and beam intensity along channel"/>
          <p:cNvSpPr txBox="1">
            <a:spLocks noGrp="1"/>
          </p:cNvSpPr>
          <p:nvPr>
            <p:ph type="body" idx="1"/>
          </p:nvPr>
        </p:nvSpPr>
        <p:spPr>
          <a:xfrm>
            <a:off x="1206500" y="3063738"/>
            <a:ext cx="21971000" cy="909669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Normal mode emittances and beam intensity along channel</a:t>
            </a:r>
          </a:p>
        </p:txBody>
      </p:sp>
      <p:sp>
        <p:nvSpPr>
          <p:cNvPr id="436" name="Yuri’s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Yuri’s Results</a:t>
            </a:r>
          </a:p>
        </p:txBody>
      </p:sp>
      <p:sp>
        <p:nvSpPr>
          <p:cNvPr id="437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19</a:t>
            </a:fld>
            <a:endParaRPr/>
          </a:p>
        </p:txBody>
      </p:sp>
      <p:pic>
        <p:nvPicPr>
          <p:cNvPr id="439" name="Screenshot 2025-04-29 at 12.39.52 AM.png" descr="Screenshot 2025-04-29 at 12.39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46" y="4171626"/>
            <a:ext cx="10549149" cy="692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Screenshot 2025-04-29 at 12.40.11 AM.png" descr="Screenshot 2025-04-29 at 12.40.1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0365" y="4342787"/>
            <a:ext cx="10744889" cy="6920062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Factor of 112.8 6D emittance reduction!…"/>
          <p:cNvSpPr txBox="1"/>
          <p:nvPr/>
        </p:nvSpPr>
        <p:spPr>
          <a:xfrm>
            <a:off x="2111444" y="11435059"/>
            <a:ext cx="9590152" cy="1369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4200"/>
            </a:pPr>
            <a:r>
              <a:t>Factor of </a:t>
            </a:r>
            <a:r>
              <a:rPr b="1"/>
              <a:t>112.8</a:t>
            </a:r>
            <a:r>
              <a:t> 6D emittance reduction!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4200"/>
            </a:pPr>
            <a:r>
              <a:t>36.4 transverse, 3.1 longitudinal</a:t>
            </a:r>
          </a:p>
        </p:txBody>
      </p:sp>
      <p:sp>
        <p:nvSpPr>
          <p:cNvPr id="442" name="65% transmission rate"/>
          <p:cNvSpPr txBox="1"/>
          <p:nvPr/>
        </p:nvSpPr>
        <p:spPr>
          <a:xfrm>
            <a:off x="14843190" y="11540463"/>
            <a:ext cx="547923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4200"/>
            </a:pPr>
            <a:r>
              <a:rPr b="1"/>
              <a:t>65%</a:t>
            </a:r>
            <a:r>
              <a:t> transmission rate</a:t>
            </a:r>
          </a:p>
        </p:txBody>
      </p:sp>
      <p:grpSp>
        <p:nvGrpSpPr>
          <p:cNvPr id="449" name="Group"/>
          <p:cNvGrpSpPr/>
          <p:nvPr/>
        </p:nvGrpSpPr>
        <p:grpSpPr>
          <a:xfrm>
            <a:off x="19676408" y="4727055"/>
            <a:ext cx="2762510" cy="1576860"/>
            <a:chOff x="0" y="0"/>
            <a:chExt cx="2762509" cy="1576858"/>
          </a:xfrm>
        </p:grpSpPr>
        <p:grpSp>
          <p:nvGrpSpPr>
            <p:cNvPr id="447" name="Group"/>
            <p:cNvGrpSpPr/>
            <p:nvPr/>
          </p:nvGrpSpPr>
          <p:grpSpPr>
            <a:xfrm>
              <a:off x="481296" y="213844"/>
              <a:ext cx="1799916" cy="1149171"/>
              <a:chOff x="0" y="0"/>
              <a:chExt cx="1799915" cy="114916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3" name="Rectangle"/>
                  <p:cNvSpPr txBox="1"/>
                  <p:nvPr/>
                </p:nvSpPr>
                <p:spPr>
                  <a:xfrm>
                    <a:off x="1237652" y="0"/>
                    <a:ext cx="562264" cy="6201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3200"/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/>
                  </a:p>
                </p:txBody>
              </p:sp>
            </mc:Choice>
            <mc:Fallback xmlns="">
              <p:sp>
                <p:nvSpPr>
                  <p:cNvPr id="443" name="Rectangle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7652" y="0"/>
                    <a:ext cx="562264" cy="62011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556" r="-11111" b="-12245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4" name="Rectangle"/>
                  <p:cNvSpPr txBox="1"/>
                  <p:nvPr/>
                </p:nvSpPr>
                <p:spPr>
                  <a:xfrm>
                    <a:off x="1237652" y="529057"/>
                    <a:ext cx="562264" cy="6201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3200"/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sz="3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/>
                  </a:p>
                </p:txBody>
              </p:sp>
            </mc:Choice>
            <mc:Fallback xmlns="">
              <p:sp>
                <p:nvSpPr>
                  <p:cNvPr id="444" name="Rectangle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7652" y="529057"/>
                    <a:ext cx="562264" cy="62011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556" r="-4444" b="-10000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5" name="Line"/>
              <p:cNvSpPr/>
              <p:nvPr/>
            </p:nvSpPr>
            <p:spPr>
              <a:xfrm>
                <a:off x="0" y="310055"/>
                <a:ext cx="84021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Line"/>
              <p:cNvSpPr/>
              <p:nvPr/>
            </p:nvSpPr>
            <p:spPr>
              <a:xfrm>
                <a:off x="1" y="839113"/>
                <a:ext cx="84021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48" name="Rectangle"/>
            <p:cNvSpPr/>
            <p:nvPr/>
          </p:nvSpPr>
          <p:spPr>
            <a:xfrm>
              <a:off x="0" y="0"/>
              <a:ext cx="2762510" cy="157685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50" name="Y. Alexahin (1806.07517)"/>
          <p:cNvSpPr txBox="1"/>
          <p:nvPr/>
        </p:nvSpPr>
        <p:spPr>
          <a:xfrm>
            <a:off x="20665061" y="13029493"/>
            <a:ext cx="351378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rPr>
                <a:solidFill>
                  <a:schemeClr val="tx1"/>
                </a:solidFill>
              </a:rPr>
              <a:t>Y. Alexahin (</a:t>
            </a:r>
            <a:r>
              <a:rPr u="sng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1806.07517</a:t>
            </a:r>
            <a:r>
              <a:rPr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onization Coo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>
                <a:solidFill>
                  <a:srgbClr val="FFFFFF"/>
                </a:solidFill>
              </a:defRPr>
            </a:lvl1pPr>
          </a:lstStyle>
          <a:p>
            <a:r>
              <a:t>Ionization Cooling</a:t>
            </a:r>
          </a:p>
        </p:txBody>
      </p:sp>
      <p:sp>
        <p:nvSpPr>
          <p:cNvPr id="178" name="Induce dispersion via dipole field"/>
          <p:cNvSpPr txBox="1">
            <a:spLocks noGrp="1"/>
          </p:cNvSpPr>
          <p:nvPr>
            <p:ph type="body" sz="quarter" idx="1"/>
          </p:nvPr>
        </p:nvSpPr>
        <p:spPr>
          <a:xfrm rot="150754">
            <a:off x="16544623" y="3326378"/>
            <a:ext cx="7664299" cy="926260"/>
          </a:xfrm>
          <a:prstGeom prst="rect">
            <a:avLst/>
          </a:prstGeom>
        </p:spPr>
        <p:txBody>
          <a:bodyPr/>
          <a:lstStyle>
            <a:lvl1pPr marL="0" indent="0" algn="ctr" defTabSz="2340805">
              <a:spcBef>
                <a:spcPts val="4300"/>
              </a:spcBef>
              <a:buSzTx/>
              <a:buNone/>
              <a:defRPr sz="4032">
                <a:solidFill>
                  <a:srgbClr val="FFFFFF"/>
                </a:solidFill>
              </a:defRPr>
            </a:lvl1pPr>
          </a:lstStyle>
          <a:p>
            <a:r>
              <a:rPr dirty="0"/>
              <a:t>Induce dispersion via dipole field</a:t>
            </a:r>
          </a:p>
        </p:txBody>
      </p:sp>
      <p:sp>
        <p:nvSpPr>
          <p:cNvPr id="179" name="Text"/>
          <p:cNvSpPr txBox="1"/>
          <p:nvPr/>
        </p:nvSpPr>
        <p:spPr>
          <a:xfrm>
            <a:off x="23394137" y="12786026"/>
            <a:ext cx="29083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Rectangle"/>
              <p:cNvSpPr txBox="1"/>
              <p:nvPr/>
            </p:nvSpPr>
            <p:spPr>
              <a:xfrm>
                <a:off x="4973256" y="3203289"/>
                <a:ext cx="2882742" cy="13034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>
                <a:lvl1pPr algn="ctr">
                  <a:defRPr sz="4200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5050" i="1">
                          <a:solidFill>
                            <a:srgbClr val="60D836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5050" i="1">
                          <a:solidFill>
                            <a:srgbClr val="60D83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5050" i="1">
                          <a:solidFill>
                            <a:srgbClr val="60D836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5050" i="1">
                          <a:solidFill>
                            <a:srgbClr val="60D836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>
                  <a:solidFill>
                    <a:srgbClr val="61D836"/>
                  </a:solidFill>
                </a:endParaRPr>
              </a:p>
            </p:txBody>
          </p:sp>
        </mc:Choice>
        <mc:Fallback xmlns="">
          <p:sp>
            <p:nvSpPr>
              <p:cNvPr id="180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56" y="3203289"/>
                <a:ext cx="2882742" cy="13034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1" name="Connection Line"/>
          <p:cNvSpPr/>
          <p:nvPr/>
        </p:nvSpPr>
        <p:spPr>
          <a:xfrm>
            <a:off x="3107829" y="3960073"/>
            <a:ext cx="5581754" cy="5808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731" y="9963"/>
                  <a:pt x="8931" y="2763"/>
                  <a:pt x="21600" y="0"/>
                </a:cubicBezTo>
              </a:path>
            </a:pathLst>
          </a:custGeom>
          <a:ln w="190500">
            <a:solidFill>
              <a:schemeClr val="accent3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"/>
              <p:cNvSpPr txBox="1"/>
              <p:nvPr/>
            </p:nvSpPr>
            <p:spPr>
              <a:xfrm>
                <a:off x="5548989" y="4905265"/>
                <a:ext cx="2882742" cy="13034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>
                <a:lvl1pPr algn="ctr">
                  <a:defRPr sz="4200">
                    <a:solidFill>
                      <a:srgbClr val="FFFFFF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505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82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989" y="4905265"/>
                <a:ext cx="2882742" cy="13034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Rectangle"/>
              <p:cNvSpPr txBox="1"/>
              <p:nvPr/>
            </p:nvSpPr>
            <p:spPr>
              <a:xfrm>
                <a:off x="5870723" y="7843318"/>
                <a:ext cx="2882742" cy="13034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>
                <a:lvl1pPr algn="ctr">
                  <a:defRPr sz="4200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50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50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50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5050" i="1">
                          <a:solidFill>
                            <a:srgbClr val="017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>
                  <a:solidFill>
                    <a:srgbClr val="017100"/>
                  </a:solidFill>
                </a:endParaRPr>
              </a:p>
            </p:txBody>
          </p:sp>
        </mc:Choice>
        <mc:Fallback xmlns="">
          <p:sp>
            <p:nvSpPr>
              <p:cNvPr id="183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723" y="7843318"/>
                <a:ext cx="2882742" cy="13034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2" name="Connection Line"/>
          <p:cNvSpPr/>
          <p:nvPr/>
        </p:nvSpPr>
        <p:spPr>
          <a:xfrm>
            <a:off x="3036566" y="7453184"/>
            <a:ext cx="6273879" cy="2526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04" extrusionOk="0">
                <a:moveTo>
                  <a:pt x="0" y="18804"/>
                </a:moveTo>
                <a:cubicBezTo>
                  <a:pt x="5516" y="3062"/>
                  <a:pt x="12716" y="-2796"/>
                  <a:pt x="21600" y="1229"/>
                </a:cubicBezTo>
              </a:path>
            </a:pathLst>
          </a:custGeom>
          <a:ln w="190500">
            <a:solidFill>
              <a:schemeClr val="accent3">
                <a:hueOff val="914338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93" name="Connection Line"/>
          <p:cNvSpPr/>
          <p:nvPr/>
        </p:nvSpPr>
        <p:spPr>
          <a:xfrm>
            <a:off x="2892302" y="5867069"/>
            <a:ext cx="6078748" cy="4424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3" extrusionOk="0">
                <a:moveTo>
                  <a:pt x="0" y="21333"/>
                </a:moveTo>
                <a:cubicBezTo>
                  <a:pt x="4170" y="6842"/>
                  <a:pt x="11370" y="-267"/>
                  <a:pt x="21600" y="7"/>
                </a:cubicBezTo>
              </a:path>
            </a:pathLst>
          </a:custGeom>
          <a:ln w="190500">
            <a:solidFill>
              <a:srgbClr val="FFFFFF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86" name="Emittance exchange:"/>
          <p:cNvSpPr txBox="1"/>
          <p:nvPr/>
        </p:nvSpPr>
        <p:spPr>
          <a:xfrm rot="180000">
            <a:off x="14513082" y="7429777"/>
            <a:ext cx="9279732" cy="99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>
              <a:defRPr sz="4200">
                <a:solidFill>
                  <a:srgbClr val="FFFFFF"/>
                </a:solidFill>
              </a:defRPr>
            </a:lvl1pPr>
          </a:lstStyle>
          <a:p>
            <a:r>
              <a:t>Emittance exchange:</a:t>
            </a:r>
          </a:p>
        </p:txBody>
      </p:sp>
      <p:sp>
        <p:nvSpPr>
          <p:cNvPr id="187" name="Pass higher-momentum particles through more absorber material"/>
          <p:cNvSpPr txBox="1"/>
          <p:nvPr/>
        </p:nvSpPr>
        <p:spPr>
          <a:xfrm rot="180000">
            <a:off x="15324886" y="4999979"/>
            <a:ext cx="9279732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>
              <a:defRPr sz="4200">
                <a:solidFill>
                  <a:srgbClr val="FFFFFF"/>
                </a:solidFill>
              </a:defRPr>
            </a:lvl1pPr>
          </a:lstStyle>
          <a:p>
            <a:r>
              <a:t>Pass higher-momentum particles through more absorber material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Rectangle"/>
              <p:cNvSpPr txBox="1"/>
              <p:nvPr/>
            </p:nvSpPr>
            <p:spPr>
              <a:xfrm rot="180000">
                <a:off x="14215086" y="9177502"/>
                <a:ext cx="9875722" cy="20206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>
                <a:lvl1pPr algn="ctr">
                  <a:defRPr sz="4200">
                    <a:solidFill>
                      <a:srgbClr val="FFFFFF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sz="49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f>
                        <m:fPr>
                          <m:ctrlP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r>
                        <a:rPr sz="49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(0.014</m:t>
                          </m:r>
                          <m:sSup>
                            <m:sSup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sz="49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sz="49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88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000">
                <a:off x="14215086" y="9177502"/>
                <a:ext cx="9875722" cy="2020687"/>
              </a:xfrm>
              <a:prstGeom prst="rect">
                <a:avLst/>
              </a:prstGeom>
              <a:blipFill>
                <a:blip r:embed="rId6"/>
                <a:stretch>
                  <a:fillRect l="-509" t="-49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(Cooling)"/>
          <p:cNvSpPr txBox="1"/>
          <p:nvPr/>
        </p:nvSpPr>
        <p:spPr>
          <a:xfrm rot="180000">
            <a:off x="17114311" y="11175617"/>
            <a:ext cx="1724458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(Cooling)</a:t>
            </a:r>
          </a:p>
        </p:txBody>
      </p:sp>
      <p:sp>
        <p:nvSpPr>
          <p:cNvPr id="190" name="(Heating)"/>
          <p:cNvSpPr txBox="1"/>
          <p:nvPr/>
        </p:nvSpPr>
        <p:spPr>
          <a:xfrm rot="180000">
            <a:off x="21144949" y="11394892"/>
            <a:ext cx="1732179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(Heating)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7" animBg="1" advAuto="0"/>
      <p:bldP spid="180" grpId="4" animBg="1" advAuto="0"/>
      <p:bldP spid="191" grpId="3" animBg="1" advAuto="0"/>
      <p:bldP spid="182" grpId="1" animBg="1" advAuto="0"/>
      <p:bldP spid="183" grpId="6" animBg="1" advAuto="0"/>
      <p:bldP spid="192" grpId="5" animBg="1" advAuto="0"/>
      <p:bldP spid="193" grpId="2" animBg="1" advAuto="0"/>
      <p:bldP spid="186" grpId="9" animBg="1" advAuto="0"/>
      <p:bldP spid="187" grpId="8" animBg="1" advAuto="0"/>
      <p:bldP spid="188" grpId="10" animBg="1" advAuto="0"/>
      <p:bldP spid="189" grpId="11" animBg="1" advAuto="0"/>
      <p:bldP spid="190" grpId="1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What is Nex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>
                <a:solidFill>
                  <a:srgbClr val="FFFFFF"/>
                </a:solidFill>
              </a:defRPr>
            </a:lvl1pPr>
          </a:lstStyle>
          <a:p>
            <a:r>
              <a:t>What is Next?</a:t>
            </a:r>
          </a:p>
        </p:txBody>
      </p:sp>
      <p:sp>
        <p:nvSpPr>
          <p:cNvPr id="453" name="Text"/>
          <p:cNvSpPr txBox="1"/>
          <p:nvPr/>
        </p:nvSpPr>
        <p:spPr>
          <a:xfrm>
            <a:off x="23305872" y="12786026"/>
            <a:ext cx="46736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4" name="Yuri demonstrated ~two orders of magnitude in emittance         reduction for both   and…"/>
              <p:cNvSpPr/>
              <p:nvPr/>
            </p:nvSpPr>
            <p:spPr>
              <a:xfrm>
                <a:off x="2301128" y="3602270"/>
                <a:ext cx="19781744" cy="6511460"/>
              </a:xfrm>
              <a:prstGeom prst="roundRect">
                <a:avLst>
                  <a:gd name="adj" fmla="val 14325"/>
                </a:avLst>
              </a:prstGeom>
              <a:solidFill>
                <a:srgbClr val="678957">
                  <a:alpha val="90000"/>
                </a:srgbClr>
              </a:solidFill>
              <a:ln w="12700">
                <a:miter lim="400000"/>
              </a:ln>
              <a:effectLst>
                <a:outerShdw blurRad="63500" dist="107045" dir="6707255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>
                  <a:lnSpc>
                    <a:spcPct val="120000"/>
                  </a:lnSpc>
                  <a:defRPr>
                    <a:solidFill>
                      <a:srgbClr val="FFFFFF"/>
                    </a:solidFill>
                  </a:defRPr>
                </a:pPr>
                <a:r>
                  <a:t>Yuri demonstrated ~</a:t>
                </a:r>
                <a:r>
                  <a:rPr i="1"/>
                  <a:t>two orders of magnitude</a:t>
                </a:r>
                <a:r>
                  <a:t> in emittance         reduction for </a:t>
                </a:r>
                <a:r>
                  <a:rPr i="1"/>
                  <a:t>both</a:t>
                </a:r>
                <a: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/>
              </a:p>
              <a:p>
                <a:pPr algn="ctr">
                  <a:lnSpc>
                    <a:spcPct val="120000"/>
                  </a:lnSpc>
                  <a:defRPr>
                    <a:solidFill>
                      <a:srgbClr val="FFFFFF"/>
                    </a:solidFill>
                  </a:defRPr>
                </a:pPr>
                <a:r>
                  <a:t>Yet since the MAP project, there has been minimal work on HFOFO</a:t>
                </a:r>
              </a:p>
              <a:p>
                <a:pPr algn="ctr">
                  <a:lnSpc>
                    <a:spcPct val="120000"/>
                  </a:lnSpc>
                  <a:defRPr>
                    <a:solidFill>
                      <a:srgbClr val="FFFFFF"/>
                    </a:solidFill>
                  </a:defRPr>
                </a:pPr>
                <a:r>
                  <a:t>… until now!</a:t>
                </a:r>
              </a:p>
            </p:txBody>
          </p:sp>
        </mc:Choice>
        <mc:Fallback xmlns="">
          <p:sp>
            <p:nvSpPr>
              <p:cNvPr id="454" name="Yuri demonstrated ~two orders of magnitude in emittance         reduction for both   and…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128" y="3602270"/>
                <a:ext cx="19781744" cy="6511460"/>
              </a:xfrm>
              <a:prstGeom prst="roundRect">
                <a:avLst>
                  <a:gd name="adj" fmla="val 14325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63500" dist="107045" dir="6707255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resent and Future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Bef>
                <a:spcPts val="4500"/>
              </a:spcBef>
              <a:defRPr sz="9000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Present and Future Work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Yuri’s design is highly nontrivial, so we are rebuilding HFOFO from the basics…"/>
          <p:cNvSpPr txBox="1"/>
          <p:nvPr/>
        </p:nvSpPr>
        <p:spPr>
          <a:xfrm>
            <a:off x="1206500" y="3407824"/>
            <a:ext cx="21971000" cy="9096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lnSpc>
                <a:spcPct val="150000"/>
              </a:lnSpc>
            </a:pPr>
            <a:r>
              <a:t>Yuri’s design is highly nontrivial, so we are rebuilding HFOFO from the basics</a:t>
            </a:r>
          </a:p>
          <a:p>
            <a:pPr algn="ctr">
              <a:lnSpc>
                <a:spcPct val="150000"/>
              </a:lnSpc>
            </a:pPr>
            <a:r>
              <a:t>Goal: study simplified channel, then iteratively add complexity</a:t>
            </a:r>
          </a:p>
        </p:txBody>
      </p:sp>
      <p:sp>
        <p:nvSpPr>
          <p:cNvPr id="459" name="Our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Our Work</a:t>
            </a:r>
          </a:p>
        </p:txBody>
      </p:sp>
      <p:sp>
        <p:nvSpPr>
          <p:cNvPr id="460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462" name="Study beam optics in constant-momentum channel"/>
          <p:cNvSpPr/>
          <p:nvPr/>
        </p:nvSpPr>
        <p:spPr>
          <a:xfrm>
            <a:off x="1089434" y="7611656"/>
            <a:ext cx="6389430" cy="3157958"/>
          </a:xfrm>
          <a:prstGeom prst="roundRect">
            <a:avLst>
              <a:gd name="adj" fmla="val 20045"/>
            </a:avLst>
          </a:prstGeom>
          <a:solidFill>
            <a:srgbClr val="447A89"/>
          </a:solidFill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>
                <a:solidFill>
                  <a:srgbClr val="FFFFFF"/>
                </a:solidFill>
              </a:defRPr>
            </a:lvl1pPr>
          </a:lstStyle>
          <a:p>
            <a:pPr>
              <a:defRPr i="1"/>
            </a:pPr>
            <a:r>
              <a:rPr i="0"/>
              <a:t>Study beam optics in constant-momentum channel</a:t>
            </a:r>
          </a:p>
        </p:txBody>
      </p:sp>
      <p:sp>
        <p:nvSpPr>
          <p:cNvPr id="463" name="Replicate Yuri’s results with RF and cooling"/>
          <p:cNvSpPr/>
          <p:nvPr/>
        </p:nvSpPr>
        <p:spPr>
          <a:xfrm>
            <a:off x="8997284" y="7611656"/>
            <a:ext cx="6389431" cy="3157958"/>
          </a:xfrm>
          <a:prstGeom prst="roundRect">
            <a:avLst>
              <a:gd name="adj" fmla="val 20045"/>
            </a:avLst>
          </a:prstGeom>
          <a:solidFill>
            <a:srgbClr val="447A89"/>
          </a:solidFill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>
                <a:solidFill>
                  <a:srgbClr val="FFFFFF"/>
                </a:solidFill>
              </a:defRPr>
            </a:lvl1pPr>
          </a:lstStyle>
          <a:p>
            <a:r>
              <a:t>Replicate Yuri’s results with RF and cooling</a:t>
            </a:r>
          </a:p>
        </p:txBody>
      </p:sp>
      <p:sp>
        <p:nvSpPr>
          <p:cNvPr id="464" name="Optimize"/>
          <p:cNvSpPr/>
          <p:nvPr/>
        </p:nvSpPr>
        <p:spPr>
          <a:xfrm>
            <a:off x="16905137" y="7611656"/>
            <a:ext cx="6389430" cy="3157958"/>
          </a:xfrm>
          <a:prstGeom prst="roundRect">
            <a:avLst>
              <a:gd name="adj" fmla="val 20045"/>
            </a:avLst>
          </a:prstGeom>
          <a:solidFill>
            <a:srgbClr val="447A89"/>
          </a:solidFill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>
                <a:solidFill>
                  <a:srgbClr val="FFFFFF"/>
                </a:solidFill>
              </a:defRPr>
            </a:lvl1pPr>
          </a:lstStyle>
          <a:p>
            <a:r>
              <a:t>Optimize</a:t>
            </a:r>
          </a:p>
        </p:txBody>
      </p:sp>
      <p:sp>
        <p:nvSpPr>
          <p:cNvPr id="465" name="Line"/>
          <p:cNvSpPr/>
          <p:nvPr/>
        </p:nvSpPr>
        <p:spPr>
          <a:xfrm>
            <a:off x="7472522" y="9190635"/>
            <a:ext cx="1506301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6" name="Line"/>
          <p:cNvSpPr/>
          <p:nvPr/>
        </p:nvSpPr>
        <p:spPr>
          <a:xfrm>
            <a:off x="15379777" y="9190635"/>
            <a:ext cx="1506301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8" name="Reference orbit ( ) in original channel design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</a:pPr>
                <a:r>
                  <a:t>Reference orbit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) in original channel design</a:t>
                </a:r>
              </a:p>
            </p:txBody>
          </p:sp>
        </mc:Choice>
        <mc:Fallback xmlns="">
          <p:sp>
            <p:nvSpPr>
              <p:cNvPr id="468" name="Reference orbit ( ) in original channel design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  <a:blipFill>
                <a:blip r:embed="rId2"/>
                <a:stretch>
                  <a:fillRect t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9" name="Our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Our Work</a:t>
            </a:r>
          </a:p>
        </p:txBody>
      </p:sp>
      <p:sp>
        <p:nvSpPr>
          <p:cNvPr id="470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472" name="pasted-movie.png" descr="pasted-movie.png"/>
          <p:cNvPicPr>
            <a:picLocks noChangeAspect="1"/>
          </p:cNvPicPr>
          <p:nvPr/>
        </p:nvPicPr>
        <p:blipFill>
          <a:blip r:embed="rId3"/>
          <a:srcRect l="193" r="193"/>
          <a:stretch>
            <a:fillRect/>
          </a:stretch>
        </p:blipFill>
        <p:spPr>
          <a:xfrm>
            <a:off x="920982" y="4922174"/>
            <a:ext cx="7845816" cy="753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pasted-movie.png" descr="pasted-movie.png"/>
          <p:cNvPicPr>
            <a:picLocks noChangeAspect="1"/>
          </p:cNvPicPr>
          <p:nvPr/>
        </p:nvPicPr>
        <p:blipFill>
          <a:blip r:embed="rId4"/>
          <a:srcRect l="273" r="273"/>
          <a:stretch>
            <a:fillRect/>
          </a:stretch>
        </p:blipFill>
        <p:spPr>
          <a:xfrm>
            <a:off x="9787499" y="5129938"/>
            <a:ext cx="13675386" cy="7122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Our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Our Work</a:t>
            </a:r>
          </a:p>
        </p:txBody>
      </p:sp>
      <p:sp>
        <p:nvSpPr>
          <p:cNvPr id="476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8" name="200 MeV/c reference orbit ( ) for single period in constant-current channel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</a:pPr>
                <a:r>
                  <a:t>200 MeV/c reference orbit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) for single period in constant-current channel</a:t>
                </a:r>
              </a:p>
            </p:txBody>
          </p:sp>
        </mc:Choice>
        <mc:Fallback xmlns="">
          <p:sp>
            <p:nvSpPr>
              <p:cNvPr id="478" name="200 MeV/c reference orbit ( ) for single period in constant-current channel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  <a:blipFill>
                <a:blip r:embed="rId2"/>
                <a:stretch>
                  <a:fillRect t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9" name="pasted-movie.png" descr="pasted-movie.png"/>
          <p:cNvPicPr>
            <a:picLocks noChangeAspect="1"/>
          </p:cNvPicPr>
          <p:nvPr/>
        </p:nvPicPr>
        <p:blipFill>
          <a:blip r:embed="rId3"/>
          <a:srcRect l="1868" r="1868"/>
          <a:stretch>
            <a:fillRect/>
          </a:stretch>
        </p:blipFill>
        <p:spPr>
          <a:xfrm>
            <a:off x="920982" y="4922174"/>
            <a:ext cx="7845816" cy="753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pasted-movie.png" descr="pasted-movie.png"/>
          <p:cNvPicPr>
            <a:picLocks noChangeAspect="1"/>
          </p:cNvPicPr>
          <p:nvPr/>
        </p:nvPicPr>
        <p:blipFill>
          <a:blip r:embed="rId4"/>
          <a:srcRect l="273" r="273"/>
          <a:stretch>
            <a:fillRect/>
          </a:stretch>
        </p:blipFill>
        <p:spPr>
          <a:xfrm>
            <a:off x="9787499" y="5129938"/>
            <a:ext cx="13675386" cy="7122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Our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Our Work</a:t>
            </a:r>
          </a:p>
        </p:txBody>
      </p:sp>
      <p:sp>
        <p:nvSpPr>
          <p:cNvPr id="483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5" name="Dispersion along full constant-current channel ( )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</a:pPr>
                <a:r>
                  <a:t>Dispersion along full constant-current channel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)</a:t>
                </a:r>
              </a:p>
            </p:txBody>
          </p:sp>
        </mc:Choice>
        <mc:Fallback xmlns="">
          <p:sp>
            <p:nvSpPr>
              <p:cNvPr id="485" name="Dispersion along full constant-current channel ( 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  <a:blipFill>
                <a:blip r:embed="rId2"/>
                <a:stretch>
                  <a:fillRect t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6" name="pasted-movie.png" descr="pasted-movie.png"/>
          <p:cNvPicPr>
            <a:picLocks noChangeAspect="1"/>
          </p:cNvPicPr>
          <p:nvPr/>
        </p:nvPicPr>
        <p:blipFill>
          <a:blip r:embed="rId3"/>
          <a:srcRect l="301" r="301"/>
          <a:stretch>
            <a:fillRect/>
          </a:stretch>
        </p:blipFill>
        <p:spPr>
          <a:xfrm>
            <a:off x="2654101" y="4566091"/>
            <a:ext cx="19075742" cy="8478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Our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Our Work</a:t>
            </a:r>
          </a:p>
        </p:txBody>
      </p:sp>
      <p:sp>
        <p:nvSpPr>
          <p:cNvPr id="489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491" name="Study beam optics in constant-momentum channel"/>
          <p:cNvSpPr/>
          <p:nvPr/>
        </p:nvSpPr>
        <p:spPr>
          <a:xfrm>
            <a:off x="1089433" y="3096138"/>
            <a:ext cx="6389431" cy="3157958"/>
          </a:xfrm>
          <a:prstGeom prst="roundRect">
            <a:avLst>
              <a:gd name="adj" fmla="val 20045"/>
            </a:avLst>
          </a:prstGeom>
          <a:solidFill>
            <a:srgbClr val="447A89"/>
          </a:solidFill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>
                <a:solidFill>
                  <a:srgbClr val="FFFFFF"/>
                </a:solidFill>
              </a:defRPr>
            </a:lvl1pPr>
          </a:lstStyle>
          <a:p>
            <a:pPr>
              <a:defRPr i="1"/>
            </a:pPr>
            <a:r>
              <a:rPr i="0"/>
              <a:t>Study beam optics in constant-momentum channel</a:t>
            </a:r>
          </a:p>
        </p:txBody>
      </p:sp>
      <p:sp>
        <p:nvSpPr>
          <p:cNvPr id="492" name="Replicate Yuri’s results with RF and cooling"/>
          <p:cNvSpPr/>
          <p:nvPr/>
        </p:nvSpPr>
        <p:spPr>
          <a:xfrm>
            <a:off x="8997284" y="3096138"/>
            <a:ext cx="6389431" cy="3157958"/>
          </a:xfrm>
          <a:prstGeom prst="roundRect">
            <a:avLst>
              <a:gd name="adj" fmla="val 20045"/>
            </a:avLst>
          </a:prstGeom>
          <a:solidFill>
            <a:srgbClr val="447A89"/>
          </a:solidFill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>
                <a:solidFill>
                  <a:srgbClr val="FFFFFF"/>
                </a:solidFill>
              </a:defRPr>
            </a:lvl1pPr>
          </a:lstStyle>
          <a:p>
            <a:r>
              <a:t>Replicate Yuri’s results with RF and cooling</a:t>
            </a:r>
          </a:p>
        </p:txBody>
      </p:sp>
      <p:sp>
        <p:nvSpPr>
          <p:cNvPr id="493" name="Optimize"/>
          <p:cNvSpPr/>
          <p:nvPr/>
        </p:nvSpPr>
        <p:spPr>
          <a:xfrm>
            <a:off x="16905137" y="3096138"/>
            <a:ext cx="6389430" cy="3157958"/>
          </a:xfrm>
          <a:prstGeom prst="roundRect">
            <a:avLst>
              <a:gd name="adj" fmla="val 20045"/>
            </a:avLst>
          </a:prstGeom>
          <a:solidFill>
            <a:srgbClr val="447A89"/>
          </a:solidFill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>
                <a:solidFill>
                  <a:srgbClr val="FFFFFF"/>
                </a:solidFill>
              </a:defRPr>
            </a:lvl1pPr>
          </a:lstStyle>
          <a:p>
            <a:r>
              <a:t>Optimize</a:t>
            </a:r>
          </a:p>
        </p:txBody>
      </p:sp>
      <p:sp>
        <p:nvSpPr>
          <p:cNvPr id="494" name="Line"/>
          <p:cNvSpPr/>
          <p:nvPr/>
        </p:nvSpPr>
        <p:spPr>
          <a:xfrm>
            <a:off x="7472522" y="4675116"/>
            <a:ext cx="1506301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5" name="Line"/>
          <p:cNvSpPr/>
          <p:nvPr/>
        </p:nvSpPr>
        <p:spPr>
          <a:xfrm>
            <a:off x="15379777" y="4675116"/>
            <a:ext cx="1506301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6" name="Quantify cooling…"/>
          <p:cNvSpPr txBox="1"/>
          <p:nvPr/>
        </p:nvSpPr>
        <p:spPr>
          <a:xfrm>
            <a:off x="9082389" y="6964571"/>
            <a:ext cx="6219222" cy="564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lnSpc>
                <a:spcPct val="100000"/>
              </a:lnSpc>
              <a:defRPr sz="3600"/>
            </a:pPr>
            <a:r>
              <a:t>Quantify cooling</a:t>
            </a:r>
          </a:p>
          <a:p>
            <a:pPr algn="ctr">
              <a:lnSpc>
                <a:spcPct val="100000"/>
              </a:lnSpc>
              <a:defRPr sz="3600"/>
            </a:pPr>
            <a:r>
              <a:t>Achieve similar performance to Yuri’s final results</a:t>
            </a:r>
          </a:p>
          <a:p>
            <a:pPr algn="ctr">
              <a:lnSpc>
                <a:spcPct val="100000"/>
              </a:lnSpc>
              <a:defRPr sz="3600"/>
            </a:pPr>
            <a:r>
              <a:t>Understand momentum degradation along channel</a:t>
            </a:r>
          </a:p>
        </p:txBody>
      </p:sp>
      <p:sp>
        <p:nvSpPr>
          <p:cNvPr id="497" name="Improve 6D emittance reduction and maximize transmission rate…"/>
          <p:cNvSpPr txBox="1"/>
          <p:nvPr/>
        </p:nvSpPr>
        <p:spPr>
          <a:xfrm>
            <a:off x="16990240" y="6964571"/>
            <a:ext cx="6219222" cy="564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lnSpc>
                <a:spcPct val="100000"/>
              </a:lnSpc>
              <a:defRPr sz="3600"/>
            </a:pPr>
            <a:r>
              <a:t>Improve 6D emittance reduction and maximize transmission rate</a:t>
            </a:r>
          </a:p>
          <a:p>
            <a:pPr algn="ctr">
              <a:lnSpc>
                <a:spcPct val="100000"/>
              </a:lnSpc>
              <a:defRPr sz="3600"/>
            </a:pPr>
            <a:r>
              <a:t>Ensure design is physically realizable</a:t>
            </a:r>
          </a:p>
        </p:txBody>
      </p:sp>
      <p:sp>
        <p:nvSpPr>
          <p:cNvPr id="498" name="Understand solenoid lattice design…"/>
          <p:cNvSpPr txBox="1"/>
          <p:nvPr/>
        </p:nvSpPr>
        <p:spPr>
          <a:xfrm>
            <a:off x="1174538" y="6964571"/>
            <a:ext cx="6219221" cy="564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lnSpc>
                <a:spcPct val="100000"/>
              </a:lnSpc>
              <a:defRPr sz="3600"/>
            </a:pPr>
            <a:r>
              <a:t>Understand solenoid lattice design</a:t>
            </a:r>
          </a:p>
          <a:p>
            <a:pPr algn="ctr">
              <a:lnSpc>
                <a:spcPct val="100000"/>
              </a:lnSpc>
              <a:defRPr sz="3600"/>
            </a:pPr>
            <a:r>
              <a:t>Quantify dispersion, beta function, multipole field components, etc.</a:t>
            </a:r>
          </a:p>
        </p:txBody>
      </p:sp>
      <p:sp>
        <p:nvSpPr>
          <p:cNvPr id="499" name="Concluding characterization and beginning to write technical report by end of the summer"/>
          <p:cNvSpPr txBox="1"/>
          <p:nvPr/>
        </p:nvSpPr>
        <p:spPr>
          <a:xfrm>
            <a:off x="2455909" y="11656225"/>
            <a:ext cx="11539526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>
              <a:lnSpc>
                <a:spcPct val="100000"/>
              </a:lnSpc>
              <a:defRPr sz="3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Concluding characterization and beginning to write technical report by end of the summer</a:t>
            </a:r>
          </a:p>
        </p:txBody>
      </p:sp>
      <p:sp>
        <p:nvSpPr>
          <p:cNvPr id="500" name="Starting in the fall!"/>
          <p:cNvSpPr txBox="1"/>
          <p:nvPr/>
        </p:nvSpPr>
        <p:spPr>
          <a:xfrm>
            <a:off x="17509763" y="10873683"/>
            <a:ext cx="5180177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>
              <a:lnSpc>
                <a:spcPct val="100000"/>
              </a:lnSpc>
              <a:defRPr sz="3600" i="1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Starting in the fall!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" grpId="2" animBg="1" advAuto="0"/>
      <p:bldP spid="497" grpId="3" animBg="1" advAuto="0"/>
      <p:bldP spid="498" grpId="1" animBg="1" advAuto="0"/>
      <p:bldP spid="499" grpId="4" animBg="1" advAuto="0"/>
      <p:bldP spid="500" grpId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Reduce length of lattice elements along channel (and increase solenoid current to preserve transverse beta tune)…"/>
          <p:cNvSpPr txBox="1"/>
          <p:nvPr/>
        </p:nvSpPr>
        <p:spPr>
          <a:xfrm>
            <a:off x="1206500" y="3407824"/>
            <a:ext cx="21971000" cy="9096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indent="-609600">
              <a:buSzPct val="123000"/>
              <a:buChar char="•"/>
            </a:pPr>
            <a:r>
              <a:rPr dirty="0"/>
              <a:t>Reduce length of lattice elements along channel (and increase solenoid current to preserve transverse beta tune)</a:t>
            </a:r>
          </a:p>
          <a:p>
            <a:pPr marL="609600" indent="-609600">
              <a:buSzPct val="123000"/>
              <a:buChar char="•"/>
            </a:pPr>
            <a:r>
              <a:rPr dirty="0"/>
              <a:t>Increase </a:t>
            </a:r>
            <a:r>
              <a:rPr dirty="0" err="1"/>
              <a:t>betatron</a:t>
            </a:r>
            <a:r>
              <a:rPr dirty="0"/>
              <a:t> phase advance for each focusing unit (nominally 74</a:t>
            </a:r>
            <a:r>
              <a:rPr lang="en-US" dirty="0"/>
              <a:t>°</a:t>
            </a:r>
            <a:r>
              <a:rPr dirty="0"/>
              <a:t>) to reduce beta function at minima</a:t>
            </a:r>
          </a:p>
          <a:p>
            <a:pPr marL="609600" indent="-609600">
              <a:buSzPct val="123000"/>
              <a:buChar char="•"/>
              <a:defRPr b="1"/>
            </a:pPr>
            <a:r>
              <a:rPr dirty="0"/>
              <a:t>Other ideas?</a:t>
            </a:r>
          </a:p>
        </p:txBody>
      </p:sp>
      <p:sp>
        <p:nvSpPr>
          <p:cNvPr id="503" name="Optimization Ide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Optimization Ideas</a:t>
            </a:r>
          </a:p>
        </p:txBody>
      </p:sp>
      <p:sp>
        <p:nvSpPr>
          <p:cNvPr id="504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27</a:t>
            </a:fld>
            <a:endParaRPr/>
          </a:p>
        </p:txBody>
      </p:sp>
      <p:grpSp>
        <p:nvGrpSpPr>
          <p:cNvPr id="523" name="Group"/>
          <p:cNvGrpSpPr/>
          <p:nvPr/>
        </p:nvGrpSpPr>
        <p:grpSpPr>
          <a:xfrm>
            <a:off x="7155595" y="7021966"/>
            <a:ext cx="15956413" cy="5653007"/>
            <a:chOff x="0" y="0"/>
            <a:chExt cx="15956412" cy="5653006"/>
          </a:xfrm>
        </p:grpSpPr>
        <p:grpSp>
          <p:nvGrpSpPr>
            <p:cNvPr id="508" name="Group"/>
            <p:cNvGrpSpPr/>
            <p:nvPr/>
          </p:nvGrpSpPr>
          <p:grpSpPr>
            <a:xfrm>
              <a:off x="0" y="0"/>
              <a:ext cx="15956413" cy="5653007"/>
              <a:chOff x="0" y="0"/>
              <a:chExt cx="15956412" cy="5653006"/>
            </a:xfrm>
          </p:grpSpPr>
          <p:pic>
            <p:nvPicPr>
              <p:cNvPr id="506" name="Screenshot 2025-04-29 at 12.22.05 AM.png" descr="Screenshot 2025-04-29 at 12.22.05 AM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0" y="0"/>
                <a:ext cx="15956413" cy="56530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07" name="Rectangle"/>
              <p:cNvSpPr/>
              <p:nvPr/>
            </p:nvSpPr>
            <p:spPr>
              <a:xfrm>
                <a:off x="6777697" y="378706"/>
                <a:ext cx="1520951" cy="65355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515" name="Group"/>
            <p:cNvGrpSpPr/>
            <p:nvPr/>
          </p:nvGrpSpPr>
          <p:grpSpPr>
            <a:xfrm>
              <a:off x="2215732" y="4245568"/>
              <a:ext cx="11641918" cy="831462"/>
              <a:chOff x="0" y="0"/>
              <a:chExt cx="11641916" cy="831461"/>
            </a:xfrm>
          </p:grpSpPr>
          <p:sp>
            <p:nvSpPr>
              <p:cNvPr id="509" name="Rectangle"/>
              <p:cNvSpPr/>
              <p:nvPr/>
            </p:nvSpPr>
            <p:spPr>
              <a:xfrm>
                <a:off x="0" y="0"/>
                <a:ext cx="1008236" cy="831462"/>
              </a:xfrm>
              <a:prstGeom prst="rect">
                <a:avLst/>
              </a:prstGeom>
              <a:solidFill>
                <a:srgbClr val="000000">
                  <a:alpha val="1528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0" name="Rectangle"/>
              <p:cNvSpPr/>
              <p:nvPr/>
            </p:nvSpPr>
            <p:spPr>
              <a:xfrm>
                <a:off x="2126736" y="0"/>
                <a:ext cx="1008237" cy="831462"/>
              </a:xfrm>
              <a:prstGeom prst="rect">
                <a:avLst/>
              </a:pr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1" name="Rectangle"/>
              <p:cNvSpPr/>
              <p:nvPr/>
            </p:nvSpPr>
            <p:spPr>
              <a:xfrm>
                <a:off x="4253472" y="0"/>
                <a:ext cx="1008237" cy="831462"/>
              </a:xfrm>
              <a:prstGeom prst="rect">
                <a:avLst/>
              </a:prstGeom>
              <a:solidFill>
                <a:srgbClr val="000000">
                  <a:alpha val="1528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2" name="Rectangle"/>
              <p:cNvSpPr/>
              <p:nvPr/>
            </p:nvSpPr>
            <p:spPr>
              <a:xfrm>
                <a:off x="6380208" y="0"/>
                <a:ext cx="1008237" cy="831462"/>
              </a:xfrm>
              <a:prstGeom prst="rect">
                <a:avLst/>
              </a:pr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3" name="Rectangle"/>
              <p:cNvSpPr/>
              <p:nvPr/>
            </p:nvSpPr>
            <p:spPr>
              <a:xfrm>
                <a:off x="8506945" y="0"/>
                <a:ext cx="1008236" cy="831462"/>
              </a:xfrm>
              <a:prstGeom prst="rect">
                <a:avLst/>
              </a:prstGeom>
              <a:solidFill>
                <a:srgbClr val="000000">
                  <a:alpha val="1528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4" name="Rectangle"/>
              <p:cNvSpPr/>
              <p:nvPr/>
            </p:nvSpPr>
            <p:spPr>
              <a:xfrm>
                <a:off x="10633680" y="0"/>
                <a:ext cx="1008237" cy="831462"/>
              </a:xfrm>
              <a:prstGeom prst="rect">
                <a:avLst/>
              </a:prstGeom>
              <a:solidFill>
                <a:srgbClr val="0000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522" name="Group"/>
            <p:cNvGrpSpPr/>
            <p:nvPr/>
          </p:nvGrpSpPr>
          <p:grpSpPr>
            <a:xfrm>
              <a:off x="1377188" y="4245568"/>
              <a:ext cx="11192271" cy="831462"/>
              <a:chOff x="0" y="0"/>
              <a:chExt cx="11192270" cy="831461"/>
            </a:xfrm>
          </p:grpSpPr>
          <p:sp>
            <p:nvSpPr>
              <p:cNvPr id="516" name="Triangle"/>
              <p:cNvSpPr/>
              <p:nvPr/>
            </p:nvSpPr>
            <p:spPr>
              <a:xfrm rot="10800000">
                <a:off x="2126736" y="-1"/>
                <a:ext cx="558590" cy="831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447A89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7" name="Triangle"/>
              <p:cNvSpPr/>
              <p:nvPr/>
            </p:nvSpPr>
            <p:spPr>
              <a:xfrm rot="10800000">
                <a:off x="4253472" y="-1"/>
                <a:ext cx="558590" cy="831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447A89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8" name="Triangle"/>
              <p:cNvSpPr/>
              <p:nvPr/>
            </p:nvSpPr>
            <p:spPr>
              <a:xfrm rot="10800000">
                <a:off x="-1" y="-1"/>
                <a:ext cx="558591" cy="831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447A89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9" name="Triangle"/>
              <p:cNvSpPr/>
              <p:nvPr/>
            </p:nvSpPr>
            <p:spPr>
              <a:xfrm rot="10800000">
                <a:off x="6380208" y="-1"/>
                <a:ext cx="558590" cy="831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447A89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0" name="Triangle"/>
              <p:cNvSpPr/>
              <p:nvPr/>
            </p:nvSpPr>
            <p:spPr>
              <a:xfrm rot="10800000">
                <a:off x="8506945" y="-1"/>
                <a:ext cx="558590" cy="831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447A89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1" name="Triangle"/>
              <p:cNvSpPr/>
              <p:nvPr/>
            </p:nvSpPr>
            <p:spPr>
              <a:xfrm rot="10800000">
                <a:off x="10633681" y="-1"/>
                <a:ext cx="558590" cy="831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447A89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2" name="Y. Alexahin (1806.07517)">
            <a:extLst>
              <a:ext uri="{FF2B5EF4-FFF2-40B4-BE49-F238E27FC236}">
                <a16:creationId xmlns:a16="http://schemas.microsoft.com/office/drawing/2014/main" id="{61A1A39B-DEE9-DA49-5702-4F5860B58857}"/>
              </a:ext>
            </a:extLst>
          </p:cNvPr>
          <p:cNvSpPr txBox="1"/>
          <p:nvPr/>
        </p:nvSpPr>
        <p:spPr>
          <a:xfrm>
            <a:off x="20665061" y="13029493"/>
            <a:ext cx="351378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rPr>
                <a:solidFill>
                  <a:schemeClr val="tx1"/>
                </a:solidFill>
              </a:rPr>
              <a:t>Y. Alexahin (</a:t>
            </a:r>
            <a:r>
              <a:rPr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1806.07517</a:t>
            </a:r>
            <a:r>
              <a:rPr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HFOFO solenoid cutaway 2.png" descr="HFOFO solenoid cutaway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Rectangle"/>
          <p:cNvSpPr/>
          <p:nvPr/>
        </p:nvSpPr>
        <p:spPr>
          <a:xfrm>
            <a:off x="-609206" y="-482874"/>
            <a:ext cx="27140605" cy="14984702"/>
          </a:xfrm>
          <a:prstGeom prst="rect">
            <a:avLst/>
          </a:prstGeom>
          <a:solidFill>
            <a:srgbClr val="000000">
              <a:alpha val="2109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28" name="University - HorizLeftLogo-OnDark (RGB).png" descr="University - HorizLeftLogo-OnDark (RGB).png"/>
          <p:cNvPicPr>
            <a:picLocks noChangeAspect="1"/>
          </p:cNvPicPr>
          <p:nvPr/>
        </p:nvPicPr>
        <p:blipFill>
          <a:blip r:embed="rId3"/>
          <a:srcRect l="13199" t="27035" r="13199" b="27035"/>
          <a:stretch>
            <a:fillRect/>
          </a:stretch>
        </p:blipFill>
        <p:spPr>
          <a:xfrm>
            <a:off x="701066" y="11205445"/>
            <a:ext cx="4565545" cy="1342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Fermilab logo.png" descr="Fermilab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42" y="11388805"/>
            <a:ext cx="4565651" cy="975909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Thank You"/>
          <p:cNvSpPr txBox="1"/>
          <p:nvPr/>
        </p:nvSpPr>
        <p:spPr>
          <a:xfrm>
            <a:off x="1515080" y="812474"/>
            <a:ext cx="5471542" cy="1441197"/>
          </a:xfrm>
          <a:prstGeom prst="rect">
            <a:avLst/>
          </a:prstGeom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solidFill>
                  <a:srgbClr val="FFFFFF"/>
                </a:solidFill>
              </a:defRPr>
            </a:lvl1pPr>
          </a:lstStyle>
          <a:p>
            <a:r>
              <a:t>Thank You</a:t>
            </a:r>
          </a:p>
        </p:txBody>
      </p:sp>
      <p:pic>
        <p:nvPicPr>
          <p:cNvPr id="531" name="rcsa-logo-light.svg" descr="rcsa-logo-light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9571" y="10721514"/>
            <a:ext cx="5615185" cy="1678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bnl_logo_horizontal_white.png" descr="bnl_logo_horizontal_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4617" y="11307493"/>
            <a:ext cx="4565651" cy="1138534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This work has been supported by the Research Corporation for Science Advancement under a Cottrell Scholar Award and by Brookhaven National Lab."/>
          <p:cNvSpPr txBox="1"/>
          <p:nvPr/>
        </p:nvSpPr>
        <p:spPr>
          <a:xfrm>
            <a:off x="1829104" y="12992063"/>
            <a:ext cx="2072579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This work has been supported by the Research Corporation for Science Advancement under a Cottrell Scholar Award and by Brookhaven National Lab.</a:t>
            </a:r>
          </a:p>
        </p:txBody>
      </p:sp>
      <p:sp>
        <p:nvSpPr>
          <p:cNvPr id="534" name="Also see Rithika’s poster for more on the characterization of the HFOFO matching section"/>
          <p:cNvSpPr/>
          <p:nvPr/>
        </p:nvSpPr>
        <p:spPr>
          <a:xfrm>
            <a:off x="14415306" y="857186"/>
            <a:ext cx="8769353" cy="2049764"/>
          </a:xfrm>
          <a:prstGeom prst="roundRect">
            <a:avLst>
              <a:gd name="adj" fmla="val 20174"/>
            </a:avLst>
          </a:prstGeom>
          <a:solidFill>
            <a:srgbClr val="678957">
              <a:alpha val="90000"/>
            </a:srgbClr>
          </a:solidFill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FFFFFF"/>
                </a:solidFill>
              </a:defRPr>
            </a:pPr>
            <a:r>
              <a:rPr dirty="0"/>
              <a:t>Also see </a:t>
            </a:r>
            <a:r>
              <a:rPr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Rithika’s poster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/>
              <a:t>for more on the characterization of the HFOFO matching section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upplement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Bef>
                <a:spcPts val="4500"/>
              </a:spcBef>
              <a:defRPr sz="9000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Supplementary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onization Coo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>
                <a:solidFill>
                  <a:srgbClr val="FFFFFF"/>
                </a:solidFill>
              </a:defRPr>
            </a:lvl1pPr>
          </a:lstStyle>
          <a:p>
            <a:r>
              <a:t>Ionization Cooling</a:t>
            </a:r>
          </a:p>
        </p:txBody>
      </p:sp>
      <p:sp>
        <p:nvSpPr>
          <p:cNvPr id="196" name="Text"/>
          <p:cNvSpPr txBox="1"/>
          <p:nvPr/>
        </p:nvSpPr>
        <p:spPr>
          <a:xfrm>
            <a:off x="23394137" y="12786026"/>
            <a:ext cx="29083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his cooling scheme is charge-dependent…"/>
              <p:cNvSpPr/>
              <p:nvPr/>
            </p:nvSpPr>
            <p:spPr>
              <a:xfrm>
                <a:off x="2975322" y="4329757"/>
                <a:ext cx="18433356" cy="5056486"/>
              </a:xfrm>
              <a:prstGeom prst="roundRect">
                <a:avLst>
                  <a:gd name="adj" fmla="val 16708"/>
                </a:avLst>
              </a:prstGeom>
              <a:solidFill>
                <a:srgbClr val="73302D">
                  <a:alpha val="90000"/>
                </a:srgbClr>
              </a:solidFill>
              <a:ln w="12700">
                <a:miter lim="400000"/>
              </a:ln>
              <a:effectLst>
                <a:outerShdw blurRad="63500" dist="107045" dir="6707255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>
                  <a:lnSpc>
                    <a:spcPct val="100000"/>
                  </a:lnSpc>
                  <a:defRPr>
                    <a:solidFill>
                      <a:srgbClr val="FFFFFF"/>
                    </a:solidFill>
                  </a:defRPr>
                </a:pPr>
                <a:r>
                  <a:t>This cooling scheme is </a:t>
                </a:r>
                <a:r>
                  <a:rPr b="1"/>
                  <a:t>charge-dependent</a:t>
                </a:r>
              </a:p>
              <a:p>
                <a:pPr algn="ctr">
                  <a:lnSpc>
                    <a:spcPct val="100000"/>
                  </a:lnSpc>
                  <a:defRPr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r>
                      <a:rPr sz="57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t> Need for </a:t>
                </a:r>
                <a:r>
                  <a:rPr i="1"/>
                  <a:t>two </a:t>
                </a:r>
                <a:r>
                  <a:t>cooling channels (one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, one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t>)</a:t>
                </a:r>
              </a:p>
            </p:txBody>
          </p:sp>
        </mc:Choice>
        <mc:Fallback xmlns="">
          <p:sp>
            <p:nvSpPr>
              <p:cNvPr id="197" name="This cooling scheme is charge-dependent…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322" y="4329757"/>
                <a:ext cx="18433356" cy="5056486"/>
              </a:xfrm>
              <a:prstGeom prst="roundRect">
                <a:avLst>
                  <a:gd name="adj" fmla="val 16708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63500" dist="107045" dir="6707255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rajectory and dispersion in transverse plane"/>
          <p:cNvSpPr txBox="1">
            <a:spLocks noGrp="1"/>
          </p:cNvSpPr>
          <p:nvPr>
            <p:ph type="body" idx="1"/>
          </p:nvPr>
        </p:nvSpPr>
        <p:spPr>
          <a:xfrm>
            <a:off x="1206500" y="3169920"/>
            <a:ext cx="21971000" cy="909669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Trajectory and dispersion in transverse plane</a:t>
            </a:r>
          </a:p>
        </p:txBody>
      </p:sp>
      <p:sp>
        <p:nvSpPr>
          <p:cNvPr id="539" name="Yuri’s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Yuri’s Results</a:t>
            </a:r>
          </a:p>
        </p:txBody>
      </p:sp>
      <p:sp>
        <p:nvSpPr>
          <p:cNvPr id="540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30</a:t>
            </a:fld>
            <a:endParaRPr/>
          </a:p>
        </p:txBody>
      </p:sp>
      <p:pic>
        <p:nvPicPr>
          <p:cNvPr id="542" name="Screenshot 2025-04-29 at 9.49.31 AM.png" descr="Screenshot 2025-04-29 at 9.49.31 AM.png"/>
          <p:cNvPicPr>
            <a:picLocks noChangeAspect="1"/>
          </p:cNvPicPr>
          <p:nvPr/>
        </p:nvPicPr>
        <p:blipFill>
          <a:blip r:embed="rId2"/>
          <a:srcRect t="46881"/>
          <a:stretch>
            <a:fillRect/>
          </a:stretch>
        </p:blipFill>
        <p:spPr>
          <a:xfrm>
            <a:off x="2810470" y="8704639"/>
            <a:ext cx="18763097" cy="4220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Screenshot 2025-04-29 at 9.49.31 AM.png" descr="Screenshot 2025-04-29 at 9.49.31 AM.png"/>
          <p:cNvPicPr>
            <a:picLocks noChangeAspect="1"/>
          </p:cNvPicPr>
          <p:nvPr/>
        </p:nvPicPr>
        <p:blipFill>
          <a:blip r:embed="rId2"/>
          <a:srcRect b="52695"/>
          <a:stretch>
            <a:fillRect/>
          </a:stretch>
        </p:blipFill>
        <p:spPr>
          <a:xfrm>
            <a:off x="2739826" y="4394958"/>
            <a:ext cx="18904264" cy="37872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Y. Alexahin (1806.07517)">
            <a:extLst>
              <a:ext uri="{FF2B5EF4-FFF2-40B4-BE49-F238E27FC236}">
                <a16:creationId xmlns:a16="http://schemas.microsoft.com/office/drawing/2014/main" id="{A301F1E4-C419-17D0-18C4-4C2A4BDC7B88}"/>
              </a:ext>
            </a:extLst>
          </p:cNvPr>
          <p:cNvSpPr txBox="1"/>
          <p:nvPr/>
        </p:nvSpPr>
        <p:spPr>
          <a:xfrm>
            <a:off x="20665061" y="13029493"/>
            <a:ext cx="351378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rPr>
                <a:solidFill>
                  <a:schemeClr val="tx1"/>
                </a:solidFill>
              </a:rPr>
              <a:t>Y. Alexahin (</a:t>
            </a:r>
            <a:r>
              <a:rPr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1806.07517</a:t>
            </a:r>
            <a:r>
              <a:rPr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Yuri’s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Yuri’s Results</a:t>
            </a:r>
          </a:p>
        </p:txBody>
      </p:sp>
      <p:sp>
        <p:nvSpPr>
          <p:cNvPr id="547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4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549" name="Y. Alexahin (MAP 2015 Spring Meeting)"/>
          <p:cNvSpPr txBox="1"/>
          <p:nvPr/>
        </p:nvSpPr>
        <p:spPr>
          <a:xfrm>
            <a:off x="18795594" y="13016305"/>
            <a:ext cx="542391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/>
            </a:lvl1pPr>
          </a:lstStyle>
          <a:p>
            <a:r>
              <a:t>Y. Alexahin (MAP 2015 Spring Meeting)</a:t>
            </a:r>
          </a:p>
        </p:txBody>
      </p:sp>
      <p:graphicFrame>
        <p:nvGraphicFramePr>
          <p:cNvPr id="550" name="Table 1"/>
          <p:cNvGraphicFramePr/>
          <p:nvPr/>
        </p:nvGraphicFramePr>
        <p:xfrm>
          <a:off x="4001029" y="3573975"/>
          <a:ext cx="16381938" cy="375317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730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51058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447A89">
                        <a:alpha val="5475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447A89">
                        <a:alpha val="54753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447A89">
                        <a:alpha val="54753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447A89">
                        <a:alpha val="5475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058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Initial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11755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1.19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2.19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2.38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6.22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1058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Final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5378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0.19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0.36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0.76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0.051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51" name="(cm)"/>
              <p:cNvSpPr txBox="1"/>
              <p:nvPr/>
            </p:nvSpPr>
            <p:spPr>
              <a:xfrm>
                <a:off x="12677909" y="3822259"/>
                <a:ext cx="1687536" cy="7037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𝑚𝑁</m:t>
                        </m:r>
                      </m:sub>
                    </m:sSub>
                  </m:oMath>
                </a14:m>
                <a:r>
                  <a:t> (cm)</a:t>
                </a:r>
              </a:p>
            </p:txBody>
          </p:sp>
        </mc:Choice>
        <mc:Fallback xmlns="">
          <p:sp>
            <p:nvSpPr>
              <p:cNvPr id="551" name="(cm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7909" y="3822259"/>
                <a:ext cx="1687536" cy="703771"/>
              </a:xfrm>
              <a:prstGeom prst="rect">
                <a:avLst/>
              </a:prstGeom>
              <a:blipFill>
                <a:blip r:embed="rId2"/>
                <a:stretch>
                  <a:fillRect l="-3731" t="-1754" r="-20149" b="-1754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2" name="Text"/>
              <p:cNvSpPr txBox="1"/>
              <p:nvPr/>
            </p:nvSpPr>
            <p:spPr>
              <a:xfrm>
                <a:off x="7569757" y="3822956"/>
                <a:ext cx="1064069" cy="7023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5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757" y="3822956"/>
                <a:ext cx="1064069" cy="702377"/>
              </a:xfrm>
              <a:prstGeom prst="rect">
                <a:avLst/>
              </a:prstGeom>
              <a:blipFill>
                <a:blip r:embed="rId3"/>
                <a:stretch>
                  <a:fillRect l="-10714" r="-28571" b="-350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3" name="(cm3)"/>
              <p:cNvSpPr txBox="1"/>
              <p:nvPr/>
            </p:nvSpPr>
            <p:spPr>
              <a:xfrm>
                <a:off x="18238582" y="3822433"/>
                <a:ext cx="1779968" cy="7034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t> (cm</a:t>
                </a:r>
                <a:r>
                  <a:rPr baseline="31999"/>
                  <a:t>3</a:t>
                </a:r>
                <a:r>
                  <a:t>)</a:t>
                </a:r>
              </a:p>
            </p:txBody>
          </p:sp>
        </mc:Choice>
        <mc:Fallback xmlns="">
          <p:sp>
            <p:nvSpPr>
              <p:cNvPr id="553" name="(cm3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8582" y="3822433"/>
                <a:ext cx="1779968" cy="703423"/>
              </a:xfrm>
              <a:prstGeom prst="rect">
                <a:avLst/>
              </a:prstGeom>
              <a:blipFill>
                <a:blip r:embed="rId4"/>
                <a:stretch>
                  <a:fillRect l="-4255" t="-1754" r="-14894" b="-1754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54" name="Table 1-1"/>
          <p:cNvGraphicFramePr/>
          <p:nvPr/>
        </p:nvGraphicFramePr>
        <p:xfrm>
          <a:off x="4001029" y="8201817"/>
          <a:ext cx="16381938" cy="375317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730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03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51058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678957">
                        <a:alpha val="518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678957">
                        <a:alpha val="51809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678957">
                        <a:alpha val="5180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678957">
                        <a:alpha val="518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058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Initial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12396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1.22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2.10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2.19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5.59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1058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Final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5896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0.16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0.46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0.72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0.051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55" name="(cm)"/>
              <p:cNvSpPr txBox="1"/>
              <p:nvPr/>
            </p:nvSpPr>
            <p:spPr>
              <a:xfrm>
                <a:off x="12677909" y="8450102"/>
                <a:ext cx="1687536" cy="7037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𝑚𝑁</m:t>
                        </m:r>
                      </m:sub>
                    </m:sSub>
                  </m:oMath>
                </a14:m>
                <a:r>
                  <a:t> (cm)</a:t>
                </a:r>
              </a:p>
            </p:txBody>
          </p:sp>
        </mc:Choice>
        <mc:Fallback xmlns="">
          <p:sp>
            <p:nvSpPr>
              <p:cNvPr id="555" name="(cm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7909" y="8450102"/>
                <a:ext cx="1687536" cy="703771"/>
              </a:xfrm>
              <a:prstGeom prst="rect">
                <a:avLst/>
              </a:prstGeom>
              <a:blipFill>
                <a:blip r:embed="rId5"/>
                <a:stretch>
                  <a:fillRect l="-3731" t="-3571" r="-20149" b="-196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6" name="Text"/>
              <p:cNvSpPr txBox="1"/>
              <p:nvPr/>
            </p:nvSpPr>
            <p:spPr>
              <a:xfrm>
                <a:off x="7569757" y="8450799"/>
                <a:ext cx="1064069" cy="7023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5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757" y="8450799"/>
                <a:ext cx="1064069" cy="702377"/>
              </a:xfrm>
              <a:prstGeom prst="rect">
                <a:avLst/>
              </a:prstGeom>
              <a:blipFill>
                <a:blip r:embed="rId6"/>
                <a:stretch>
                  <a:fillRect l="-10714" r="-28571" b="-357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7" name="(cm3)"/>
              <p:cNvSpPr txBox="1"/>
              <p:nvPr/>
            </p:nvSpPr>
            <p:spPr>
              <a:xfrm>
                <a:off x="18238582" y="8450276"/>
                <a:ext cx="1779968" cy="7034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sz="3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t> (cm</a:t>
                </a:r>
                <a:r>
                  <a:rPr baseline="31999"/>
                  <a:t>3</a:t>
                </a:r>
                <a:r>
                  <a:t>)</a:t>
                </a:r>
              </a:p>
            </p:txBody>
          </p:sp>
        </mc:Choice>
        <mc:Fallback xmlns="">
          <p:sp>
            <p:nvSpPr>
              <p:cNvPr id="557" name="(cm3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8582" y="8450276"/>
                <a:ext cx="1779968" cy="703423"/>
              </a:xfrm>
              <a:prstGeom prst="rect">
                <a:avLst/>
              </a:prstGeom>
              <a:blipFill>
                <a:blip r:embed="rId7"/>
                <a:stretch>
                  <a:fillRect l="-4255" t="-3571" r="-14894" b="-196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8" name="Text"/>
              <p:cNvSpPr txBox="1"/>
              <p:nvPr/>
            </p:nvSpPr>
            <p:spPr>
              <a:xfrm>
                <a:off x="2175938" y="4968624"/>
                <a:ext cx="898049" cy="9638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5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938" y="4968624"/>
                <a:ext cx="898049" cy="963878"/>
              </a:xfrm>
              <a:prstGeom prst="rect">
                <a:avLst/>
              </a:prstGeom>
              <a:blipFill>
                <a:blip r:embed="rId8"/>
                <a:stretch>
                  <a:fillRect l="-21127" r="-14085" b="-1298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9" name="Text"/>
              <p:cNvSpPr txBox="1"/>
              <p:nvPr/>
            </p:nvSpPr>
            <p:spPr>
              <a:xfrm>
                <a:off x="2175938" y="9596466"/>
                <a:ext cx="898049" cy="96387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5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938" y="9596466"/>
                <a:ext cx="898049" cy="963878"/>
              </a:xfrm>
              <a:prstGeom prst="rect">
                <a:avLst/>
              </a:prstGeom>
              <a:blipFill>
                <a:blip r:embed="rId9"/>
                <a:stretch>
                  <a:fillRect l="-21127" r="-7042" b="-1298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1" name="Initial and final total momentum distributions ( )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</a:pPr>
                <a:r>
                  <a:rPr>
                    <a:solidFill>
                      <a:srgbClr val="1246DB"/>
                    </a:solidFill>
                  </a:rPr>
                  <a:t>Initial</a:t>
                </a:r>
                <a:r>
                  <a:t> and </a:t>
                </a:r>
                <a:r>
                  <a:rPr>
                    <a:solidFill>
                      <a:schemeClr val="accent5">
                        <a:lumOff val="-29866"/>
                      </a:schemeClr>
                    </a:solidFill>
                  </a:rPr>
                  <a:t>final</a:t>
                </a:r>
                <a:r>
                  <a:t> total momentum distributions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)</a:t>
                </a:r>
              </a:p>
            </p:txBody>
          </p:sp>
        </mc:Choice>
        <mc:Fallback xmlns="">
          <p:sp>
            <p:nvSpPr>
              <p:cNvPr id="561" name="Initial and final total momentum distributions ( 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  <a:blipFill>
                <a:blip r:embed="rId2"/>
                <a:stretch>
                  <a:fillRect t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2" name="Beam Momentum Distribu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Beam Momentum Distributions</a:t>
            </a:r>
          </a:p>
        </p:txBody>
      </p:sp>
      <p:sp>
        <p:nvSpPr>
          <p:cNvPr id="563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6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32</a:t>
            </a:fld>
            <a:endParaRPr/>
          </a:p>
        </p:txBody>
      </p:sp>
      <p:pic>
        <p:nvPicPr>
          <p:cNvPr id="565" name="Screenshot 2025-04-29 at 1.34.15 AM.png" descr="Screenshot 2025-04-29 at 1.34.1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9224" y="5427129"/>
            <a:ext cx="11296342" cy="7193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3" y="5427167"/>
            <a:ext cx="9440461" cy="7192998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Our work:"/>
          <p:cNvSpPr txBox="1"/>
          <p:nvPr/>
        </p:nvSpPr>
        <p:spPr>
          <a:xfrm>
            <a:off x="5156031" y="4735260"/>
            <a:ext cx="1897991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/>
            </a:lvl1pPr>
          </a:lstStyle>
          <a:p>
            <a:r>
              <a:t>Our work:</a:t>
            </a:r>
          </a:p>
        </p:txBody>
      </p:sp>
      <p:sp>
        <p:nvSpPr>
          <p:cNvPr id="568" name="Yuri’s work:"/>
          <p:cNvSpPr txBox="1"/>
          <p:nvPr/>
        </p:nvSpPr>
        <p:spPr>
          <a:xfrm>
            <a:off x="16328032" y="4735260"/>
            <a:ext cx="2198726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200"/>
            </a:lvl1pPr>
          </a:lstStyle>
          <a:p>
            <a:r>
              <a:t>Yuri’s work:</a:t>
            </a:r>
          </a:p>
        </p:txBody>
      </p:sp>
      <p:sp>
        <p:nvSpPr>
          <p:cNvPr id="2" name="Y. Alexahin (1806.07517)">
            <a:extLst>
              <a:ext uri="{FF2B5EF4-FFF2-40B4-BE49-F238E27FC236}">
                <a16:creationId xmlns:a16="http://schemas.microsoft.com/office/drawing/2014/main" id="{D51FB412-A4A5-07B0-0CE6-DE44DBB95978}"/>
              </a:ext>
            </a:extLst>
          </p:cNvPr>
          <p:cNvSpPr txBox="1"/>
          <p:nvPr/>
        </p:nvSpPr>
        <p:spPr>
          <a:xfrm>
            <a:off x="20665061" y="13029493"/>
            <a:ext cx="351378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rPr dirty="0">
                <a:solidFill>
                  <a:schemeClr val="tx1"/>
                </a:solidFill>
              </a:rPr>
              <a:t>Y. </a:t>
            </a:r>
            <a:r>
              <a:rPr dirty="0" err="1">
                <a:solidFill>
                  <a:schemeClr val="tx1"/>
                </a:solidFill>
              </a:rPr>
              <a:t>Alexahin</a:t>
            </a:r>
            <a:r>
              <a:rPr dirty="0">
                <a:solidFill>
                  <a:schemeClr val="tx1"/>
                </a:solidFill>
              </a:rPr>
              <a:t> (</a:t>
            </a:r>
            <a:r>
              <a:rPr u="sng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1806.07517</a:t>
            </a:r>
            <a:r>
              <a:rPr dirty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Beam Distribution in Phase Sp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Beam Distribution in Phase Space</a:t>
            </a:r>
          </a:p>
        </p:txBody>
      </p:sp>
      <p:sp>
        <p:nvSpPr>
          <p:cNvPr id="572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7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33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4" name="Phase space distributions ( ) at the start and end of the channel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  <a:defRPr sz="4500"/>
                </a:pPr>
                <a:r>
                  <a:t>Phase space distributions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) at the start and end of the channel</a:t>
                </a:r>
              </a:p>
            </p:txBody>
          </p:sp>
        </mc:Choice>
        <mc:Fallback xmlns="">
          <p:sp>
            <p:nvSpPr>
              <p:cNvPr id="574" name="Phase space distributions ( ) at the start and end of the channel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  <a:blipFill>
                <a:blip r:embed="rId2"/>
                <a:stretch>
                  <a:fillRect t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5" name="pasted-movie.png" descr="pasted-movie.png"/>
          <p:cNvPicPr>
            <a:picLocks noChangeAspect="1"/>
          </p:cNvPicPr>
          <p:nvPr/>
        </p:nvPicPr>
        <p:blipFill>
          <a:blip r:embed="rId3"/>
          <a:srcRect t="42" b="42"/>
          <a:stretch>
            <a:fillRect/>
          </a:stretch>
        </p:blipFill>
        <p:spPr>
          <a:xfrm>
            <a:off x="2192453" y="4425686"/>
            <a:ext cx="9358086" cy="89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asted-movie.png" descr="pasted-movie.png"/>
          <p:cNvPicPr>
            <a:picLocks noChangeAspect="1"/>
          </p:cNvPicPr>
          <p:nvPr/>
        </p:nvPicPr>
        <p:blipFill>
          <a:blip r:embed="rId4"/>
          <a:srcRect t="42" b="42"/>
          <a:stretch>
            <a:fillRect/>
          </a:stretch>
        </p:blipFill>
        <p:spPr>
          <a:xfrm>
            <a:off x="12833460" y="4425686"/>
            <a:ext cx="9358087" cy="8937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Reference Orbit in Phase Sp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Reference Orbit in Phase Space</a:t>
            </a:r>
          </a:p>
        </p:txBody>
      </p:sp>
      <p:sp>
        <p:nvSpPr>
          <p:cNvPr id="579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8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34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1" name="Phase space orbits of 200 MeV/c reference particle ( ) in constant-current channel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  <a:defRPr sz="4500"/>
                </a:pPr>
                <a:r>
                  <a:t>Phase space orbits of 200 MeV/c reference particle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) in constant-current channel</a:t>
                </a:r>
              </a:p>
            </p:txBody>
          </p:sp>
        </mc:Choice>
        <mc:Fallback xmlns="">
          <p:sp>
            <p:nvSpPr>
              <p:cNvPr id="581" name="Phase space orbits of 200 MeV/c reference particle ( ) in constant-current channel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69920"/>
                <a:ext cx="21971000" cy="9096692"/>
              </a:xfrm>
              <a:prstGeom prst="rect">
                <a:avLst/>
              </a:prstGeom>
              <a:blipFill>
                <a:blip r:embed="rId2"/>
                <a:stretch>
                  <a:fillRect l="-520" t="-1255" r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2" name="pasted-movie.png" descr="pasted-movie.png"/>
          <p:cNvPicPr>
            <a:picLocks noChangeAspect="1"/>
          </p:cNvPicPr>
          <p:nvPr/>
        </p:nvPicPr>
        <p:blipFill>
          <a:blip r:embed="rId3"/>
          <a:srcRect t="392" b="392"/>
          <a:stretch>
            <a:fillRect/>
          </a:stretch>
        </p:blipFill>
        <p:spPr>
          <a:xfrm>
            <a:off x="591069" y="4718642"/>
            <a:ext cx="11174930" cy="8234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pasted-movie.png" descr="pasted-movie.png"/>
          <p:cNvPicPr>
            <a:picLocks noChangeAspect="1"/>
          </p:cNvPicPr>
          <p:nvPr/>
        </p:nvPicPr>
        <p:blipFill>
          <a:blip r:embed="rId4"/>
          <a:srcRect t="576" b="576"/>
          <a:stretch>
            <a:fillRect/>
          </a:stretch>
        </p:blipFill>
        <p:spPr>
          <a:xfrm>
            <a:off x="12576468" y="4718642"/>
            <a:ext cx="11216463" cy="8234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Longitudinal and transverse emittances along the channel, from ICOOL’s emitcalc"/>
          <p:cNvSpPr txBox="1">
            <a:spLocks noGrp="1"/>
          </p:cNvSpPr>
          <p:nvPr>
            <p:ph type="body" idx="1"/>
          </p:nvPr>
        </p:nvSpPr>
        <p:spPr>
          <a:xfrm>
            <a:off x="1206500" y="3169920"/>
            <a:ext cx="21971000" cy="909669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4500"/>
            </a:pPr>
            <a:r>
              <a:t>Longitudinal and transverse emittances along the channel, from ICOOL’s </a:t>
            </a:r>
            <a:r>
              <a:rPr i="1"/>
              <a:t>emitcalc</a:t>
            </a:r>
          </a:p>
        </p:txBody>
      </p:sp>
      <p:sp>
        <p:nvSpPr>
          <p:cNvPr id="586" name="Eigenemitta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Eigenemittances</a:t>
            </a:r>
          </a:p>
        </p:txBody>
      </p:sp>
      <p:sp>
        <p:nvSpPr>
          <p:cNvPr id="587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8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35</a:t>
            </a:fld>
            <a:endParaRPr/>
          </a:p>
        </p:txBody>
      </p:sp>
      <p:pic>
        <p:nvPicPr>
          <p:cNvPr id="58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40" y="4554251"/>
            <a:ext cx="15079200" cy="8650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D9C95-1BBC-7EDD-A27D-DC64593D6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Eigenemittances">
            <a:extLst>
              <a:ext uri="{FF2B5EF4-FFF2-40B4-BE49-F238E27FC236}">
                <a16:creationId xmlns:a16="http://schemas.microsoft.com/office/drawing/2014/main" id="{953A6922-C385-9AE9-842D-431C501887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rPr lang="en-US" dirty="0"/>
              <a:t>Performance with Various Front-End Simulations</a:t>
            </a:r>
            <a:endParaRPr dirty="0"/>
          </a:p>
        </p:txBody>
      </p:sp>
      <p:sp>
        <p:nvSpPr>
          <p:cNvPr id="587" name="Line">
            <a:extLst>
              <a:ext uri="{FF2B5EF4-FFF2-40B4-BE49-F238E27FC236}">
                <a16:creationId xmlns:a16="http://schemas.microsoft.com/office/drawing/2014/main" id="{69C00473-6143-805F-CBDB-17510AD71FDB}"/>
              </a:ext>
            </a:extLst>
          </p:cNvPr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88" name="Slide Number">
            <a:extLst>
              <a:ext uri="{FF2B5EF4-FFF2-40B4-BE49-F238E27FC236}">
                <a16:creationId xmlns:a16="http://schemas.microsoft.com/office/drawing/2014/main" id="{C9D08A7C-93E6-7321-B4FB-F2C4365A7F1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36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6A6E2E-56D6-76DB-E503-DA37D675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273" y="3249685"/>
            <a:ext cx="13456195" cy="9970133"/>
          </a:xfrm>
          <a:prstGeom prst="rect">
            <a:avLst/>
          </a:prstGeom>
        </p:spPr>
      </p:pic>
      <p:sp>
        <p:nvSpPr>
          <p:cNvPr id="5" name="Y. Alexahin (1806.07517)">
            <a:extLst>
              <a:ext uri="{FF2B5EF4-FFF2-40B4-BE49-F238E27FC236}">
                <a16:creationId xmlns:a16="http://schemas.microsoft.com/office/drawing/2014/main" id="{F1A3BCAC-E05D-1C7D-D536-87D4031EB737}"/>
              </a:ext>
            </a:extLst>
          </p:cNvPr>
          <p:cNvSpPr txBox="1"/>
          <p:nvPr/>
        </p:nvSpPr>
        <p:spPr>
          <a:xfrm>
            <a:off x="22344599" y="13002323"/>
            <a:ext cx="1710405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rPr lang="en-US" dirty="0">
                <a:solidFill>
                  <a:schemeClr val="tx1"/>
                </a:solidFill>
              </a:rPr>
              <a:t>R. Ganesan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7135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roup"/>
          <p:cNvGrpSpPr/>
          <p:nvPr/>
        </p:nvGrpSpPr>
        <p:grpSpPr>
          <a:xfrm>
            <a:off x="4782353" y="2894663"/>
            <a:ext cx="15130253" cy="10399454"/>
            <a:chOff x="0" y="0"/>
            <a:chExt cx="15130251" cy="10399452"/>
          </a:xfrm>
        </p:grpSpPr>
        <p:grpSp>
          <p:nvGrpSpPr>
            <p:cNvPr id="597" name="Group"/>
            <p:cNvGrpSpPr/>
            <p:nvPr/>
          </p:nvGrpSpPr>
          <p:grpSpPr>
            <a:xfrm>
              <a:off x="0" y="0"/>
              <a:ext cx="15130251" cy="3273343"/>
              <a:chOff x="0" y="0"/>
              <a:chExt cx="15130249" cy="3273342"/>
            </a:xfrm>
          </p:grpSpPr>
          <p:pic>
            <p:nvPicPr>
              <p:cNvPr id="591" name="pasted-movie.png" descr="pasted-movie.png"/>
              <p:cNvPicPr>
                <a:picLocks noChangeAspect="1"/>
              </p:cNvPicPr>
              <p:nvPr/>
            </p:nvPicPr>
            <p:blipFill>
              <a:blip r:embed="rId2"/>
              <a:srcRect t="973" b="973"/>
              <a:stretch>
                <a:fillRect/>
              </a:stretch>
            </p:blipFill>
            <p:spPr>
              <a:xfrm>
                <a:off x="11158754" y="0"/>
                <a:ext cx="3971496" cy="32733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2" name="pasted-movie.png" descr="pasted-movie.png"/>
              <p:cNvPicPr>
                <a:picLocks noChangeAspect="1"/>
              </p:cNvPicPr>
              <p:nvPr/>
            </p:nvPicPr>
            <p:blipFill>
              <a:blip r:embed="rId3"/>
              <a:srcRect t="1561" b="1561"/>
              <a:stretch>
                <a:fillRect/>
              </a:stretch>
            </p:blipFill>
            <p:spPr>
              <a:xfrm>
                <a:off x="6907225" y="51115"/>
                <a:ext cx="3971496" cy="3171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3" name="pasted-movie.png" descr="pasted-movie.png"/>
              <p:cNvPicPr>
                <a:picLocks noChangeAspect="1"/>
              </p:cNvPicPr>
              <p:nvPr/>
            </p:nvPicPr>
            <p:blipFill>
              <a:blip r:embed="rId4"/>
              <a:srcRect t="1561" b="1561"/>
              <a:stretch>
                <a:fillRect/>
              </a:stretch>
            </p:blipFill>
            <p:spPr>
              <a:xfrm>
                <a:off x="2655697" y="51115"/>
                <a:ext cx="3971496" cy="3171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96" name="Group"/>
              <p:cNvGrpSpPr/>
              <p:nvPr/>
            </p:nvGrpSpPr>
            <p:grpSpPr>
              <a:xfrm>
                <a:off x="0" y="384246"/>
                <a:ext cx="2375665" cy="2458154"/>
                <a:chOff x="0" y="-46696"/>
                <a:chExt cx="2375664" cy="245815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4" name="Equation"/>
                    <p:cNvSpPr txBox="1"/>
                    <p:nvPr/>
                  </p:nvSpPr>
                  <p:spPr>
                    <a:xfrm>
                      <a:off x="368944" y="-46697"/>
                      <a:ext cx="1632389" cy="30764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=−200</m:t>
                            </m:r>
                          </m:oMath>
                        </m:oMathPara>
                      </a14:m>
                      <a:endParaRPr sz="3200"/>
                    </a:p>
                  </p:txBody>
                </p:sp>
              </mc:Choice>
              <mc:Fallback xmlns="">
                <p:sp>
                  <p:nvSpPr>
                    <p:cNvPr id="594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8944" y="-46697"/>
                      <a:ext cx="1632389" cy="30764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6154" r="-13077" b="-7200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595" name="pasted-movie.png" descr="pasted-movie.png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0" y="618965"/>
                  <a:ext cx="2375665" cy="17924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604" name="Group"/>
            <p:cNvGrpSpPr/>
            <p:nvPr/>
          </p:nvGrpSpPr>
          <p:grpSpPr>
            <a:xfrm>
              <a:off x="0" y="3563054"/>
              <a:ext cx="15130252" cy="3273344"/>
              <a:chOff x="0" y="0"/>
              <a:chExt cx="15130251" cy="3273342"/>
            </a:xfrm>
          </p:grpSpPr>
          <p:pic>
            <p:nvPicPr>
              <p:cNvPr id="598" name="pasted-movie.png" descr="pasted-movie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11158756" y="0"/>
                <a:ext cx="3971496" cy="32733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9" name="pasted-movie.png" descr="pasted-movie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6907226" y="51116"/>
                <a:ext cx="3971497" cy="3171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0" name="pasted-movie.png" descr="pasted-movie.pn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2655697" y="51116"/>
                <a:ext cx="3971496" cy="3171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03" name="Group"/>
              <p:cNvGrpSpPr/>
              <p:nvPr/>
            </p:nvGrpSpPr>
            <p:grpSpPr>
              <a:xfrm>
                <a:off x="0" y="430942"/>
                <a:ext cx="2375665" cy="2411458"/>
                <a:chOff x="0" y="0"/>
                <a:chExt cx="2375664" cy="241145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1" name="Equation"/>
                    <p:cNvSpPr txBox="1"/>
                    <p:nvPr/>
                  </p:nvSpPr>
                  <p:spPr>
                    <a:xfrm>
                      <a:off x="757957" y="0"/>
                      <a:ext cx="857294" cy="30764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defTabSz="914400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defRPr sz="1800"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oMath>
                        </m:oMathPara>
                      </a14:m>
                      <a:endParaRPr sz="3200"/>
                    </a:p>
                  </p:txBody>
                </p:sp>
              </mc:Choice>
              <mc:Fallback xmlns="">
                <p:sp>
                  <p:nvSpPr>
                    <p:cNvPr id="601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7957" y="0"/>
                      <a:ext cx="857294" cy="307645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11765" r="-27941" b="-7200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602" name="pasted-movie.png" descr="pasted-movie.png"/>
                <p:cNvPicPr>
                  <a:picLocks noChangeAspect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>
                <a:xfrm>
                  <a:off x="0" y="618965"/>
                  <a:ext cx="2375665" cy="17924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610" name="Group"/>
            <p:cNvGrpSpPr/>
            <p:nvPr/>
          </p:nvGrpSpPr>
          <p:grpSpPr>
            <a:xfrm>
              <a:off x="0" y="7126109"/>
              <a:ext cx="15130252" cy="3273344"/>
              <a:chOff x="0" y="0"/>
              <a:chExt cx="15130251" cy="3273342"/>
            </a:xfrm>
          </p:grpSpPr>
          <p:pic>
            <p:nvPicPr>
              <p:cNvPr id="605" name="pasted-movie.png" descr="pasted-movie.png"/>
              <p:cNvPicPr>
                <a:picLocks noChangeAspect="1"/>
              </p:cNvPicPr>
              <p:nvPr/>
            </p:nvPicPr>
            <p:blipFill>
              <a:blip r:embed="rId12"/>
              <a:srcRect t="973" b="973"/>
              <a:stretch>
                <a:fillRect/>
              </a:stretch>
            </p:blipFill>
            <p:spPr>
              <a:xfrm>
                <a:off x="11158756" y="0"/>
                <a:ext cx="3971496" cy="32733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6" name="pasted-movie.png" descr="pasted-movie.png"/>
              <p:cNvPicPr>
                <a:picLocks noChangeAspect="1"/>
              </p:cNvPicPr>
              <p:nvPr/>
            </p:nvPicPr>
            <p:blipFill>
              <a:blip r:embed="rId13"/>
              <a:srcRect t="1561" b="1561"/>
              <a:stretch>
                <a:fillRect/>
              </a:stretch>
            </p:blipFill>
            <p:spPr>
              <a:xfrm>
                <a:off x="6907226" y="51116"/>
                <a:ext cx="3971497" cy="3171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7" name="pasted-movie.png" descr="pasted-movie.png"/>
              <p:cNvPicPr>
                <a:picLocks noChangeAspect="1"/>
              </p:cNvPicPr>
              <p:nvPr/>
            </p:nvPicPr>
            <p:blipFill>
              <a:blip r:embed="rId14"/>
              <a:srcRect t="1561" b="1561"/>
              <a:stretch>
                <a:fillRect/>
              </a:stretch>
            </p:blipFill>
            <p:spPr>
              <a:xfrm>
                <a:off x="2655697" y="51116"/>
                <a:ext cx="3971496" cy="3171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8" name="Equation"/>
                  <p:cNvSpPr txBox="1"/>
                  <p:nvPr/>
                </p:nvSpPr>
                <p:spPr>
                  <a:xfrm>
                    <a:off x="551047" y="430942"/>
                    <a:ext cx="1263694" cy="30764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latinLnBrk="1">
                      <a:lnSpc>
                        <a:spcPct val="100000"/>
                      </a:lnSpc>
                      <a:spcBef>
                        <a:spcPts val="0"/>
                      </a:spcBef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=200</m:t>
                          </m:r>
                        </m:oMath>
                      </m:oMathPara>
                    </a14:m>
                    <a:endParaRPr sz="3200"/>
                  </a:p>
                </p:txBody>
              </p:sp>
            </mc:Choice>
            <mc:Fallback xmlns="">
              <p:sp>
                <p:nvSpPr>
                  <p:cNvPr id="608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047" y="430942"/>
                    <a:ext cx="1263694" cy="30764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8000" r="-22000" b="-72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09" name="pasted-movie.png" descr="pasted-movie.png"/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>
                <a:off x="0" y="1049908"/>
                <a:ext cx="2375665" cy="17924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12" name="Rectangle"/>
          <p:cNvSpPr/>
          <p:nvPr/>
        </p:nvSpPr>
        <p:spPr>
          <a:xfrm>
            <a:off x="4471394" y="2894663"/>
            <a:ext cx="2387244" cy="103860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3" name="Field Components in Tilted Solenoi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Field Components in Tilted Solenoids</a:t>
            </a:r>
          </a:p>
        </p:txBody>
      </p:sp>
      <p:sp>
        <p:nvSpPr>
          <p:cNvPr id="614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1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616" name="Rectangle"/>
          <p:cNvSpPr/>
          <p:nvPr/>
        </p:nvSpPr>
        <p:spPr>
          <a:xfrm>
            <a:off x="6078005" y="6271180"/>
            <a:ext cx="229502" cy="2191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7" name="Rectangle"/>
          <p:cNvSpPr/>
          <p:nvPr/>
        </p:nvSpPr>
        <p:spPr>
          <a:xfrm>
            <a:off x="4978062" y="6039860"/>
            <a:ext cx="229502" cy="2191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8" name="Rectangle"/>
          <p:cNvSpPr/>
          <p:nvPr/>
        </p:nvSpPr>
        <p:spPr>
          <a:xfrm>
            <a:off x="10068223" y="6271180"/>
            <a:ext cx="229501" cy="2191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24" name="Group"/>
          <p:cNvGrpSpPr/>
          <p:nvPr/>
        </p:nvGrpSpPr>
        <p:grpSpPr>
          <a:xfrm>
            <a:off x="5170497" y="3582219"/>
            <a:ext cx="1137010" cy="1894060"/>
            <a:chOff x="0" y="0"/>
            <a:chExt cx="1137008" cy="1894058"/>
          </a:xfrm>
        </p:grpSpPr>
        <p:sp>
          <p:nvSpPr>
            <p:cNvPr id="619" name="Rectangle"/>
            <p:cNvSpPr/>
            <p:nvPr/>
          </p:nvSpPr>
          <p:spPr>
            <a:xfrm rot="20147941">
              <a:off x="230614" y="541353"/>
              <a:ext cx="675780" cy="1270001"/>
            </a:xfrm>
            <a:prstGeom prst="rect">
              <a:avLst/>
            </a:prstGeom>
            <a:solidFill>
              <a:srgbClr val="000000">
                <a:alpha val="1528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23" name="Group"/>
            <p:cNvGrpSpPr/>
            <p:nvPr/>
          </p:nvGrpSpPr>
          <p:grpSpPr>
            <a:xfrm>
              <a:off x="64905" y="0"/>
              <a:ext cx="476016" cy="1169345"/>
              <a:chOff x="0" y="0"/>
              <a:chExt cx="476014" cy="1169344"/>
            </a:xfrm>
          </p:grpSpPr>
          <p:sp>
            <p:nvSpPr>
              <p:cNvPr id="620" name="Line"/>
              <p:cNvSpPr/>
              <p:nvPr/>
            </p:nvSpPr>
            <p:spPr>
              <a:xfrm flipV="1">
                <a:off x="474798" y="0"/>
                <a:ext cx="1" cy="11683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Line"/>
              <p:cNvSpPr/>
              <p:nvPr/>
            </p:nvSpPr>
            <p:spPr>
              <a:xfrm flipH="1" flipV="1">
                <a:off x="0" y="100599"/>
                <a:ext cx="472028" cy="106874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40" name="Connection Line"/>
              <p:cNvSpPr/>
              <p:nvPr/>
            </p:nvSpPr>
            <p:spPr>
              <a:xfrm>
                <a:off x="109054" y="183838"/>
                <a:ext cx="366961" cy="103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5896"/>
                    </a:moveTo>
                    <a:cubicBezTo>
                      <a:pt x="7284" y="-5400"/>
                      <a:pt x="14484" y="-5299"/>
                      <a:pt x="21600" y="1620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630" name="Group"/>
          <p:cNvGrpSpPr/>
          <p:nvPr/>
        </p:nvGrpSpPr>
        <p:grpSpPr>
          <a:xfrm>
            <a:off x="5170497" y="7140658"/>
            <a:ext cx="1137010" cy="1894060"/>
            <a:chOff x="0" y="0"/>
            <a:chExt cx="1137008" cy="1894058"/>
          </a:xfrm>
        </p:grpSpPr>
        <p:sp>
          <p:nvSpPr>
            <p:cNvPr id="625" name="Rectangle"/>
            <p:cNvSpPr/>
            <p:nvPr/>
          </p:nvSpPr>
          <p:spPr>
            <a:xfrm rot="20147941">
              <a:off x="230614" y="541353"/>
              <a:ext cx="675780" cy="1270001"/>
            </a:xfrm>
            <a:prstGeom prst="rect">
              <a:avLst/>
            </a:prstGeom>
            <a:solidFill>
              <a:srgbClr val="000000">
                <a:alpha val="1528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29" name="Group"/>
            <p:cNvGrpSpPr/>
            <p:nvPr/>
          </p:nvGrpSpPr>
          <p:grpSpPr>
            <a:xfrm>
              <a:off x="64905" y="0"/>
              <a:ext cx="476016" cy="1169345"/>
              <a:chOff x="0" y="0"/>
              <a:chExt cx="476014" cy="1169344"/>
            </a:xfrm>
          </p:grpSpPr>
          <p:sp>
            <p:nvSpPr>
              <p:cNvPr id="626" name="Line"/>
              <p:cNvSpPr/>
              <p:nvPr/>
            </p:nvSpPr>
            <p:spPr>
              <a:xfrm flipV="1">
                <a:off x="474798" y="0"/>
                <a:ext cx="1" cy="11683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27" name="Line"/>
              <p:cNvSpPr/>
              <p:nvPr/>
            </p:nvSpPr>
            <p:spPr>
              <a:xfrm flipH="1" flipV="1">
                <a:off x="0" y="100599"/>
                <a:ext cx="472028" cy="106874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41" name="Connection Line"/>
              <p:cNvSpPr/>
              <p:nvPr/>
            </p:nvSpPr>
            <p:spPr>
              <a:xfrm>
                <a:off x="109054" y="183838"/>
                <a:ext cx="366961" cy="103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5896"/>
                    </a:moveTo>
                    <a:cubicBezTo>
                      <a:pt x="7284" y="-5400"/>
                      <a:pt x="14484" y="-5299"/>
                      <a:pt x="21600" y="1620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636" name="Group"/>
          <p:cNvGrpSpPr/>
          <p:nvPr/>
        </p:nvGrpSpPr>
        <p:grpSpPr>
          <a:xfrm>
            <a:off x="5170497" y="10699097"/>
            <a:ext cx="1137010" cy="1894060"/>
            <a:chOff x="0" y="0"/>
            <a:chExt cx="1137008" cy="1894058"/>
          </a:xfrm>
        </p:grpSpPr>
        <p:sp>
          <p:nvSpPr>
            <p:cNvPr id="631" name="Rectangle"/>
            <p:cNvSpPr/>
            <p:nvPr/>
          </p:nvSpPr>
          <p:spPr>
            <a:xfrm rot="20147941">
              <a:off x="230614" y="541353"/>
              <a:ext cx="675780" cy="1270001"/>
            </a:xfrm>
            <a:prstGeom prst="rect">
              <a:avLst/>
            </a:prstGeom>
            <a:solidFill>
              <a:srgbClr val="000000">
                <a:alpha val="1528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35" name="Group"/>
            <p:cNvGrpSpPr/>
            <p:nvPr/>
          </p:nvGrpSpPr>
          <p:grpSpPr>
            <a:xfrm>
              <a:off x="64905" y="0"/>
              <a:ext cx="476016" cy="1169345"/>
              <a:chOff x="0" y="0"/>
              <a:chExt cx="476014" cy="1169344"/>
            </a:xfrm>
          </p:grpSpPr>
          <p:sp>
            <p:nvSpPr>
              <p:cNvPr id="632" name="Line"/>
              <p:cNvSpPr/>
              <p:nvPr/>
            </p:nvSpPr>
            <p:spPr>
              <a:xfrm flipV="1">
                <a:off x="474798" y="0"/>
                <a:ext cx="1" cy="11683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33" name="Line"/>
              <p:cNvSpPr/>
              <p:nvPr/>
            </p:nvSpPr>
            <p:spPr>
              <a:xfrm flipH="1" flipV="1">
                <a:off x="0" y="100599"/>
                <a:ext cx="472028" cy="106874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42" name="Connection Line"/>
              <p:cNvSpPr/>
              <p:nvPr/>
            </p:nvSpPr>
            <p:spPr>
              <a:xfrm>
                <a:off x="109054" y="183838"/>
                <a:ext cx="366961" cy="103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5896"/>
                    </a:moveTo>
                    <a:cubicBezTo>
                      <a:pt x="7284" y="-5400"/>
                      <a:pt x="14484" y="-5299"/>
                      <a:pt x="21600" y="1620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637" name="Line"/>
          <p:cNvSpPr/>
          <p:nvPr/>
        </p:nvSpPr>
        <p:spPr>
          <a:xfrm flipV="1">
            <a:off x="4815399" y="3088588"/>
            <a:ext cx="1" cy="288132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38" name="Line"/>
          <p:cNvSpPr/>
          <p:nvPr/>
        </p:nvSpPr>
        <p:spPr>
          <a:xfrm flipV="1">
            <a:off x="5722711" y="6647026"/>
            <a:ext cx="1" cy="28813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39" name="Line"/>
          <p:cNvSpPr/>
          <p:nvPr/>
        </p:nvSpPr>
        <p:spPr>
          <a:xfrm flipV="1">
            <a:off x="6662603" y="10205465"/>
            <a:ext cx="1" cy="28813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Magnitude of transverse B field along a few periods in the channel"/>
          <p:cNvSpPr txBox="1">
            <a:spLocks noGrp="1"/>
          </p:cNvSpPr>
          <p:nvPr>
            <p:ph type="body" idx="1"/>
          </p:nvPr>
        </p:nvSpPr>
        <p:spPr>
          <a:xfrm>
            <a:off x="1206500" y="3086748"/>
            <a:ext cx="21971000" cy="909669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0000"/>
              </a:lnSpc>
              <a:buSzTx/>
              <a:buNone/>
            </a:lvl1pPr>
          </a:lstStyle>
          <a:p>
            <a:r>
              <a:t>Magnitude of transverse B field along a few periods in the channel</a:t>
            </a:r>
          </a:p>
        </p:txBody>
      </p:sp>
      <p:pic>
        <p:nvPicPr>
          <p:cNvPr id="645" name="Br_g4bl.gif" descr="Br_g4bl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997150" y="3939852"/>
            <a:ext cx="12389700" cy="9292276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Transverse Field in HFOF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Transverse Field in HFOFO</a:t>
            </a:r>
          </a:p>
        </p:txBody>
      </p:sp>
      <p:sp>
        <p:nvSpPr>
          <p:cNvPr id="647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4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543872" y="1559226"/>
            <a:ext cx="46736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38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Presented here is the Helical FOFO Snake (HFOFO) design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407824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lnSpc>
                    <a:spcPct val="150000"/>
                  </a:lnSpc>
                  <a:buSzTx/>
                  <a:buNone/>
                </a:pPr>
                <a:r>
                  <a:t>Presented here is the Helical FOFO Snake (</a:t>
                </a:r>
                <a:r>
                  <a:rPr b="1"/>
                  <a:t>HFOFO</a:t>
                </a:r>
                <a:r>
                  <a:t>) design:</a:t>
                </a:r>
              </a:p>
              <a:p>
                <a:pPr marL="0" indent="0" algn="ctr">
                  <a:lnSpc>
                    <a:spcPct val="150000"/>
                  </a:lnSpc>
                  <a:buSzTx/>
                  <a:buNone/>
                </a:pPr>
                <a:r>
                  <a:rPr b="1"/>
                  <a:t>Yuri Alexahin</a:t>
                </a:r>
                <a:r>
                  <a:t>’s concept from the MAP era</a:t>
                </a:r>
              </a:p>
              <a:p>
                <a:pPr marL="0" indent="0" algn="ctr">
                  <a:lnSpc>
                    <a:spcPct val="150000"/>
                  </a:lnSpc>
                  <a:buSzTx/>
                  <a:buNone/>
                </a:pPr>
                <a:r>
                  <a:t>Charge-agnostic dispersion generation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t> simultaneous cooling of </a:t>
                </a:r>
                <a:r>
                  <a:rPr i="1"/>
                  <a:t>both signs</a:t>
                </a:r>
              </a:p>
            </p:txBody>
          </p:sp>
        </mc:Choice>
        <mc:Fallback xmlns="">
          <p:sp>
            <p:nvSpPr>
              <p:cNvPr id="199" name="Presented here is the Helical FOFO Snake (HFOFO) design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407824"/>
                <a:ext cx="21971000" cy="9096692"/>
              </a:xfrm>
              <a:prstGeom prst="rect">
                <a:avLst/>
              </a:prstGeom>
              <a:blipFill>
                <a:blip r:embed="rId2"/>
                <a:stretch>
                  <a:fillRect l="-116" r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0" name="Introducing: HFOF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Introducing: HFOFO</a:t>
            </a:r>
          </a:p>
        </p:txBody>
      </p:sp>
      <p:sp>
        <p:nvSpPr>
          <p:cNvPr id="201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632137" y="1559226"/>
            <a:ext cx="29083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03" name="HFOFO would enable a single initial cooling channel!"/>
          <p:cNvSpPr/>
          <p:nvPr/>
        </p:nvSpPr>
        <p:spPr>
          <a:xfrm>
            <a:off x="4280313" y="8873671"/>
            <a:ext cx="15823374" cy="3127261"/>
          </a:xfrm>
          <a:prstGeom prst="roundRect">
            <a:avLst>
              <a:gd name="adj" fmla="val 23035"/>
            </a:avLst>
          </a:prstGeom>
          <a:solidFill>
            <a:srgbClr val="447A89"/>
          </a:solidFill>
          <a:ln w="12700">
            <a:miter lim="400000"/>
          </a:ln>
          <a:effectLst>
            <a:outerShdw blurRad="63500" dist="107045" dir="670725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HFOFO would enable a </a:t>
            </a:r>
            <a:r>
              <a:rPr i="1"/>
              <a:t>single</a:t>
            </a:r>
            <a:r>
              <a:t> initial cooling channel!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Introducing: HFOF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>
                <a:solidFill>
                  <a:srgbClr val="FFFFFF"/>
                </a:solidFill>
              </a:defRPr>
            </a:lvl1pPr>
          </a:lstStyle>
          <a:p>
            <a:r>
              <a:t>Introducing: HFOFO</a:t>
            </a:r>
          </a:p>
        </p:txBody>
      </p:sp>
      <p:sp>
        <p:nvSpPr>
          <p:cNvPr id="206" name="Text"/>
          <p:cNvSpPr txBox="1"/>
          <p:nvPr/>
        </p:nvSpPr>
        <p:spPr>
          <a:xfrm>
            <a:off x="23394137" y="12786026"/>
            <a:ext cx="29083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07" name="Positive solenoids"/>
          <p:cNvSpPr txBox="1"/>
          <p:nvPr/>
        </p:nvSpPr>
        <p:spPr>
          <a:xfrm>
            <a:off x="1358800" y="11009098"/>
            <a:ext cx="3805733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D6D0CB"/>
                </a:solidFill>
              </a:defRPr>
            </a:lvl1pPr>
          </a:lstStyle>
          <a:p>
            <a:r>
              <a:t>Positive solenoids</a:t>
            </a:r>
          </a:p>
        </p:txBody>
      </p:sp>
      <p:sp>
        <p:nvSpPr>
          <p:cNvPr id="208" name="Negative solenoids"/>
          <p:cNvSpPr txBox="1"/>
          <p:nvPr/>
        </p:nvSpPr>
        <p:spPr>
          <a:xfrm>
            <a:off x="4591551" y="3093932"/>
            <a:ext cx="4000501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7D756A"/>
                </a:solidFill>
              </a:defRPr>
            </a:lvl1pPr>
          </a:lstStyle>
          <a:p>
            <a:r>
              <a:t>Negative solenoids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2" animBg="1" advAuto="0"/>
      <p:bldP spid="20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Introducing: HFOF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>
                <a:solidFill>
                  <a:srgbClr val="FFFFFF"/>
                </a:solidFill>
              </a:defRPr>
            </a:lvl1pPr>
          </a:lstStyle>
          <a:p>
            <a:r>
              <a:t>Introducing: HFOFO</a:t>
            </a:r>
          </a:p>
        </p:txBody>
      </p:sp>
      <p:sp>
        <p:nvSpPr>
          <p:cNvPr id="211" name="Text"/>
          <p:cNvSpPr txBox="1"/>
          <p:nvPr/>
        </p:nvSpPr>
        <p:spPr>
          <a:xfrm>
            <a:off x="23394137" y="12786026"/>
            <a:ext cx="29083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5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12" name="LiH absorbers"/>
          <p:cNvSpPr txBox="1"/>
          <p:nvPr/>
        </p:nvSpPr>
        <p:spPr>
          <a:xfrm>
            <a:off x="14129692" y="3093932"/>
            <a:ext cx="2984603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6E9C9B"/>
                </a:solidFill>
              </a:defRPr>
            </a:lvl1pPr>
          </a:lstStyle>
          <a:p>
            <a:r>
              <a:t>LiH absorbers</a:t>
            </a:r>
          </a:p>
        </p:txBody>
      </p:sp>
      <p:sp>
        <p:nvSpPr>
          <p:cNvPr id="213" name="RF cavities"/>
          <p:cNvSpPr txBox="1"/>
          <p:nvPr/>
        </p:nvSpPr>
        <p:spPr>
          <a:xfrm>
            <a:off x="18099826" y="11009098"/>
            <a:ext cx="2357782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933F35"/>
                </a:solidFill>
              </a:defRPr>
            </a:lvl1pPr>
          </a:lstStyle>
          <a:p>
            <a:r>
              <a:t>RF cavities</a:t>
            </a:r>
          </a:p>
        </p:txBody>
      </p:sp>
      <p:sp>
        <p:nvSpPr>
          <p:cNvPr id="214" name="6 solenoids = 1 period (4.2 m)"/>
          <p:cNvSpPr txBox="1"/>
          <p:nvPr/>
        </p:nvSpPr>
        <p:spPr>
          <a:xfrm>
            <a:off x="17676952" y="563812"/>
            <a:ext cx="6181802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t>6 solenoids = 1 period (4.2 m)</a:t>
            </a:r>
          </a:p>
        </p:txBody>
      </p:sp>
      <p:sp>
        <p:nvSpPr>
          <p:cNvPr id="215" name="Full channel = 30 periods"/>
          <p:cNvSpPr txBox="1"/>
          <p:nvPr/>
        </p:nvSpPr>
        <p:spPr>
          <a:xfrm>
            <a:off x="18138724" y="1605632"/>
            <a:ext cx="5258258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t>Full channel = 30 periods</a:t>
            </a:r>
          </a:p>
        </p:txBody>
      </p:sp>
      <p:sp>
        <p:nvSpPr>
          <p:cNvPr id="216" name="Positive solenoids"/>
          <p:cNvSpPr txBox="1"/>
          <p:nvPr/>
        </p:nvSpPr>
        <p:spPr>
          <a:xfrm>
            <a:off x="1358800" y="11009098"/>
            <a:ext cx="3805733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D6D0CB"/>
                </a:solidFill>
              </a:defRPr>
            </a:lvl1pPr>
          </a:lstStyle>
          <a:p>
            <a:r>
              <a:t>Positive solenoids</a:t>
            </a:r>
          </a:p>
        </p:txBody>
      </p:sp>
      <p:sp>
        <p:nvSpPr>
          <p:cNvPr id="217" name="Negative solenoids"/>
          <p:cNvSpPr txBox="1"/>
          <p:nvPr/>
        </p:nvSpPr>
        <p:spPr>
          <a:xfrm>
            <a:off x="4591551" y="3093932"/>
            <a:ext cx="4000501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7D756A"/>
                </a:solidFill>
              </a:defRPr>
            </a:lvl1pPr>
          </a:lstStyle>
          <a:p>
            <a:r>
              <a:t>Negative solenoids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2" animBg="1" advAuto="0"/>
      <p:bldP spid="213" grpId="1" animBg="1" advAuto="0"/>
      <p:bldP spid="214" grpId="3" animBg="1" advAuto="0"/>
      <p:bldP spid="215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HFOFO operates on 3 basic principles:"/>
          <p:cNvSpPr txBox="1"/>
          <p:nvPr/>
        </p:nvSpPr>
        <p:spPr>
          <a:xfrm>
            <a:off x="1206500" y="3407824"/>
            <a:ext cx="21971000" cy="9096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/>
          </a:lstStyle>
          <a:p>
            <a:r>
              <a:t>HFOFO operates on 3 basic principles:</a:t>
            </a:r>
          </a:p>
        </p:txBody>
      </p:sp>
      <p:sp>
        <p:nvSpPr>
          <p:cNvPr id="220" name="Basic Princi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Basic Principles</a:t>
            </a:r>
          </a:p>
        </p:txBody>
      </p:sp>
      <p:sp>
        <p:nvSpPr>
          <p:cNvPr id="221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632137" y="1559226"/>
            <a:ext cx="29083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23" name="Alternating solenoid focusing…"/>
          <p:cNvSpPr txBox="1">
            <a:spLocks noGrp="1"/>
          </p:cNvSpPr>
          <p:nvPr>
            <p:ph type="body" sz="quarter" idx="1"/>
          </p:nvPr>
        </p:nvSpPr>
        <p:spPr>
          <a:xfrm>
            <a:off x="1012006" y="5990067"/>
            <a:ext cx="6756917" cy="7161916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20000"/>
              </a:lnSpc>
              <a:buSzTx/>
              <a:buNone/>
            </a:pPr>
            <a:r>
              <a:rPr b="1"/>
              <a:t>Alternating solenoid focusing</a:t>
            </a:r>
          </a:p>
          <a:p>
            <a:pPr marL="0" indent="0" algn="ctr">
              <a:lnSpc>
                <a:spcPct val="120000"/>
              </a:lnSpc>
              <a:buSzTx/>
              <a:buNone/>
            </a:pPr>
            <a:r>
              <a:t>Focus independently of charge</a:t>
            </a:r>
          </a:p>
        </p:txBody>
      </p:sp>
      <p:sp>
        <p:nvSpPr>
          <p:cNvPr id="224" name="Periodic rotating dipole fields…"/>
          <p:cNvSpPr txBox="1"/>
          <p:nvPr/>
        </p:nvSpPr>
        <p:spPr>
          <a:xfrm>
            <a:off x="8798839" y="5990067"/>
            <a:ext cx="6756917" cy="716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lnSpc>
                <a:spcPct val="120000"/>
              </a:lnSpc>
              <a:defRPr b="1"/>
            </a:pPr>
            <a:r>
              <a:t>Periodic rotating dipole fields</a:t>
            </a:r>
          </a:p>
          <a:p>
            <a:pPr algn="ctr">
              <a:lnSpc>
                <a:spcPct val="120000"/>
              </a:lnSpc>
            </a:pPr>
            <a:r>
              <a:t>Generate dispersion for both signs</a:t>
            </a:r>
          </a:p>
        </p:txBody>
      </p:sp>
      <p:sp>
        <p:nvSpPr>
          <p:cNvPr id="225" name="Resonant dispersion generation…"/>
          <p:cNvSpPr txBox="1"/>
          <p:nvPr/>
        </p:nvSpPr>
        <p:spPr>
          <a:xfrm>
            <a:off x="16585672" y="5990067"/>
            <a:ext cx="6756918" cy="716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lnSpc>
                <a:spcPct val="120000"/>
              </a:lnSpc>
              <a:defRPr b="1"/>
            </a:pPr>
            <a:r>
              <a:t>Resonant dispersion generation</a:t>
            </a:r>
          </a:p>
          <a:p>
            <a:pPr algn="ctr">
              <a:lnSpc>
                <a:spcPct val="120000"/>
              </a:lnSpc>
            </a:pPr>
            <a:r>
              <a:t>Increase localized path lengthening</a:t>
            </a:r>
          </a:p>
        </p:txBody>
      </p:sp>
      <p:sp>
        <p:nvSpPr>
          <p:cNvPr id="226" name="Rounded Rectangle"/>
          <p:cNvSpPr/>
          <p:nvPr/>
        </p:nvSpPr>
        <p:spPr>
          <a:xfrm>
            <a:off x="765602" y="5271874"/>
            <a:ext cx="7249724" cy="6209271"/>
          </a:xfrm>
          <a:prstGeom prst="roundRect">
            <a:avLst>
              <a:gd name="adj" fmla="val 12482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7" name="Rounded Rectangle"/>
          <p:cNvSpPr/>
          <p:nvPr/>
        </p:nvSpPr>
        <p:spPr>
          <a:xfrm>
            <a:off x="8567138" y="5271874"/>
            <a:ext cx="7249724" cy="6209271"/>
          </a:xfrm>
          <a:prstGeom prst="roundRect">
            <a:avLst>
              <a:gd name="adj" fmla="val 12482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8" name="Rounded Rectangle"/>
          <p:cNvSpPr/>
          <p:nvPr/>
        </p:nvSpPr>
        <p:spPr>
          <a:xfrm>
            <a:off x="16339269" y="5271874"/>
            <a:ext cx="7249724" cy="6209271"/>
          </a:xfrm>
          <a:prstGeom prst="roundRect">
            <a:avLst>
              <a:gd name="adj" fmla="val 12482"/>
            </a:avLst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olenoid Lattice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Solenoid Lattice Design</a:t>
            </a:r>
          </a:p>
        </p:txBody>
      </p:sp>
      <p:sp>
        <p:nvSpPr>
          <p:cNvPr id="231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632137" y="1559226"/>
            <a:ext cx="29083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33" name="Rectangle"/>
          <p:cNvSpPr/>
          <p:nvPr/>
        </p:nvSpPr>
        <p:spPr>
          <a:xfrm>
            <a:off x="13252450" y="3115640"/>
            <a:ext cx="675779" cy="1270001"/>
          </a:xfrm>
          <a:prstGeom prst="rect">
            <a:avLst/>
          </a:prstGeom>
          <a:solidFill>
            <a:srgbClr val="000000">
              <a:alpha val="1528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4" name="Rectangle"/>
          <p:cNvSpPr/>
          <p:nvPr/>
        </p:nvSpPr>
        <p:spPr>
          <a:xfrm>
            <a:off x="14814550" y="3115640"/>
            <a:ext cx="675779" cy="1270001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5" name="Rectangle"/>
          <p:cNvSpPr/>
          <p:nvPr/>
        </p:nvSpPr>
        <p:spPr>
          <a:xfrm>
            <a:off x="16376650" y="3115640"/>
            <a:ext cx="675779" cy="1270001"/>
          </a:xfrm>
          <a:prstGeom prst="rect">
            <a:avLst/>
          </a:prstGeom>
          <a:solidFill>
            <a:srgbClr val="000000">
              <a:alpha val="1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6" name="Rectangle"/>
          <p:cNvSpPr/>
          <p:nvPr/>
        </p:nvSpPr>
        <p:spPr>
          <a:xfrm>
            <a:off x="17938750" y="3115640"/>
            <a:ext cx="675779" cy="1270001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7" name="Rectangle"/>
          <p:cNvSpPr/>
          <p:nvPr/>
        </p:nvSpPr>
        <p:spPr>
          <a:xfrm>
            <a:off x="19500850" y="3115640"/>
            <a:ext cx="675779" cy="1270001"/>
          </a:xfrm>
          <a:prstGeom prst="rect">
            <a:avLst/>
          </a:prstGeom>
          <a:solidFill>
            <a:srgbClr val="000000">
              <a:alpha val="1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8" name="Rectangle"/>
          <p:cNvSpPr/>
          <p:nvPr/>
        </p:nvSpPr>
        <p:spPr>
          <a:xfrm>
            <a:off x="21062950" y="3115640"/>
            <a:ext cx="675779" cy="1270001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Rectangle"/>
              <p:cNvSpPr txBox="1"/>
              <p:nvPr/>
            </p:nvSpPr>
            <p:spPr>
              <a:xfrm>
                <a:off x="15016615" y="2515977"/>
                <a:ext cx="271648" cy="7147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39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615" y="2515977"/>
                <a:ext cx="271648" cy="714796"/>
              </a:xfrm>
              <a:prstGeom prst="rect">
                <a:avLst/>
              </a:prstGeom>
              <a:blipFill>
                <a:blip r:embed="rId2"/>
                <a:stretch>
                  <a:fillRect r="-3181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Rectangle"/>
              <p:cNvSpPr txBox="1"/>
              <p:nvPr/>
            </p:nvSpPr>
            <p:spPr>
              <a:xfrm>
                <a:off x="13454515" y="2515977"/>
                <a:ext cx="271648" cy="7147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40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4515" y="2515977"/>
                <a:ext cx="271648" cy="714796"/>
              </a:xfrm>
              <a:prstGeom prst="rect">
                <a:avLst/>
              </a:prstGeom>
              <a:blipFill>
                <a:blip r:embed="rId3"/>
                <a:stretch>
                  <a:fillRect l="-22727" r="-5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Rectangle"/>
              <p:cNvSpPr txBox="1"/>
              <p:nvPr/>
            </p:nvSpPr>
            <p:spPr>
              <a:xfrm>
                <a:off x="18140815" y="2515977"/>
                <a:ext cx="271648" cy="7147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41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0815" y="2515977"/>
                <a:ext cx="271648" cy="714796"/>
              </a:xfrm>
              <a:prstGeom prst="rect">
                <a:avLst/>
              </a:prstGeom>
              <a:blipFill>
                <a:blip r:embed="rId4"/>
                <a:stretch>
                  <a:fillRect r="-2727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Rectangle"/>
              <p:cNvSpPr txBox="1"/>
              <p:nvPr/>
            </p:nvSpPr>
            <p:spPr>
              <a:xfrm>
                <a:off x="16578715" y="2515977"/>
                <a:ext cx="271648" cy="7147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42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8715" y="2515977"/>
                <a:ext cx="271648" cy="714796"/>
              </a:xfrm>
              <a:prstGeom prst="rect">
                <a:avLst/>
              </a:prstGeom>
              <a:blipFill>
                <a:blip r:embed="rId3"/>
                <a:stretch>
                  <a:fillRect l="-22727" r="-5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Rectangle"/>
              <p:cNvSpPr txBox="1"/>
              <p:nvPr/>
            </p:nvSpPr>
            <p:spPr>
              <a:xfrm>
                <a:off x="21265015" y="2515977"/>
                <a:ext cx="271648" cy="7147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43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5015" y="2515977"/>
                <a:ext cx="271648" cy="714796"/>
              </a:xfrm>
              <a:prstGeom prst="rect">
                <a:avLst/>
              </a:prstGeom>
              <a:blipFill>
                <a:blip r:embed="rId2"/>
                <a:stretch>
                  <a:fillRect r="-3181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Rectangle"/>
              <p:cNvSpPr txBox="1"/>
              <p:nvPr/>
            </p:nvSpPr>
            <p:spPr>
              <a:xfrm>
                <a:off x="19702915" y="2515977"/>
                <a:ext cx="271648" cy="7147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44" name="Rectang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2915" y="2515977"/>
                <a:ext cx="271648" cy="714796"/>
              </a:xfrm>
              <a:prstGeom prst="rect">
                <a:avLst/>
              </a:prstGeom>
              <a:blipFill>
                <a:blip r:embed="rId3"/>
                <a:stretch>
                  <a:fillRect l="-22727" r="-5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" name="Rectangle"/>
          <p:cNvSpPr/>
          <p:nvPr/>
        </p:nvSpPr>
        <p:spPr>
          <a:xfrm rot="20147941">
            <a:off x="13252450" y="5198441"/>
            <a:ext cx="675779" cy="1270001"/>
          </a:xfrm>
          <a:prstGeom prst="rect">
            <a:avLst/>
          </a:prstGeom>
          <a:solidFill>
            <a:srgbClr val="000000">
              <a:alpha val="1528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6" name="Rectangle"/>
          <p:cNvSpPr/>
          <p:nvPr/>
        </p:nvSpPr>
        <p:spPr>
          <a:xfrm rot="20147941">
            <a:off x="14814550" y="5198441"/>
            <a:ext cx="675779" cy="1270001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7" name="Rectangle"/>
          <p:cNvSpPr/>
          <p:nvPr/>
        </p:nvSpPr>
        <p:spPr>
          <a:xfrm rot="20147941">
            <a:off x="16376650" y="5198441"/>
            <a:ext cx="675779" cy="1270001"/>
          </a:xfrm>
          <a:prstGeom prst="rect">
            <a:avLst/>
          </a:prstGeom>
          <a:solidFill>
            <a:srgbClr val="000000">
              <a:alpha val="1528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8" name="Rectangle"/>
          <p:cNvSpPr/>
          <p:nvPr/>
        </p:nvSpPr>
        <p:spPr>
          <a:xfrm rot="20147941">
            <a:off x="17938750" y="5198441"/>
            <a:ext cx="675779" cy="1270001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9" name="Rectangle"/>
          <p:cNvSpPr/>
          <p:nvPr/>
        </p:nvSpPr>
        <p:spPr>
          <a:xfrm rot="20147941">
            <a:off x="19500850" y="5198441"/>
            <a:ext cx="675779" cy="1270001"/>
          </a:xfrm>
          <a:prstGeom prst="rect">
            <a:avLst/>
          </a:prstGeom>
          <a:solidFill>
            <a:srgbClr val="000000">
              <a:alpha val="1528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0" name="Rectangle"/>
          <p:cNvSpPr/>
          <p:nvPr/>
        </p:nvSpPr>
        <p:spPr>
          <a:xfrm rot="20147941">
            <a:off x="21062950" y="5198441"/>
            <a:ext cx="675779" cy="1270001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1" name="Rectangle"/>
          <p:cNvSpPr/>
          <p:nvPr/>
        </p:nvSpPr>
        <p:spPr>
          <a:xfrm rot="20147941">
            <a:off x="13252450" y="7363947"/>
            <a:ext cx="675779" cy="1270001"/>
          </a:xfrm>
          <a:prstGeom prst="rect">
            <a:avLst/>
          </a:prstGeom>
          <a:solidFill>
            <a:srgbClr val="000000">
              <a:alpha val="1528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2" name="Rectangle"/>
          <p:cNvSpPr/>
          <p:nvPr/>
        </p:nvSpPr>
        <p:spPr>
          <a:xfrm rot="20147941">
            <a:off x="14814550" y="7363947"/>
            <a:ext cx="675779" cy="1270001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3" name="Rectangle"/>
          <p:cNvSpPr/>
          <p:nvPr/>
        </p:nvSpPr>
        <p:spPr>
          <a:xfrm rot="20147941">
            <a:off x="16376650" y="7363947"/>
            <a:ext cx="675779" cy="1270001"/>
          </a:xfrm>
          <a:prstGeom prst="rect">
            <a:avLst/>
          </a:prstGeom>
          <a:solidFill>
            <a:srgbClr val="000000">
              <a:alpha val="1528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4" name="Rectangle"/>
          <p:cNvSpPr/>
          <p:nvPr/>
        </p:nvSpPr>
        <p:spPr>
          <a:xfrm rot="20147941">
            <a:off x="17938750" y="7363947"/>
            <a:ext cx="675779" cy="1270001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5" name="Rectangle"/>
          <p:cNvSpPr/>
          <p:nvPr/>
        </p:nvSpPr>
        <p:spPr>
          <a:xfrm rot="20147941">
            <a:off x="19500850" y="7363947"/>
            <a:ext cx="675779" cy="1270001"/>
          </a:xfrm>
          <a:prstGeom prst="rect">
            <a:avLst/>
          </a:prstGeom>
          <a:solidFill>
            <a:srgbClr val="000000">
              <a:alpha val="1528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6" name="Rectangle"/>
          <p:cNvSpPr/>
          <p:nvPr/>
        </p:nvSpPr>
        <p:spPr>
          <a:xfrm rot="20147941">
            <a:off x="21062950" y="7363947"/>
            <a:ext cx="675779" cy="1270001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7" name="Line"/>
          <p:cNvSpPr/>
          <p:nvPr/>
        </p:nvSpPr>
        <p:spPr>
          <a:xfrm flipH="1">
            <a:off x="12069861" y="3383915"/>
            <a:ext cx="1" cy="519782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Text"/>
              <p:cNvSpPr txBox="1"/>
              <p:nvPr/>
            </p:nvSpPr>
            <p:spPr>
              <a:xfrm>
                <a:off x="13252450" y="9252552"/>
                <a:ext cx="359755" cy="6735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5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2450" y="9252552"/>
                <a:ext cx="359755" cy="673506"/>
              </a:xfrm>
              <a:prstGeom prst="rect">
                <a:avLst/>
              </a:prstGeom>
              <a:blipFill>
                <a:blip r:embed="rId5"/>
                <a:stretch>
                  <a:fillRect l="-31034" r="-344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2" name="Group"/>
          <p:cNvGrpSpPr/>
          <p:nvPr/>
        </p:nvGrpSpPr>
        <p:grpSpPr>
          <a:xfrm rot="16200000">
            <a:off x="12975567" y="7845847"/>
            <a:ext cx="1397001" cy="281111"/>
            <a:chOff x="0" y="0"/>
            <a:chExt cx="1396999" cy="281109"/>
          </a:xfrm>
        </p:grpSpPr>
        <p:sp>
          <p:nvSpPr>
            <p:cNvPr id="322" name="Connection Line"/>
            <p:cNvSpPr/>
            <p:nvPr/>
          </p:nvSpPr>
          <p:spPr>
            <a:xfrm>
              <a:off x="26954" y="112879"/>
              <a:ext cx="1319666" cy="16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44" extrusionOk="0">
                  <a:moveTo>
                    <a:pt x="0" y="3189"/>
                  </a:moveTo>
                  <a:cubicBezTo>
                    <a:pt x="6663" y="21600"/>
                    <a:pt x="13863" y="20537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23" name="Connection Line"/>
            <p:cNvSpPr/>
            <p:nvPr/>
          </p:nvSpPr>
          <p:spPr>
            <a:xfrm>
              <a:off x="1122166" y="0"/>
              <a:ext cx="274834" cy="116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7" h="21600" extrusionOk="0">
                  <a:moveTo>
                    <a:pt x="0" y="0"/>
                  </a:moveTo>
                  <a:cubicBezTo>
                    <a:pt x="17043" y="426"/>
                    <a:pt x="21600" y="7626"/>
                    <a:pt x="13671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24" name="Connection Line"/>
            <p:cNvSpPr/>
            <p:nvPr/>
          </p:nvSpPr>
          <p:spPr>
            <a:xfrm>
              <a:off x="0" y="66799"/>
              <a:ext cx="77329" cy="9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26" h="21600" extrusionOk="0">
                  <a:moveTo>
                    <a:pt x="16326" y="0"/>
                  </a:moveTo>
                  <a:cubicBezTo>
                    <a:pt x="-3529" y="5902"/>
                    <a:pt x="-5274" y="13102"/>
                    <a:pt x="11092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266" name="Group"/>
          <p:cNvGrpSpPr/>
          <p:nvPr/>
        </p:nvGrpSpPr>
        <p:grpSpPr>
          <a:xfrm rot="16200000">
            <a:off x="14492039" y="7824824"/>
            <a:ext cx="1397001" cy="281111"/>
            <a:chOff x="0" y="0"/>
            <a:chExt cx="1396999" cy="281109"/>
          </a:xfrm>
        </p:grpSpPr>
        <p:sp>
          <p:nvSpPr>
            <p:cNvPr id="325" name="Connection Line"/>
            <p:cNvSpPr/>
            <p:nvPr/>
          </p:nvSpPr>
          <p:spPr>
            <a:xfrm>
              <a:off x="26954" y="112879"/>
              <a:ext cx="1319666" cy="16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44" extrusionOk="0">
                  <a:moveTo>
                    <a:pt x="0" y="3189"/>
                  </a:moveTo>
                  <a:cubicBezTo>
                    <a:pt x="6663" y="21600"/>
                    <a:pt x="13863" y="20537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26" name="Connection Line"/>
            <p:cNvSpPr/>
            <p:nvPr/>
          </p:nvSpPr>
          <p:spPr>
            <a:xfrm>
              <a:off x="1122166" y="0"/>
              <a:ext cx="274834" cy="116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7" h="21600" extrusionOk="0">
                  <a:moveTo>
                    <a:pt x="0" y="0"/>
                  </a:moveTo>
                  <a:cubicBezTo>
                    <a:pt x="17043" y="426"/>
                    <a:pt x="21600" y="7626"/>
                    <a:pt x="13671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27" name="Connection Line"/>
            <p:cNvSpPr/>
            <p:nvPr/>
          </p:nvSpPr>
          <p:spPr>
            <a:xfrm>
              <a:off x="0" y="66799"/>
              <a:ext cx="77329" cy="9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26" h="21600" extrusionOk="0">
                  <a:moveTo>
                    <a:pt x="16326" y="0"/>
                  </a:moveTo>
                  <a:cubicBezTo>
                    <a:pt x="-3529" y="5902"/>
                    <a:pt x="-5274" y="13102"/>
                    <a:pt x="11092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270" name="Group"/>
          <p:cNvGrpSpPr/>
          <p:nvPr/>
        </p:nvGrpSpPr>
        <p:grpSpPr>
          <a:xfrm rot="16200000">
            <a:off x="16054139" y="7824824"/>
            <a:ext cx="1397001" cy="281111"/>
            <a:chOff x="0" y="0"/>
            <a:chExt cx="1396999" cy="281109"/>
          </a:xfrm>
        </p:grpSpPr>
        <p:sp>
          <p:nvSpPr>
            <p:cNvPr id="328" name="Connection Line"/>
            <p:cNvSpPr/>
            <p:nvPr/>
          </p:nvSpPr>
          <p:spPr>
            <a:xfrm>
              <a:off x="26954" y="112879"/>
              <a:ext cx="1319666" cy="16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44" extrusionOk="0">
                  <a:moveTo>
                    <a:pt x="0" y="3189"/>
                  </a:moveTo>
                  <a:cubicBezTo>
                    <a:pt x="6663" y="21600"/>
                    <a:pt x="13863" y="20537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29" name="Connection Line"/>
            <p:cNvSpPr/>
            <p:nvPr/>
          </p:nvSpPr>
          <p:spPr>
            <a:xfrm>
              <a:off x="1122166" y="0"/>
              <a:ext cx="274834" cy="116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7" h="21600" extrusionOk="0">
                  <a:moveTo>
                    <a:pt x="0" y="0"/>
                  </a:moveTo>
                  <a:cubicBezTo>
                    <a:pt x="17043" y="426"/>
                    <a:pt x="21600" y="7626"/>
                    <a:pt x="13671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30" name="Connection Line"/>
            <p:cNvSpPr/>
            <p:nvPr/>
          </p:nvSpPr>
          <p:spPr>
            <a:xfrm>
              <a:off x="0" y="66799"/>
              <a:ext cx="77329" cy="9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26" h="21600" extrusionOk="0">
                  <a:moveTo>
                    <a:pt x="16326" y="0"/>
                  </a:moveTo>
                  <a:cubicBezTo>
                    <a:pt x="-3529" y="5902"/>
                    <a:pt x="-5274" y="13102"/>
                    <a:pt x="11092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274" name="Group"/>
          <p:cNvGrpSpPr/>
          <p:nvPr/>
        </p:nvGrpSpPr>
        <p:grpSpPr>
          <a:xfrm rot="16200000">
            <a:off x="17583311" y="7824824"/>
            <a:ext cx="1397001" cy="281111"/>
            <a:chOff x="0" y="0"/>
            <a:chExt cx="1396999" cy="281109"/>
          </a:xfrm>
        </p:grpSpPr>
        <p:sp>
          <p:nvSpPr>
            <p:cNvPr id="331" name="Connection Line"/>
            <p:cNvSpPr/>
            <p:nvPr/>
          </p:nvSpPr>
          <p:spPr>
            <a:xfrm>
              <a:off x="26954" y="112879"/>
              <a:ext cx="1319666" cy="16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44" extrusionOk="0">
                  <a:moveTo>
                    <a:pt x="0" y="3189"/>
                  </a:moveTo>
                  <a:cubicBezTo>
                    <a:pt x="6663" y="21600"/>
                    <a:pt x="13863" y="20537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32" name="Connection Line"/>
            <p:cNvSpPr/>
            <p:nvPr/>
          </p:nvSpPr>
          <p:spPr>
            <a:xfrm>
              <a:off x="1122166" y="0"/>
              <a:ext cx="274834" cy="116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7" h="21600" extrusionOk="0">
                  <a:moveTo>
                    <a:pt x="0" y="0"/>
                  </a:moveTo>
                  <a:cubicBezTo>
                    <a:pt x="17043" y="426"/>
                    <a:pt x="21600" y="7626"/>
                    <a:pt x="13671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33" name="Connection Line"/>
            <p:cNvSpPr/>
            <p:nvPr/>
          </p:nvSpPr>
          <p:spPr>
            <a:xfrm>
              <a:off x="0" y="66799"/>
              <a:ext cx="77329" cy="9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26" h="21600" extrusionOk="0">
                  <a:moveTo>
                    <a:pt x="16326" y="0"/>
                  </a:moveTo>
                  <a:cubicBezTo>
                    <a:pt x="-3529" y="5902"/>
                    <a:pt x="-5274" y="13102"/>
                    <a:pt x="11092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278" name="Group"/>
          <p:cNvGrpSpPr/>
          <p:nvPr/>
        </p:nvGrpSpPr>
        <p:grpSpPr>
          <a:xfrm rot="16200000">
            <a:off x="19178339" y="7824824"/>
            <a:ext cx="1397001" cy="281111"/>
            <a:chOff x="0" y="0"/>
            <a:chExt cx="1396999" cy="281109"/>
          </a:xfrm>
        </p:grpSpPr>
        <p:sp>
          <p:nvSpPr>
            <p:cNvPr id="334" name="Connection Line"/>
            <p:cNvSpPr/>
            <p:nvPr/>
          </p:nvSpPr>
          <p:spPr>
            <a:xfrm>
              <a:off x="26954" y="112879"/>
              <a:ext cx="1319666" cy="16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44" extrusionOk="0">
                  <a:moveTo>
                    <a:pt x="0" y="3189"/>
                  </a:moveTo>
                  <a:cubicBezTo>
                    <a:pt x="6663" y="21600"/>
                    <a:pt x="13863" y="20537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35" name="Connection Line"/>
            <p:cNvSpPr/>
            <p:nvPr/>
          </p:nvSpPr>
          <p:spPr>
            <a:xfrm>
              <a:off x="1122166" y="0"/>
              <a:ext cx="274834" cy="116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7" h="21600" extrusionOk="0">
                  <a:moveTo>
                    <a:pt x="0" y="0"/>
                  </a:moveTo>
                  <a:cubicBezTo>
                    <a:pt x="17043" y="426"/>
                    <a:pt x="21600" y="7626"/>
                    <a:pt x="13671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36" name="Connection Line"/>
            <p:cNvSpPr/>
            <p:nvPr/>
          </p:nvSpPr>
          <p:spPr>
            <a:xfrm>
              <a:off x="0" y="66799"/>
              <a:ext cx="77329" cy="9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26" h="21600" extrusionOk="0">
                  <a:moveTo>
                    <a:pt x="16326" y="0"/>
                  </a:moveTo>
                  <a:cubicBezTo>
                    <a:pt x="-3529" y="5902"/>
                    <a:pt x="-5274" y="13102"/>
                    <a:pt x="11092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282" name="Group"/>
          <p:cNvGrpSpPr/>
          <p:nvPr/>
        </p:nvGrpSpPr>
        <p:grpSpPr>
          <a:xfrm rot="16200000">
            <a:off x="20740439" y="7824824"/>
            <a:ext cx="1397001" cy="281111"/>
            <a:chOff x="0" y="0"/>
            <a:chExt cx="1396999" cy="281109"/>
          </a:xfrm>
        </p:grpSpPr>
        <p:sp>
          <p:nvSpPr>
            <p:cNvPr id="337" name="Connection Line"/>
            <p:cNvSpPr/>
            <p:nvPr/>
          </p:nvSpPr>
          <p:spPr>
            <a:xfrm>
              <a:off x="26954" y="112879"/>
              <a:ext cx="1319666" cy="168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44" extrusionOk="0">
                  <a:moveTo>
                    <a:pt x="0" y="3189"/>
                  </a:moveTo>
                  <a:cubicBezTo>
                    <a:pt x="6663" y="21600"/>
                    <a:pt x="13863" y="20537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38" name="Connection Line"/>
            <p:cNvSpPr/>
            <p:nvPr/>
          </p:nvSpPr>
          <p:spPr>
            <a:xfrm>
              <a:off x="1122166" y="0"/>
              <a:ext cx="274834" cy="116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7" h="21600" extrusionOk="0">
                  <a:moveTo>
                    <a:pt x="0" y="0"/>
                  </a:moveTo>
                  <a:cubicBezTo>
                    <a:pt x="17043" y="426"/>
                    <a:pt x="21600" y="7626"/>
                    <a:pt x="13671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39" name="Connection Line"/>
            <p:cNvSpPr/>
            <p:nvPr/>
          </p:nvSpPr>
          <p:spPr>
            <a:xfrm>
              <a:off x="0" y="66799"/>
              <a:ext cx="77329" cy="9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26" h="21600" extrusionOk="0">
                  <a:moveTo>
                    <a:pt x="16326" y="0"/>
                  </a:moveTo>
                  <a:cubicBezTo>
                    <a:pt x="-3529" y="5902"/>
                    <a:pt x="-5274" y="13102"/>
                    <a:pt x="11092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Text"/>
              <p:cNvSpPr txBox="1"/>
              <p:nvPr/>
            </p:nvSpPr>
            <p:spPr>
              <a:xfrm>
                <a:off x="14762821" y="9005133"/>
                <a:ext cx="705355" cy="11683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821" y="9005133"/>
                <a:ext cx="705355" cy="1168345"/>
              </a:xfrm>
              <a:prstGeom prst="rect">
                <a:avLst/>
              </a:prstGeom>
              <a:blipFill>
                <a:blip r:embed="rId6"/>
                <a:stretch>
                  <a:fillRect l="-17857" r="-10714" b="-95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Text"/>
              <p:cNvSpPr txBox="1"/>
              <p:nvPr/>
            </p:nvSpPr>
            <p:spPr>
              <a:xfrm>
                <a:off x="16376649" y="9005133"/>
                <a:ext cx="705355" cy="11683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6649" y="9005133"/>
                <a:ext cx="705355" cy="1168345"/>
              </a:xfrm>
              <a:prstGeom prst="rect">
                <a:avLst/>
              </a:prstGeom>
              <a:blipFill>
                <a:blip r:embed="rId7"/>
                <a:stretch>
                  <a:fillRect l="-16071" r="-12500" b="-95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Text"/>
              <p:cNvSpPr txBox="1"/>
              <p:nvPr/>
            </p:nvSpPr>
            <p:spPr>
              <a:xfrm>
                <a:off x="18081421" y="9252552"/>
                <a:ext cx="359756" cy="6735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3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1421" y="9252552"/>
                <a:ext cx="359756" cy="673506"/>
              </a:xfrm>
              <a:prstGeom prst="rect">
                <a:avLst/>
              </a:prstGeom>
              <a:blipFill>
                <a:blip r:embed="rId8"/>
                <a:stretch>
                  <a:fillRect l="-31034" r="-3793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Text"/>
              <p:cNvSpPr txBox="1"/>
              <p:nvPr/>
            </p:nvSpPr>
            <p:spPr>
              <a:xfrm>
                <a:off x="19449121" y="9005133"/>
                <a:ext cx="705355" cy="11683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9121" y="9005133"/>
                <a:ext cx="705355" cy="1168345"/>
              </a:xfrm>
              <a:prstGeom prst="rect">
                <a:avLst/>
              </a:prstGeom>
              <a:blipFill>
                <a:blip r:embed="rId9"/>
                <a:stretch>
                  <a:fillRect l="-16071" r="-12500" b="-95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Text"/>
              <p:cNvSpPr txBox="1"/>
              <p:nvPr/>
            </p:nvSpPr>
            <p:spPr>
              <a:xfrm>
                <a:off x="21011221" y="9005133"/>
                <a:ext cx="705355" cy="11683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2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sz="3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8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1221" y="9005133"/>
                <a:ext cx="705355" cy="1168345"/>
              </a:xfrm>
              <a:prstGeom prst="rect">
                <a:avLst/>
              </a:prstGeom>
              <a:blipFill>
                <a:blip r:embed="rId10"/>
                <a:stretch>
                  <a:fillRect l="-17857" r="-12500" b="-95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1" name="Group"/>
          <p:cNvGrpSpPr/>
          <p:nvPr/>
        </p:nvGrpSpPr>
        <p:grpSpPr>
          <a:xfrm>
            <a:off x="13115540" y="4662666"/>
            <a:ext cx="476016" cy="1169346"/>
            <a:chOff x="0" y="0"/>
            <a:chExt cx="476014" cy="1169344"/>
          </a:xfrm>
        </p:grpSpPr>
        <p:sp>
          <p:nvSpPr>
            <p:cNvPr id="288" name="Line"/>
            <p:cNvSpPr/>
            <p:nvPr/>
          </p:nvSpPr>
          <p:spPr>
            <a:xfrm flipV="1">
              <a:off x="474798" y="0"/>
              <a:ext cx="1" cy="116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89" name="Line"/>
            <p:cNvSpPr/>
            <p:nvPr/>
          </p:nvSpPr>
          <p:spPr>
            <a:xfrm flipH="1" flipV="1">
              <a:off x="0" y="100599"/>
              <a:ext cx="472028" cy="10687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0" name="Connection Line"/>
            <p:cNvSpPr/>
            <p:nvPr/>
          </p:nvSpPr>
          <p:spPr>
            <a:xfrm>
              <a:off x="109054" y="183838"/>
              <a:ext cx="366961" cy="10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5896"/>
                  </a:moveTo>
                  <a:cubicBezTo>
                    <a:pt x="7284" y="-5400"/>
                    <a:pt x="14484" y="-5299"/>
                    <a:pt x="21600" y="162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mrad"/>
              <p:cNvSpPr txBox="1"/>
              <p:nvPr/>
            </p:nvSpPr>
            <p:spPr>
              <a:xfrm>
                <a:off x="21886484" y="4657319"/>
                <a:ext cx="1782138" cy="6735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/>
                </a:pPr>
                <a14:m>
                  <m:oMath xmlns:m="http://schemas.openxmlformats.org/officeDocument/2006/math">
                    <m:r>
                      <a:rPr sz="3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2.5</m:t>
                    </m:r>
                  </m:oMath>
                </a14:m>
                <a:r>
                  <a:t> mrad</a:t>
                </a:r>
              </a:p>
            </p:txBody>
          </p:sp>
        </mc:Choice>
        <mc:Fallback xmlns="">
          <p:sp>
            <p:nvSpPr>
              <p:cNvPr id="292" name="mrad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6484" y="4657319"/>
                <a:ext cx="1782138" cy="673506"/>
              </a:xfrm>
              <a:prstGeom prst="rect">
                <a:avLst/>
              </a:prstGeom>
              <a:blipFill>
                <a:blip r:embed="rId11"/>
                <a:stretch>
                  <a:fillRect l="-6383" t="-3704" r="-12057" b="-2222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6" name="Group"/>
          <p:cNvGrpSpPr/>
          <p:nvPr/>
        </p:nvGrpSpPr>
        <p:grpSpPr>
          <a:xfrm>
            <a:off x="14663241" y="4657088"/>
            <a:ext cx="476015" cy="1169346"/>
            <a:chOff x="0" y="0"/>
            <a:chExt cx="476014" cy="1169344"/>
          </a:xfrm>
        </p:grpSpPr>
        <p:sp>
          <p:nvSpPr>
            <p:cNvPr id="293" name="Line"/>
            <p:cNvSpPr/>
            <p:nvPr/>
          </p:nvSpPr>
          <p:spPr>
            <a:xfrm flipV="1">
              <a:off x="474798" y="0"/>
              <a:ext cx="1" cy="116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4" name="Line"/>
            <p:cNvSpPr/>
            <p:nvPr/>
          </p:nvSpPr>
          <p:spPr>
            <a:xfrm flipH="1" flipV="1">
              <a:off x="0" y="100599"/>
              <a:ext cx="472028" cy="10687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1" name="Connection Line"/>
            <p:cNvSpPr/>
            <p:nvPr/>
          </p:nvSpPr>
          <p:spPr>
            <a:xfrm>
              <a:off x="109054" y="183838"/>
              <a:ext cx="366961" cy="10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5896"/>
                  </a:moveTo>
                  <a:cubicBezTo>
                    <a:pt x="7284" y="-5400"/>
                    <a:pt x="14484" y="-5299"/>
                    <a:pt x="21600" y="162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300" name="Group"/>
          <p:cNvGrpSpPr/>
          <p:nvPr/>
        </p:nvGrpSpPr>
        <p:grpSpPr>
          <a:xfrm>
            <a:off x="16210940" y="4657088"/>
            <a:ext cx="476016" cy="1169346"/>
            <a:chOff x="0" y="0"/>
            <a:chExt cx="476014" cy="1169344"/>
          </a:xfrm>
        </p:grpSpPr>
        <p:sp>
          <p:nvSpPr>
            <p:cNvPr id="297" name="Line"/>
            <p:cNvSpPr/>
            <p:nvPr/>
          </p:nvSpPr>
          <p:spPr>
            <a:xfrm flipV="1">
              <a:off x="474798" y="0"/>
              <a:ext cx="1" cy="116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98" name="Line"/>
            <p:cNvSpPr/>
            <p:nvPr/>
          </p:nvSpPr>
          <p:spPr>
            <a:xfrm flipH="1" flipV="1">
              <a:off x="0" y="100599"/>
              <a:ext cx="472028" cy="10687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2" name="Connection Line"/>
            <p:cNvSpPr/>
            <p:nvPr/>
          </p:nvSpPr>
          <p:spPr>
            <a:xfrm>
              <a:off x="109054" y="183838"/>
              <a:ext cx="366961" cy="10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5896"/>
                  </a:moveTo>
                  <a:cubicBezTo>
                    <a:pt x="7284" y="-5400"/>
                    <a:pt x="14484" y="-5299"/>
                    <a:pt x="21600" y="162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304" name="Group"/>
          <p:cNvGrpSpPr/>
          <p:nvPr/>
        </p:nvGrpSpPr>
        <p:grpSpPr>
          <a:xfrm>
            <a:off x="17770444" y="4657088"/>
            <a:ext cx="476015" cy="1169346"/>
            <a:chOff x="0" y="0"/>
            <a:chExt cx="476014" cy="1169344"/>
          </a:xfrm>
        </p:grpSpPr>
        <p:sp>
          <p:nvSpPr>
            <p:cNvPr id="301" name="Line"/>
            <p:cNvSpPr/>
            <p:nvPr/>
          </p:nvSpPr>
          <p:spPr>
            <a:xfrm flipV="1">
              <a:off x="474798" y="0"/>
              <a:ext cx="1" cy="116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02" name="Line"/>
            <p:cNvSpPr/>
            <p:nvPr/>
          </p:nvSpPr>
          <p:spPr>
            <a:xfrm flipH="1" flipV="1">
              <a:off x="0" y="100599"/>
              <a:ext cx="472028" cy="10687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3" name="Connection Line"/>
            <p:cNvSpPr/>
            <p:nvPr/>
          </p:nvSpPr>
          <p:spPr>
            <a:xfrm>
              <a:off x="109054" y="183838"/>
              <a:ext cx="366961" cy="10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5896"/>
                  </a:moveTo>
                  <a:cubicBezTo>
                    <a:pt x="7284" y="-5400"/>
                    <a:pt x="14484" y="-5299"/>
                    <a:pt x="21600" y="162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308" name="Group"/>
          <p:cNvGrpSpPr/>
          <p:nvPr/>
        </p:nvGrpSpPr>
        <p:grpSpPr>
          <a:xfrm>
            <a:off x="19332544" y="4662666"/>
            <a:ext cx="476015" cy="1169346"/>
            <a:chOff x="0" y="0"/>
            <a:chExt cx="476014" cy="1169344"/>
          </a:xfrm>
        </p:grpSpPr>
        <p:sp>
          <p:nvSpPr>
            <p:cNvPr id="305" name="Line"/>
            <p:cNvSpPr/>
            <p:nvPr/>
          </p:nvSpPr>
          <p:spPr>
            <a:xfrm flipV="1">
              <a:off x="474798" y="0"/>
              <a:ext cx="1" cy="116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06" name="Line"/>
            <p:cNvSpPr/>
            <p:nvPr/>
          </p:nvSpPr>
          <p:spPr>
            <a:xfrm flipH="1" flipV="1">
              <a:off x="0" y="100599"/>
              <a:ext cx="472028" cy="10687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4" name="Connection Line"/>
            <p:cNvSpPr/>
            <p:nvPr/>
          </p:nvSpPr>
          <p:spPr>
            <a:xfrm>
              <a:off x="109054" y="183838"/>
              <a:ext cx="366961" cy="10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5896"/>
                  </a:moveTo>
                  <a:cubicBezTo>
                    <a:pt x="7284" y="-5400"/>
                    <a:pt x="14484" y="-5299"/>
                    <a:pt x="21600" y="162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20894644" y="4662666"/>
            <a:ext cx="476015" cy="1169346"/>
            <a:chOff x="0" y="0"/>
            <a:chExt cx="476014" cy="1169344"/>
          </a:xfrm>
        </p:grpSpPr>
        <p:sp>
          <p:nvSpPr>
            <p:cNvPr id="309" name="Line"/>
            <p:cNvSpPr/>
            <p:nvPr/>
          </p:nvSpPr>
          <p:spPr>
            <a:xfrm flipV="1">
              <a:off x="474798" y="0"/>
              <a:ext cx="1" cy="116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0" name="Line"/>
            <p:cNvSpPr/>
            <p:nvPr/>
          </p:nvSpPr>
          <p:spPr>
            <a:xfrm flipH="1" flipV="1">
              <a:off x="0" y="100599"/>
              <a:ext cx="472028" cy="10687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45" name="Connection Line"/>
            <p:cNvSpPr/>
            <p:nvPr/>
          </p:nvSpPr>
          <p:spPr>
            <a:xfrm>
              <a:off x="109054" y="183838"/>
              <a:ext cx="366961" cy="10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5896"/>
                  </a:moveTo>
                  <a:cubicBezTo>
                    <a:pt x="7284" y="-5400"/>
                    <a:pt x="14484" y="-5299"/>
                    <a:pt x="21600" y="162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313" name="Line"/>
          <p:cNvSpPr/>
          <p:nvPr/>
        </p:nvSpPr>
        <p:spPr>
          <a:xfrm flipH="1">
            <a:off x="12069861" y="3383915"/>
            <a:ext cx="1" cy="519782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and   have same orbit but with a half-period longitudinal offset"/>
              <p:cNvSpPr/>
              <p:nvPr/>
            </p:nvSpPr>
            <p:spPr>
              <a:xfrm>
                <a:off x="1970975" y="11201827"/>
                <a:ext cx="20442050" cy="1714920"/>
              </a:xfrm>
              <a:prstGeom prst="roundRect">
                <a:avLst>
                  <a:gd name="adj" fmla="val 42005"/>
                </a:avLst>
              </a:prstGeom>
              <a:solidFill>
                <a:srgbClr val="447A89"/>
              </a:solidFill>
              <a:ln w="12700">
                <a:miter lim="400000"/>
              </a:ln>
              <a:effectLst>
                <a:outerShdw blurRad="63500" dist="107045" dir="6707255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>
                    <a:solidFill>
                      <a:srgbClr val="FFFFFF"/>
                    </a:solidFill>
                  </a:defRPr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t> have </a:t>
                </a:r>
                <a:r>
                  <a:rPr i="1"/>
                  <a:t>same orbit </a:t>
                </a:r>
                <a:r>
                  <a:t>but with a </a:t>
                </a:r>
                <a:r>
                  <a:rPr i="1"/>
                  <a:t>half-period longitudinal offset</a:t>
                </a:r>
              </a:p>
            </p:txBody>
          </p:sp>
        </mc:Choice>
        <mc:Fallback xmlns="">
          <p:sp>
            <p:nvSpPr>
              <p:cNvPr id="314" name="and   have same orbit but with a half-period longitudinal offset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975" y="11201827"/>
                <a:ext cx="20442050" cy="1714920"/>
              </a:xfrm>
              <a:prstGeom prst="roundRect">
                <a:avLst>
                  <a:gd name="adj" fmla="val 42005"/>
                </a:avLst>
              </a:prstGeom>
              <a:blipFill>
                <a:blip r:embed="rId12"/>
                <a:stretch>
                  <a:fillRect/>
                </a:stretch>
              </a:blipFill>
              <a:ln w="12700">
                <a:miter lim="400000"/>
              </a:ln>
              <a:effectLst>
                <a:outerShdw blurRad="63500" dist="107045" dir="6707255" rotWithShape="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5" name="FOFO lattice (alternating-polarity solenoids for focusing)…"/>
          <p:cNvSpPr txBox="1"/>
          <p:nvPr/>
        </p:nvSpPr>
        <p:spPr>
          <a:xfrm>
            <a:off x="1206500" y="3407824"/>
            <a:ext cx="9680774" cy="9096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indent="-609600">
              <a:buSzPct val="123000"/>
              <a:buChar char="•"/>
            </a:pPr>
            <a:r>
              <a:t>FOFO lattice (alternating-polarity solenoids for focusing)</a:t>
            </a:r>
          </a:p>
          <a:p>
            <a:pPr marL="1219200" lvl="1" indent="-609600">
              <a:buSzPct val="123000"/>
              <a:buChar char="•"/>
            </a:pPr>
            <a:r>
              <a:t>Does not depend on muon sign</a:t>
            </a:r>
          </a:p>
          <a:p>
            <a:pPr marL="609600" indent="-609600">
              <a:buSzPct val="123000"/>
              <a:buChar char="•"/>
            </a:pPr>
            <a:r>
              <a:t>Solenoids are periodically inclined to create</a:t>
            </a:r>
            <a:r>
              <a:rPr i="1"/>
              <a:t> </a:t>
            </a:r>
            <a:r>
              <a:rPr b="1"/>
              <a:t>rotating dipole field</a:t>
            </a:r>
          </a:p>
        </p:txBody>
      </p:sp>
      <p:sp>
        <p:nvSpPr>
          <p:cNvPr id="316" name="Rectangle"/>
          <p:cNvSpPr/>
          <p:nvPr/>
        </p:nvSpPr>
        <p:spPr>
          <a:xfrm>
            <a:off x="967791" y="7080605"/>
            <a:ext cx="8799785" cy="36716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7" name="Rectangle"/>
          <p:cNvSpPr/>
          <p:nvPr/>
        </p:nvSpPr>
        <p:spPr>
          <a:xfrm>
            <a:off x="11358680" y="2998653"/>
            <a:ext cx="1204449" cy="71840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8" name="Rectangle"/>
          <p:cNvSpPr/>
          <p:nvPr/>
        </p:nvSpPr>
        <p:spPr>
          <a:xfrm>
            <a:off x="937953" y="10452132"/>
            <a:ext cx="21673368" cy="30026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9" name="Line"/>
          <p:cNvSpPr/>
          <p:nvPr/>
        </p:nvSpPr>
        <p:spPr>
          <a:xfrm>
            <a:off x="12069862" y="3390165"/>
            <a:ext cx="1" cy="300261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0" name="Rectangle"/>
          <p:cNvSpPr/>
          <p:nvPr/>
        </p:nvSpPr>
        <p:spPr>
          <a:xfrm>
            <a:off x="12753139" y="4649531"/>
            <a:ext cx="11047001" cy="2252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1" name="Rectangle"/>
          <p:cNvSpPr/>
          <p:nvPr/>
        </p:nvSpPr>
        <p:spPr>
          <a:xfrm>
            <a:off x="12753139" y="7053795"/>
            <a:ext cx="11047001" cy="31288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5" animBg="1" advAuto="0"/>
      <p:bldP spid="317" grpId="4" animBg="1" advAuto="0"/>
      <p:bldP spid="318" grpId="7" animBg="1" advAuto="0"/>
      <p:bldP spid="319" grpId="1" animBg="1" advAuto="0"/>
      <p:bldP spid="319" grpId="3" animBg="1" advAuto="0"/>
      <p:bldP spid="320" grpId="2" animBg="1" advAuto="0"/>
      <p:bldP spid="321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yz_and_xy_both_signs.gif" descr="yz_and_xy_both_signs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315" y="4064871"/>
            <a:ext cx="26936630" cy="897887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8" name="and   orbits along single period (animation)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086748"/>
                <a:ext cx="21971000" cy="909669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ctr">
                  <a:buSz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1246D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1246DB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1246D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sz="575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t> orbits along single period (animation)</a:t>
                </a:r>
                <a:endParaRPr>
                  <a:solidFill>
                    <a:srgbClr val="EE220C"/>
                  </a:solidFill>
                </a:endParaRPr>
              </a:p>
            </p:txBody>
          </p:sp>
        </mc:Choice>
        <mc:Fallback xmlns="">
          <p:sp>
            <p:nvSpPr>
              <p:cNvPr id="348" name="and   orbits along single period (animation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086748"/>
                <a:ext cx="21971000" cy="9096692"/>
              </a:xfrm>
              <a:prstGeom prst="rect">
                <a:avLst/>
              </a:prstGeom>
              <a:blipFill>
                <a:blip r:embed="rId3"/>
                <a:stretch>
                  <a:fillRect t="-1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9" name="Periodic Helical Orb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 b="0" spc="-119"/>
            </a:lvl1pPr>
          </a:lstStyle>
          <a:p>
            <a:r>
              <a:t>Periodic Helical Orbit</a:t>
            </a:r>
          </a:p>
        </p:txBody>
      </p:sp>
      <p:sp>
        <p:nvSpPr>
          <p:cNvPr id="350" name="Line"/>
          <p:cNvSpPr/>
          <p:nvPr/>
        </p:nvSpPr>
        <p:spPr>
          <a:xfrm>
            <a:off x="1206500" y="2489200"/>
            <a:ext cx="219710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2632137" y="1559226"/>
            <a:ext cx="290831" cy="473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1050</Words>
  <Application>Microsoft Macintosh PowerPoint</Application>
  <PresentationFormat>Custom</PresentationFormat>
  <Paragraphs>235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Cambria Math</vt:lpstr>
      <vt:lpstr>Helvetica Neue</vt:lpstr>
      <vt:lpstr>Helvetica Neue Medium</vt:lpstr>
      <vt:lpstr>21_BasicWhite</vt:lpstr>
      <vt:lpstr>PowerPoint Presentation</vt:lpstr>
      <vt:lpstr>Ionization Cooling</vt:lpstr>
      <vt:lpstr>Ionization Cooling</vt:lpstr>
      <vt:lpstr>Introducing: HFOFO</vt:lpstr>
      <vt:lpstr>Introducing: HFOFO</vt:lpstr>
      <vt:lpstr>Introducing: HFOFO</vt:lpstr>
      <vt:lpstr>Basic Principles</vt:lpstr>
      <vt:lpstr>Solenoid Lattice Design</vt:lpstr>
      <vt:lpstr>Periodic Helical Orbit</vt:lpstr>
      <vt:lpstr>A Dispersion Scheme for Both Signs</vt:lpstr>
      <vt:lpstr>Lattice Periodicity</vt:lpstr>
      <vt:lpstr>Resonant Dispersion Generation</vt:lpstr>
      <vt:lpstr>Beta Function</vt:lpstr>
      <vt:lpstr>RF Cavities</vt:lpstr>
      <vt:lpstr>Momentum Evolution</vt:lpstr>
      <vt:lpstr>HFOFO as a Matching Section</vt:lpstr>
      <vt:lpstr>Current Performance</vt:lpstr>
      <vt:lpstr>Yuri’s Results</vt:lpstr>
      <vt:lpstr>Yuri’s Results</vt:lpstr>
      <vt:lpstr>What is Next?</vt:lpstr>
      <vt:lpstr>Present and Future Work</vt:lpstr>
      <vt:lpstr>Our Work</vt:lpstr>
      <vt:lpstr>Our Work</vt:lpstr>
      <vt:lpstr>Our Work</vt:lpstr>
      <vt:lpstr>Our Work</vt:lpstr>
      <vt:lpstr>Our Work</vt:lpstr>
      <vt:lpstr>Optimization Ideas</vt:lpstr>
      <vt:lpstr>PowerPoint Presentation</vt:lpstr>
      <vt:lpstr>Supplementary</vt:lpstr>
      <vt:lpstr>Yuri’s Results</vt:lpstr>
      <vt:lpstr>Yuri’s Results</vt:lpstr>
      <vt:lpstr>Beam Momentum Distributions</vt:lpstr>
      <vt:lpstr>Beam Distribution in Phase Space</vt:lpstr>
      <vt:lpstr>Reference Orbit in Phase Space</vt:lpstr>
      <vt:lpstr>Eigenemittances</vt:lpstr>
      <vt:lpstr>Performance with Various Front-End Simulations</vt:lpstr>
      <vt:lpstr>Field Components in Tilted Solenoids</vt:lpstr>
      <vt:lpstr>Transverse Field in HFOFO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Riggall, Caroline</cp:lastModifiedBy>
  <cp:revision>4</cp:revision>
  <dcterms:modified xsi:type="dcterms:W3CDTF">2025-08-07T14:54:44Z</dcterms:modified>
</cp:coreProperties>
</file>