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30" r:id="rId1"/>
    <p:sldMasterId id="2147483969" r:id="rId2"/>
  </p:sldMasterIdLst>
  <p:notesMasterIdLst>
    <p:notesMasterId r:id="rId26"/>
  </p:notesMasterIdLst>
  <p:sldIdLst>
    <p:sldId id="374" r:id="rId3"/>
    <p:sldId id="398" r:id="rId4"/>
    <p:sldId id="401" r:id="rId5"/>
    <p:sldId id="402" r:id="rId6"/>
    <p:sldId id="399" r:id="rId7"/>
    <p:sldId id="389" r:id="rId8"/>
    <p:sldId id="376" r:id="rId9"/>
    <p:sldId id="380" r:id="rId10"/>
    <p:sldId id="394" r:id="rId11"/>
    <p:sldId id="405" r:id="rId12"/>
    <p:sldId id="411" r:id="rId13"/>
    <p:sldId id="1952" r:id="rId14"/>
    <p:sldId id="1945" r:id="rId15"/>
    <p:sldId id="1946" r:id="rId16"/>
    <p:sldId id="404" r:id="rId17"/>
    <p:sldId id="410" r:id="rId18"/>
    <p:sldId id="409" r:id="rId19"/>
    <p:sldId id="406" r:id="rId20"/>
    <p:sldId id="407" r:id="rId21"/>
    <p:sldId id="403" r:id="rId22"/>
    <p:sldId id="1950" r:id="rId23"/>
    <p:sldId id="386" r:id="rId24"/>
    <p:sldId id="328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  <a:srgbClr val="00FDFF"/>
    <a:srgbClr val="FF40FF"/>
    <a:srgbClr val="FED141"/>
    <a:srgbClr val="000000"/>
    <a:srgbClr val="002855"/>
    <a:srgbClr val="36573B"/>
    <a:srgbClr val="4C8C2B"/>
    <a:srgbClr val="B94700"/>
    <a:srgbClr val="C3CAD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482"/>
    <p:restoredTop sz="89739"/>
  </p:normalViewPr>
  <p:slideViewPr>
    <p:cSldViewPr snapToGrid="0">
      <p:cViewPr>
        <p:scale>
          <a:sx n="88" d="100"/>
          <a:sy n="88" d="100"/>
        </p:scale>
        <p:origin x="864" y="-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EF2451-84DD-1F4B-8AC6-346741B30F1F}" type="datetimeFigureOut">
              <a:rPr lang="en-US" smtClean="0"/>
              <a:t>8/6/25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B986E1-723D-3E4A-B2D8-02370382B7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3372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B986E1-723D-3E4A-B2D8-02370382B7B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1014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jpe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-light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056F1D6D-26C8-AC5C-A07B-6930103873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2530888"/>
            <a:ext cx="10003536" cy="2388558"/>
          </a:xfrm>
          <a:prstGeom prst="rect">
            <a:avLst/>
          </a:prstGeom>
          <a:noFill/>
        </p:spPr>
        <p:txBody>
          <a:bodyPr lIns="0" tIns="0" rIns="0" bIns="0" anchor="ctr">
            <a:normAutofit/>
          </a:bodyPr>
          <a:lstStyle>
            <a:lvl1pPr>
              <a:lnSpc>
                <a:spcPct val="90000"/>
              </a:lnSpc>
              <a:defRPr sz="6300" b="1" i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r>
              <a:rPr lang="en-US" dirty="0"/>
              <a:t>Presentation title</a:t>
            </a:r>
            <a:br>
              <a:rPr lang="en-US" dirty="0"/>
            </a:br>
            <a:r>
              <a:rPr lang="en-US" dirty="0"/>
              <a:t>placeholder text</a:t>
            </a:r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90BF925A-4769-8F5E-E189-BA9570FDBF2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14401" y="5115756"/>
            <a:ext cx="10003536" cy="278477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Autofit/>
          </a:bodyPr>
          <a:lstStyle>
            <a:lvl1pPr marL="11113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tabLst/>
              <a:defRPr lang="en-US" sz="2000" b="1" i="0" kern="1200" spc="0" baseline="0" dirty="0">
                <a:solidFill>
                  <a:schemeClr val="accent1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FAD9049D-EF89-EE33-32BB-A63D80B3DF9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14399" y="5394233"/>
            <a:ext cx="10003537" cy="278476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Autofit/>
          </a:bodyPr>
          <a:lstStyle>
            <a:lvl1pPr marL="0" indent="7938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tabLst/>
              <a:defRPr lang="en-US" sz="1600" b="0" i="0" kern="1200" spc="-20" baseline="0" dirty="0">
                <a:solidFill>
                  <a:schemeClr val="tx1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0E7453D-6C1B-3ABD-39FF-9C11A644112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14400" y="2175056"/>
            <a:ext cx="10003536" cy="236324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>
            <a:noAutofit/>
          </a:bodyPr>
          <a:lstStyle>
            <a:lvl1pPr marL="0" indent="7938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tabLst/>
              <a:defRPr lang="en-US" sz="1600" b="0" i="0" kern="1200" spc="-20" baseline="0" dirty="0">
                <a:solidFill>
                  <a:schemeClr val="tx1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Month Day, Year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3578A7C-428E-4D58-E4FB-CC0CFCB97EDB}"/>
              </a:ext>
            </a:extLst>
          </p:cNvPr>
          <p:cNvSpPr/>
          <p:nvPr userDrawn="1"/>
        </p:nvSpPr>
        <p:spPr>
          <a:xfrm>
            <a:off x="914399" y="2484850"/>
            <a:ext cx="139903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B8D5A5C-8820-F08B-5D55-E18FD6A1FD2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EFA22FE4-143F-235A-C05B-B6F9FCECE2C2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8/7/25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88A4EDC5-97BE-4275-C308-190517A9A211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K. Yonehara | Muon Collider Target System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D673A42-E09C-6821-C950-C083FE88087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13662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photo-left-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26064E41-DF59-6301-DE38-F0DFE24D71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1679" b="4126"/>
          <a:stretch/>
        </p:blipFill>
        <p:spPr>
          <a:xfrm>
            <a:off x="8362184" y="2425441"/>
            <a:ext cx="3464835" cy="4432559"/>
          </a:xfrm>
          <a:prstGeom prst="rect">
            <a:avLst/>
          </a:prstGeom>
        </p:spPr>
      </p:pic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1CE716CA-F3AD-BE9A-11EE-F4AE1FACBEBB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4236021" cy="6858000"/>
          </a:xfrm>
          <a:prstGeom prst="rect">
            <a:avLst/>
          </a:prstGeom>
          <a:solidFill>
            <a:srgbClr val="C3CAD1"/>
          </a:solidFill>
          <a:ln>
            <a:noFill/>
          </a:ln>
        </p:spPr>
        <p:txBody>
          <a:bodyPr lIns="0" tIns="3657600" anchor="t"/>
          <a:lstStyle>
            <a:lvl1pPr marL="0" indent="0" algn="ctr">
              <a:buNone/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2D2C341C-5226-C6B0-870F-B3DA04CF8C0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74904" y="6254496"/>
            <a:ext cx="3502152" cy="603504"/>
          </a:xfrm>
          <a:noFill/>
          <a:ln>
            <a:noFill/>
          </a:ln>
        </p:spPr>
        <p:txBody>
          <a:bodyPr lIns="0" tIns="0" rIns="0" bIns="137160" anchor="b" anchorCtr="0">
            <a:noAutofit/>
          </a:bodyPr>
          <a:lstStyle>
            <a:lvl1pPr marL="0" indent="0" algn="l">
              <a:lnSpc>
                <a:spcPct val="110000"/>
              </a:lnSpc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optional caption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4D21E25E-D547-BB0C-056B-1E4BED8276AA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5157216" y="1700784"/>
            <a:ext cx="5760720" cy="4242816"/>
          </a:xfrm>
        </p:spPr>
        <p:txBody>
          <a:bodyPr>
            <a:noAutofit/>
          </a:bodyPr>
          <a:lstStyle>
            <a:lvl1pPr>
              <a:defRPr spc="-20" baseline="0">
                <a:solidFill>
                  <a:schemeClr val="tx1"/>
                </a:solidFill>
              </a:defRPr>
            </a:lvl1pPr>
            <a:lvl2pPr>
              <a:defRPr sz="1600" spc="-20" baseline="0">
                <a:solidFill>
                  <a:schemeClr val="tx1"/>
                </a:solidFill>
              </a:defRPr>
            </a:lvl2pPr>
            <a:lvl3pPr>
              <a:defRPr spc="-20" baseline="0">
                <a:solidFill>
                  <a:schemeClr val="tx1"/>
                </a:solidFill>
              </a:defRPr>
            </a:lvl3pPr>
            <a:lvl4pPr>
              <a:defRPr spc="-20" baseline="0">
                <a:solidFill>
                  <a:schemeClr val="tx1"/>
                </a:solidFill>
              </a:defRPr>
            </a:lvl4pPr>
            <a:lvl5pPr>
              <a:defRPr spc="-20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16AA105-7DBD-9DF3-02C8-4B214942C57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4FF79C2B-39DB-F0FC-1C09-C45F7AF4DF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7217" y="365760"/>
            <a:ext cx="5760720" cy="4335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1" name="Text Placeholder 19">
            <a:extLst>
              <a:ext uri="{FF2B5EF4-FFF2-40B4-BE49-F238E27FC236}">
                <a16:creationId xmlns:a16="http://schemas.microsoft.com/office/drawing/2014/main" id="{B81A79C8-47D1-87B1-E39F-8BE75767B4AD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5157217" y="822960"/>
            <a:ext cx="5760720" cy="596900"/>
          </a:xfrm>
        </p:spPr>
        <p:txBody>
          <a:bodyPr/>
          <a:lstStyle>
            <a:lvl1pPr marL="0" indent="0">
              <a:buNone/>
              <a:defRPr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add subheading (optional)</a:t>
            </a:r>
          </a:p>
        </p:txBody>
      </p:sp>
      <p:pic>
        <p:nvPicPr>
          <p:cNvPr id="12" name="Picture 11" descr="Logo, company name&#10;&#10;AI-generated content may be incorrect.">
            <a:extLst>
              <a:ext uri="{FF2B5EF4-FFF2-40B4-BE49-F238E27FC236}">
                <a16:creationId xmlns:a16="http://schemas.microsoft.com/office/drawing/2014/main" id="{5802CF21-D793-E9E0-76EE-6C64625C2F8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8576" y="347472"/>
            <a:ext cx="415981" cy="415981"/>
          </a:xfrm>
          <a:prstGeom prst="rect">
            <a:avLst/>
          </a:prstGeom>
        </p:spPr>
      </p:pic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47A82C0C-F619-67C1-0650-12EB4F6E4C92}"/>
              </a:ext>
            </a:extLst>
          </p:cNvPr>
          <p:cNvSpPr>
            <a:spLocks noGrp="1"/>
          </p:cNvSpPr>
          <p:nvPr>
            <p:ph type="sldNum" sz="quarter" idx="41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77489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idea-with-support-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ogo, company name&#10;&#10;AI-generated content may be incorrect.">
            <a:extLst>
              <a:ext uri="{FF2B5EF4-FFF2-40B4-BE49-F238E27FC236}">
                <a16:creationId xmlns:a16="http://schemas.microsoft.com/office/drawing/2014/main" id="{D026C6A1-CA77-A75B-8DF4-FCBEBEF63B1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32103" y="2365732"/>
            <a:ext cx="4496423" cy="449226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9355CF2-BE45-5D15-57AB-87A35BEE88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5923" y="775504"/>
            <a:ext cx="10003536" cy="2223125"/>
          </a:xfrm>
          <a:prstGeom prst="rect">
            <a:avLst/>
          </a:prstGeom>
        </p:spPr>
        <p:txBody>
          <a:bodyPr lIns="0" rIns="0" bIns="0" anchor="b">
            <a:noAutofit/>
          </a:bodyPr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96E38EC1-AABA-F606-16BC-2EE60350226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14399" y="4121150"/>
            <a:ext cx="10003536" cy="1690335"/>
          </a:xfrm>
          <a:solidFill>
            <a:schemeClr val="tx2"/>
          </a:solidFill>
        </p:spPr>
        <p:txBody>
          <a:bodyPr wrap="square" lIns="548640" tIns="365760" rIns="548640" bIns="365760" anchor="ctr">
            <a:spAutoFit/>
          </a:bodyPr>
          <a:lstStyle>
            <a:lvl1pPr marL="0" indent="0">
              <a:lnSpc>
                <a:spcPct val="110000"/>
              </a:lnSpc>
              <a:buNone/>
              <a:defRPr sz="19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text.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Ineter</a:t>
            </a:r>
            <a:r>
              <a:rPr lang="en-US" dirty="0"/>
              <a:t> nec </a:t>
            </a:r>
            <a:r>
              <a:rPr lang="en-US" dirty="0" err="1"/>
              <a:t>odio</a:t>
            </a:r>
            <a:r>
              <a:rPr lang="en-US" dirty="0"/>
              <a:t>. </a:t>
            </a:r>
            <a:r>
              <a:rPr lang="en-US" dirty="0" err="1"/>
              <a:t>Praesent</a:t>
            </a:r>
            <a:r>
              <a:rPr lang="en-US" dirty="0"/>
              <a:t> </a:t>
            </a:r>
            <a:r>
              <a:rPr lang="en-US" dirty="0" err="1"/>
              <a:t>suspendisse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</a:t>
            </a:r>
            <a:r>
              <a:rPr lang="en-US" dirty="0" err="1"/>
              <a:t>purus</a:t>
            </a:r>
            <a:r>
              <a:rPr lang="en-US" dirty="0"/>
              <a:t> et </a:t>
            </a:r>
            <a:r>
              <a:rPr lang="en-US" dirty="0" err="1"/>
              <a:t>enim</a:t>
            </a:r>
            <a:r>
              <a:rPr lang="en-US" dirty="0"/>
              <a:t> auctor, vel </a:t>
            </a:r>
            <a:r>
              <a:rPr lang="en-US" dirty="0" err="1"/>
              <a:t>interdum</a:t>
            </a:r>
            <a:r>
              <a:rPr lang="en-US" dirty="0"/>
              <a:t> </a:t>
            </a:r>
            <a:r>
              <a:rPr lang="en-US" dirty="0" err="1"/>
              <a:t>justo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. Donec </a:t>
            </a:r>
            <a:r>
              <a:rPr lang="en-US" dirty="0" err="1"/>
              <a:t>eleifend</a:t>
            </a:r>
            <a:r>
              <a:rPr lang="en-US" dirty="0"/>
              <a:t> </a:t>
            </a:r>
            <a:r>
              <a:rPr lang="en-US" dirty="0" err="1"/>
              <a:t>orci</a:t>
            </a:r>
            <a:r>
              <a:rPr lang="en-US" dirty="0"/>
              <a:t> non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scelerisque</a:t>
            </a:r>
            <a:r>
              <a:rPr lang="en-US" dirty="0"/>
              <a:t>.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E65BE62F-E256-0F4F-4A42-36112DA3470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14399" y="2998629"/>
            <a:ext cx="10003536" cy="1122521"/>
          </a:xfrm>
        </p:spPr>
        <p:txBody>
          <a:bodyPr anchor="ctr">
            <a:no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344B288-869E-FEF3-B2A3-57066717389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pic>
        <p:nvPicPr>
          <p:cNvPr id="15" name="Picture 14" descr="Logo, company name&#10;&#10;AI-generated content may be incorrect.">
            <a:extLst>
              <a:ext uri="{FF2B5EF4-FFF2-40B4-BE49-F238E27FC236}">
                <a16:creationId xmlns:a16="http://schemas.microsoft.com/office/drawing/2014/main" id="{F42FD863-F4B6-B6D1-BAFB-D52DC4E044F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345185"/>
            <a:ext cx="415981" cy="415981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9B2EEDEF-8C67-0FEE-7A5A-F9872906BB70}"/>
              </a:ext>
            </a:extLst>
          </p:cNvPr>
          <p:cNvSpPr/>
          <p:nvPr userDrawn="1"/>
        </p:nvSpPr>
        <p:spPr>
          <a:xfrm rot="10800000">
            <a:off x="912875" y="3123596"/>
            <a:ext cx="139903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B413611B-0AEB-E25E-602A-8BA07E7C7F3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8/7/25</a:t>
            </a:r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AF78E56C-649B-84D7-883E-399BED309F9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K. Yonehara | Muon Collider Target System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24FCBB44-51F9-6FA3-085E-EB9F2164541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26928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ideas-with-phot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F6A6E3EA-A830-B168-79DF-164310C3A5B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14400" y="1873983"/>
            <a:ext cx="4791456" cy="625033"/>
          </a:xfrm>
          <a:noFill/>
        </p:spPr>
        <p:txBody>
          <a:bodyPr lIns="274320" rIns="0" anchor="b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2400" b="1" i="0" spc="-10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96E38EC1-AABA-F606-16BC-2EE60350226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14400" y="2543085"/>
            <a:ext cx="4791456" cy="1197864"/>
          </a:xfrm>
          <a:noFill/>
          <a:ln>
            <a:noFill/>
          </a:ln>
        </p:spPr>
        <p:txBody>
          <a:bodyPr lIns="274320" tIns="0" rIns="0" bIns="0"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19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23C11AC4-3132-DF00-E861-4EC706C3EB2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4105656"/>
            <a:ext cx="11830050" cy="2752344"/>
          </a:xfrm>
          <a:solidFill>
            <a:srgbClr val="C3CAD1"/>
          </a:solidFill>
          <a:ln>
            <a:noFill/>
          </a:ln>
        </p:spPr>
        <p:txBody>
          <a:bodyPr tIns="1645920" anchor="t"/>
          <a:lstStyle>
            <a:lvl1pPr marL="0" indent="0" algn="ctr">
              <a:buNone/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3" name="Text Placeholder 13">
            <a:extLst>
              <a:ext uri="{FF2B5EF4-FFF2-40B4-BE49-F238E27FC236}">
                <a16:creationId xmlns:a16="http://schemas.microsoft.com/office/drawing/2014/main" id="{825B179B-754F-E075-416F-58FDF815CA2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0" y="6400799"/>
            <a:ext cx="11529391" cy="457201"/>
          </a:xfrm>
          <a:noFill/>
          <a:ln>
            <a:noFill/>
          </a:ln>
        </p:spPr>
        <p:txBody>
          <a:bodyPr lIns="182880" tIns="0" rIns="182880" bIns="137160" anchor="b" anchorCtr="0">
            <a:noAutofit/>
          </a:bodyPr>
          <a:lstStyle>
            <a:lvl1pPr marL="0" indent="0">
              <a:lnSpc>
                <a:spcPct val="110000"/>
              </a:lnSpc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optional caption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F14AD5D-B2B5-2D86-5607-F93500D5A829}"/>
              </a:ext>
            </a:extLst>
          </p:cNvPr>
          <p:cNvSpPr/>
          <p:nvPr userDrawn="1"/>
        </p:nvSpPr>
        <p:spPr>
          <a:xfrm rot="16200000">
            <a:off x="466342" y="2294872"/>
            <a:ext cx="89611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B44406A-7064-09CD-0D32-B50A4C2A471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16" name="Text Placeholder 19">
            <a:extLst>
              <a:ext uri="{FF2B5EF4-FFF2-40B4-BE49-F238E27FC236}">
                <a16:creationId xmlns:a16="http://schemas.microsoft.com/office/drawing/2014/main" id="{B1451569-253C-B587-A86F-4D190EF1B246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14399" y="820351"/>
            <a:ext cx="9994393" cy="596900"/>
          </a:xfrm>
        </p:spPr>
        <p:txBody>
          <a:bodyPr/>
          <a:lstStyle>
            <a:lvl1pPr marL="0" indent="0">
              <a:buNone/>
              <a:defRPr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add subheading (optional)</a:t>
            </a:r>
          </a:p>
        </p:txBody>
      </p:sp>
      <p:pic>
        <p:nvPicPr>
          <p:cNvPr id="17" name="Picture 16" descr="Logo, company name&#10;&#10;AI-generated content may be incorrect.">
            <a:extLst>
              <a:ext uri="{FF2B5EF4-FFF2-40B4-BE49-F238E27FC236}">
                <a16:creationId xmlns:a16="http://schemas.microsoft.com/office/drawing/2014/main" id="{809A0A5D-5886-4562-448A-83FC8512DCB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345185"/>
            <a:ext cx="415981" cy="415981"/>
          </a:xfrm>
          <a:prstGeom prst="rect">
            <a:avLst/>
          </a:prstGeom>
        </p:spPr>
      </p:pic>
      <p:sp>
        <p:nvSpPr>
          <p:cNvPr id="18" name="Title Placeholder 1">
            <a:extLst>
              <a:ext uri="{FF2B5EF4-FFF2-40B4-BE49-F238E27FC236}">
                <a16:creationId xmlns:a16="http://schemas.microsoft.com/office/drawing/2014/main" id="{B38B5940-D626-697E-1DE2-483ADD73F4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398" y="365760"/>
            <a:ext cx="9994393" cy="4335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3" name="Text Placeholder 11">
            <a:extLst>
              <a:ext uri="{FF2B5EF4-FFF2-40B4-BE49-F238E27FC236}">
                <a16:creationId xmlns:a16="http://schemas.microsoft.com/office/drawing/2014/main" id="{5550671B-40D3-6B53-A651-02217D09EBC7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6117335" y="1873983"/>
            <a:ext cx="4791456" cy="625033"/>
          </a:xfrm>
          <a:noFill/>
        </p:spPr>
        <p:txBody>
          <a:bodyPr lIns="274320" rIns="0" anchor="b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2400" b="1" i="0" spc="-10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24" name="Text Placeholder 13">
            <a:extLst>
              <a:ext uri="{FF2B5EF4-FFF2-40B4-BE49-F238E27FC236}">
                <a16:creationId xmlns:a16="http://schemas.microsoft.com/office/drawing/2014/main" id="{57650E2F-D63F-64A0-264F-AB6835C74839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6117335" y="2543085"/>
            <a:ext cx="4791456" cy="1197864"/>
          </a:xfrm>
          <a:noFill/>
          <a:ln>
            <a:noFill/>
          </a:ln>
        </p:spPr>
        <p:txBody>
          <a:bodyPr lIns="274320" tIns="0" rIns="0" bIns="0"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19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368FBFD-4E2A-68B9-526C-938F5B7C839F}"/>
              </a:ext>
            </a:extLst>
          </p:cNvPr>
          <p:cNvSpPr/>
          <p:nvPr userDrawn="1"/>
        </p:nvSpPr>
        <p:spPr>
          <a:xfrm rot="16200000">
            <a:off x="5669277" y="2294872"/>
            <a:ext cx="89611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45474D73-F9BE-8323-9710-2D943D074AA7}"/>
              </a:ext>
            </a:extLst>
          </p:cNvPr>
          <p:cNvSpPr>
            <a:spLocks noGrp="1"/>
          </p:cNvSpPr>
          <p:nvPr>
            <p:ph type="sldNum" sz="quarter" idx="42"/>
          </p:nvPr>
        </p:nvSpPr>
        <p:spPr>
          <a:xfrm>
            <a:off x="11830050" y="6356350"/>
            <a:ext cx="358919" cy="365125"/>
          </a:xfrm>
          <a:prstGeom prst="rect">
            <a:avLst/>
          </a:prstGeom>
        </p:spPr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48947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-ideas-with-phot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5">
            <a:extLst>
              <a:ext uri="{FF2B5EF4-FFF2-40B4-BE49-F238E27FC236}">
                <a16:creationId xmlns:a16="http://schemas.microsoft.com/office/drawing/2014/main" id="{E73DE767-6E27-2F6D-9DFB-476DFBA08AC4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8378952" y="0"/>
            <a:ext cx="3447288" cy="6858001"/>
          </a:xfrm>
          <a:prstGeom prst="rect">
            <a:avLst/>
          </a:prstGeom>
          <a:solidFill>
            <a:srgbClr val="C3CAD1"/>
          </a:solidFill>
          <a:ln>
            <a:noFill/>
          </a:ln>
        </p:spPr>
        <p:txBody>
          <a:bodyPr lIns="457200" tIns="3657600" anchor="t"/>
          <a:lstStyle>
            <a:lvl1pPr marL="0" indent="0" algn="ctr">
              <a:buNone/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3" name="Text Placeholder 13">
            <a:extLst>
              <a:ext uri="{FF2B5EF4-FFF2-40B4-BE49-F238E27FC236}">
                <a16:creationId xmlns:a16="http://schemas.microsoft.com/office/drawing/2014/main" id="{562FBDD1-DD88-5129-A1B4-F8213B472B8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740140" y="6251713"/>
            <a:ext cx="2724912" cy="606288"/>
          </a:xfrm>
          <a:noFill/>
          <a:ln>
            <a:noFill/>
          </a:ln>
        </p:spPr>
        <p:txBody>
          <a:bodyPr lIns="182880" tIns="0" rIns="182880" bIns="137160" anchor="b" anchorCtr="0">
            <a:noAutofit/>
          </a:bodyPr>
          <a:lstStyle>
            <a:lvl1pPr marL="0" indent="0" algn="r">
              <a:lnSpc>
                <a:spcPct val="110000"/>
              </a:lnSpc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optional caption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F0A7BBE-ABB8-C2EC-5680-6576FD9F3FC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pic>
        <p:nvPicPr>
          <p:cNvPr id="12" name="Picture 11" descr="Logo, company name&#10;&#10;AI-generated content may be incorrect.">
            <a:extLst>
              <a:ext uri="{FF2B5EF4-FFF2-40B4-BE49-F238E27FC236}">
                <a16:creationId xmlns:a16="http://schemas.microsoft.com/office/drawing/2014/main" id="{A20E4B7D-A2F4-E2C0-B651-BA709ADA79E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345185"/>
            <a:ext cx="415981" cy="415981"/>
          </a:xfrm>
          <a:prstGeom prst="rect">
            <a:avLst/>
          </a:prstGeom>
        </p:spPr>
      </p:pic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A5343729-79AD-1ED6-768D-6A792503B32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398" y="365760"/>
            <a:ext cx="6532561" cy="4335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4" name="Text Placeholder 19">
            <a:extLst>
              <a:ext uri="{FF2B5EF4-FFF2-40B4-BE49-F238E27FC236}">
                <a16:creationId xmlns:a16="http://schemas.microsoft.com/office/drawing/2014/main" id="{7A6A44F0-F202-67D2-AA06-2C6B93FCC065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14400" y="820351"/>
            <a:ext cx="6532560" cy="596900"/>
          </a:xfrm>
        </p:spPr>
        <p:txBody>
          <a:bodyPr/>
          <a:lstStyle>
            <a:lvl1pPr marL="0" indent="0">
              <a:buNone/>
              <a:defRPr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add subheading (optional)</a:t>
            </a:r>
          </a:p>
        </p:txBody>
      </p:sp>
      <p:sp>
        <p:nvSpPr>
          <p:cNvPr id="39" name="Text Placeholder 11">
            <a:extLst>
              <a:ext uri="{FF2B5EF4-FFF2-40B4-BE49-F238E27FC236}">
                <a16:creationId xmlns:a16="http://schemas.microsoft.com/office/drawing/2014/main" id="{18B7F31E-5DA9-AE9E-946C-DBEDE553E35E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914398" y="1874670"/>
            <a:ext cx="3070730" cy="625033"/>
          </a:xfrm>
          <a:noFill/>
        </p:spPr>
        <p:txBody>
          <a:bodyPr lIns="274320" rIns="0" anchor="b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2400" b="1" i="0" spc="-10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40" name="Text Placeholder 13">
            <a:extLst>
              <a:ext uri="{FF2B5EF4-FFF2-40B4-BE49-F238E27FC236}">
                <a16:creationId xmlns:a16="http://schemas.microsoft.com/office/drawing/2014/main" id="{E2CB8A18-7CC3-DC44-09AA-C5930608CB79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914398" y="2543772"/>
            <a:ext cx="3070730" cy="1380744"/>
          </a:xfrm>
          <a:noFill/>
          <a:ln>
            <a:noFill/>
          </a:ln>
        </p:spPr>
        <p:txBody>
          <a:bodyPr lIns="274320" tIns="0" rIns="0" bIns="0"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C8724181-2302-5B6D-8D9A-0FDFFA0EAC2A}"/>
              </a:ext>
            </a:extLst>
          </p:cNvPr>
          <p:cNvSpPr/>
          <p:nvPr userDrawn="1"/>
        </p:nvSpPr>
        <p:spPr>
          <a:xfrm rot="16200000">
            <a:off x="462533" y="2309010"/>
            <a:ext cx="89611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 Placeholder 11">
            <a:extLst>
              <a:ext uri="{FF2B5EF4-FFF2-40B4-BE49-F238E27FC236}">
                <a16:creationId xmlns:a16="http://schemas.microsoft.com/office/drawing/2014/main" id="{E8C39114-AC4E-397F-2083-2D7D594E888D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4376229" y="1880783"/>
            <a:ext cx="3070730" cy="625033"/>
          </a:xfrm>
          <a:noFill/>
        </p:spPr>
        <p:txBody>
          <a:bodyPr lIns="274320" rIns="0" anchor="b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2400" b="1" i="0" spc="-10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43" name="Text Placeholder 13">
            <a:extLst>
              <a:ext uri="{FF2B5EF4-FFF2-40B4-BE49-F238E27FC236}">
                <a16:creationId xmlns:a16="http://schemas.microsoft.com/office/drawing/2014/main" id="{E47A550C-93F7-8A24-C26C-808BEFCFC577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>
            <a:off x="4376229" y="2549885"/>
            <a:ext cx="3070730" cy="1380744"/>
          </a:xfrm>
          <a:noFill/>
          <a:ln>
            <a:noFill/>
          </a:ln>
        </p:spPr>
        <p:txBody>
          <a:bodyPr lIns="274320" tIns="0" rIns="0" bIns="0"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F2D36219-087B-419B-9E96-63D476258513}"/>
              </a:ext>
            </a:extLst>
          </p:cNvPr>
          <p:cNvSpPr/>
          <p:nvPr userDrawn="1"/>
        </p:nvSpPr>
        <p:spPr>
          <a:xfrm rot="16200000">
            <a:off x="3924364" y="2315123"/>
            <a:ext cx="89611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 Placeholder 11">
            <a:extLst>
              <a:ext uri="{FF2B5EF4-FFF2-40B4-BE49-F238E27FC236}">
                <a16:creationId xmlns:a16="http://schemas.microsoft.com/office/drawing/2014/main" id="{6096CCA3-6EF5-DABE-B6E8-DC02967800A7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914398" y="4318318"/>
            <a:ext cx="3070730" cy="625033"/>
          </a:xfrm>
          <a:noFill/>
        </p:spPr>
        <p:txBody>
          <a:bodyPr lIns="274320" rIns="0" anchor="b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2400" b="1" i="0" spc="-10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46" name="Text Placeholder 13">
            <a:extLst>
              <a:ext uri="{FF2B5EF4-FFF2-40B4-BE49-F238E27FC236}">
                <a16:creationId xmlns:a16="http://schemas.microsoft.com/office/drawing/2014/main" id="{1F561A6E-CA30-68DE-C30C-E3D04D574F82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>
          <a:xfrm>
            <a:off x="914398" y="4987420"/>
            <a:ext cx="3070730" cy="1362817"/>
          </a:xfrm>
          <a:noFill/>
          <a:ln>
            <a:noFill/>
          </a:ln>
        </p:spPr>
        <p:txBody>
          <a:bodyPr lIns="274320" tIns="0" rIns="0" bIns="0"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8393A29F-FA2C-9EBB-AEC6-3930FE314D14}"/>
              </a:ext>
            </a:extLst>
          </p:cNvPr>
          <p:cNvSpPr/>
          <p:nvPr userDrawn="1"/>
        </p:nvSpPr>
        <p:spPr>
          <a:xfrm rot="16200000">
            <a:off x="462533" y="4752658"/>
            <a:ext cx="89611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ext Placeholder 11">
            <a:extLst>
              <a:ext uri="{FF2B5EF4-FFF2-40B4-BE49-F238E27FC236}">
                <a16:creationId xmlns:a16="http://schemas.microsoft.com/office/drawing/2014/main" id="{D6464A17-58FF-1CEF-5B44-C332EEA11FA9}"/>
              </a:ext>
            </a:extLst>
          </p:cNvPr>
          <p:cNvSpPr>
            <a:spLocks noGrp="1"/>
          </p:cNvSpPr>
          <p:nvPr>
            <p:ph type="body" sz="quarter" idx="57"/>
          </p:nvPr>
        </p:nvSpPr>
        <p:spPr>
          <a:xfrm>
            <a:off x="4376229" y="4324431"/>
            <a:ext cx="3070730" cy="625033"/>
          </a:xfrm>
          <a:noFill/>
        </p:spPr>
        <p:txBody>
          <a:bodyPr lIns="274320" rIns="0" anchor="b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2400" b="1" i="0" spc="-10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49" name="Text Placeholder 13">
            <a:extLst>
              <a:ext uri="{FF2B5EF4-FFF2-40B4-BE49-F238E27FC236}">
                <a16:creationId xmlns:a16="http://schemas.microsoft.com/office/drawing/2014/main" id="{8E44891D-B952-10F7-E744-374B1A1B2307}"/>
              </a:ext>
            </a:extLst>
          </p:cNvPr>
          <p:cNvSpPr>
            <a:spLocks noGrp="1"/>
          </p:cNvSpPr>
          <p:nvPr>
            <p:ph type="body" sz="quarter" idx="58"/>
          </p:nvPr>
        </p:nvSpPr>
        <p:spPr>
          <a:xfrm>
            <a:off x="4376229" y="4993533"/>
            <a:ext cx="3070730" cy="1362817"/>
          </a:xfrm>
          <a:noFill/>
          <a:ln>
            <a:noFill/>
          </a:ln>
        </p:spPr>
        <p:txBody>
          <a:bodyPr lIns="274320" tIns="0" rIns="0" bIns="0"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252E0381-ADF4-8D24-C867-C900E35689E9}"/>
              </a:ext>
            </a:extLst>
          </p:cNvPr>
          <p:cNvSpPr/>
          <p:nvPr userDrawn="1"/>
        </p:nvSpPr>
        <p:spPr>
          <a:xfrm rot="16200000">
            <a:off x="3924364" y="4758771"/>
            <a:ext cx="89611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32B2213-C7AE-6BAB-99BE-3FEB3626C9CD}"/>
              </a:ext>
            </a:extLst>
          </p:cNvPr>
          <p:cNvSpPr>
            <a:spLocks noGrp="1"/>
          </p:cNvSpPr>
          <p:nvPr>
            <p:ph type="dt" sz="half" idx="59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8/7/25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B49E7BE-854D-1C7F-9ED9-A488BDBEA629}"/>
              </a:ext>
            </a:extLst>
          </p:cNvPr>
          <p:cNvSpPr>
            <a:spLocks noGrp="1"/>
          </p:cNvSpPr>
          <p:nvPr>
            <p:ph type="ftr" sz="quarter" idx="6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K. Yonehara | Muon Collider Target System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C444157-9DBF-C378-F538-F7840483133D}"/>
              </a:ext>
            </a:extLst>
          </p:cNvPr>
          <p:cNvSpPr>
            <a:spLocks noGrp="1"/>
          </p:cNvSpPr>
          <p:nvPr>
            <p:ph type="sldNum" sz="quarter" idx="61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71504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-idea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7813F2B-33D1-CE0E-E387-D5B3B86BB6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9" name="Text Placeholder 19">
            <a:extLst>
              <a:ext uri="{FF2B5EF4-FFF2-40B4-BE49-F238E27FC236}">
                <a16:creationId xmlns:a16="http://schemas.microsoft.com/office/drawing/2014/main" id="{DCD67CB5-6160-A440-ED55-AD32D8B18E3C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14399" y="820351"/>
            <a:ext cx="9994393" cy="596900"/>
          </a:xfrm>
        </p:spPr>
        <p:txBody>
          <a:bodyPr/>
          <a:lstStyle>
            <a:lvl1pPr marL="0" indent="0">
              <a:buNone/>
              <a:defRPr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add subheading (optional)</a:t>
            </a:r>
          </a:p>
        </p:txBody>
      </p:sp>
      <p:pic>
        <p:nvPicPr>
          <p:cNvPr id="10" name="Picture 9" descr="Logo, company name&#10;&#10;AI-generated content may be incorrect.">
            <a:extLst>
              <a:ext uri="{FF2B5EF4-FFF2-40B4-BE49-F238E27FC236}">
                <a16:creationId xmlns:a16="http://schemas.microsoft.com/office/drawing/2014/main" id="{D7722649-BB7F-E00B-2BFE-CAA66451924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345185"/>
            <a:ext cx="415981" cy="415981"/>
          </a:xfrm>
          <a:prstGeom prst="rect">
            <a:avLst/>
          </a:prstGeom>
        </p:spPr>
      </p:pic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221A7E90-F175-1CC3-CCD9-CBD10099A0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398" y="365760"/>
            <a:ext cx="9994393" cy="4335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89385C64-D0FC-E300-55DA-BCF7F9AE2D7C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914398" y="1874670"/>
            <a:ext cx="3070730" cy="625033"/>
          </a:xfrm>
          <a:noFill/>
        </p:spPr>
        <p:txBody>
          <a:bodyPr lIns="274320" rIns="0" anchor="b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2400" b="1" i="0" spc="-10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13" name="Text Placeholder 13">
            <a:extLst>
              <a:ext uri="{FF2B5EF4-FFF2-40B4-BE49-F238E27FC236}">
                <a16:creationId xmlns:a16="http://schemas.microsoft.com/office/drawing/2014/main" id="{923E6B3B-1082-004A-1ACD-E7066B97F006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914398" y="2543772"/>
            <a:ext cx="3070730" cy="1380744"/>
          </a:xfrm>
          <a:noFill/>
          <a:ln>
            <a:noFill/>
          </a:ln>
        </p:spPr>
        <p:txBody>
          <a:bodyPr lIns="274320" tIns="0" rIns="0" bIns="0"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7544981-8CC8-FD66-5962-8360F99F4D54}"/>
              </a:ext>
            </a:extLst>
          </p:cNvPr>
          <p:cNvSpPr/>
          <p:nvPr userDrawn="1"/>
        </p:nvSpPr>
        <p:spPr>
          <a:xfrm rot="16200000">
            <a:off x="462533" y="2309010"/>
            <a:ext cx="89611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 Placeholder 11">
            <a:extLst>
              <a:ext uri="{FF2B5EF4-FFF2-40B4-BE49-F238E27FC236}">
                <a16:creationId xmlns:a16="http://schemas.microsoft.com/office/drawing/2014/main" id="{30F32B04-69CD-6970-1192-E9622B2A14F4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7838061" y="1874670"/>
            <a:ext cx="3070730" cy="625033"/>
          </a:xfrm>
          <a:noFill/>
        </p:spPr>
        <p:txBody>
          <a:bodyPr lIns="274320" rIns="0" anchor="b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2400" b="1" i="0" spc="-10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32" name="Text Placeholder 13">
            <a:extLst>
              <a:ext uri="{FF2B5EF4-FFF2-40B4-BE49-F238E27FC236}">
                <a16:creationId xmlns:a16="http://schemas.microsoft.com/office/drawing/2014/main" id="{5686534F-895A-175D-9ECA-69644D7DB84C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>
            <a:off x="7838061" y="2543772"/>
            <a:ext cx="3070730" cy="1380744"/>
          </a:xfrm>
          <a:noFill/>
          <a:ln>
            <a:noFill/>
          </a:ln>
        </p:spPr>
        <p:txBody>
          <a:bodyPr lIns="274320" tIns="0" rIns="0" bIns="0"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5F9C5E80-2D6A-7B81-F349-81A6C92D8B1B}"/>
              </a:ext>
            </a:extLst>
          </p:cNvPr>
          <p:cNvSpPr/>
          <p:nvPr userDrawn="1"/>
        </p:nvSpPr>
        <p:spPr>
          <a:xfrm rot="16200000">
            <a:off x="7386196" y="2309010"/>
            <a:ext cx="89611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 Placeholder 11">
            <a:extLst>
              <a:ext uri="{FF2B5EF4-FFF2-40B4-BE49-F238E27FC236}">
                <a16:creationId xmlns:a16="http://schemas.microsoft.com/office/drawing/2014/main" id="{8B364BB1-2F03-07C5-EAB7-CB49A1EC3282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4376229" y="1880783"/>
            <a:ext cx="3070730" cy="625033"/>
          </a:xfrm>
          <a:noFill/>
        </p:spPr>
        <p:txBody>
          <a:bodyPr lIns="274320" rIns="0" anchor="b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2400" b="1" i="0" spc="-10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35" name="Text Placeholder 13">
            <a:extLst>
              <a:ext uri="{FF2B5EF4-FFF2-40B4-BE49-F238E27FC236}">
                <a16:creationId xmlns:a16="http://schemas.microsoft.com/office/drawing/2014/main" id="{459A5D6D-C5DE-C8EE-F37F-3367BBA9F840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>
            <a:off x="4376229" y="2549885"/>
            <a:ext cx="3070730" cy="1380744"/>
          </a:xfrm>
          <a:noFill/>
          <a:ln>
            <a:noFill/>
          </a:ln>
        </p:spPr>
        <p:txBody>
          <a:bodyPr lIns="274320" tIns="0" rIns="0" bIns="0"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B449DD49-1A8D-76CC-A4AF-D0AD5C195FB8}"/>
              </a:ext>
            </a:extLst>
          </p:cNvPr>
          <p:cNvSpPr/>
          <p:nvPr userDrawn="1"/>
        </p:nvSpPr>
        <p:spPr>
          <a:xfrm rot="16200000">
            <a:off x="3924364" y="2315123"/>
            <a:ext cx="89611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 Placeholder 11">
            <a:extLst>
              <a:ext uri="{FF2B5EF4-FFF2-40B4-BE49-F238E27FC236}">
                <a16:creationId xmlns:a16="http://schemas.microsoft.com/office/drawing/2014/main" id="{B29C255B-11E7-E49D-1EDD-C2F6FB66D083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914398" y="4318318"/>
            <a:ext cx="3070730" cy="625033"/>
          </a:xfrm>
          <a:noFill/>
        </p:spPr>
        <p:txBody>
          <a:bodyPr lIns="274320" rIns="0" anchor="b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2400" b="1" i="0" spc="-10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38" name="Text Placeholder 13">
            <a:extLst>
              <a:ext uri="{FF2B5EF4-FFF2-40B4-BE49-F238E27FC236}">
                <a16:creationId xmlns:a16="http://schemas.microsoft.com/office/drawing/2014/main" id="{F32E0527-0C17-B229-AE53-082144E5EC6C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>
          <a:xfrm>
            <a:off x="914398" y="4987420"/>
            <a:ext cx="3070730" cy="1362817"/>
          </a:xfrm>
          <a:noFill/>
          <a:ln>
            <a:noFill/>
          </a:ln>
        </p:spPr>
        <p:txBody>
          <a:bodyPr lIns="274320" tIns="0" rIns="0" bIns="0"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B38D1526-CCB8-95A3-3CF3-B935126F6D3B}"/>
              </a:ext>
            </a:extLst>
          </p:cNvPr>
          <p:cNvSpPr/>
          <p:nvPr userDrawn="1"/>
        </p:nvSpPr>
        <p:spPr>
          <a:xfrm rot="16200000">
            <a:off x="462533" y="4752658"/>
            <a:ext cx="89611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 Placeholder 11">
            <a:extLst>
              <a:ext uri="{FF2B5EF4-FFF2-40B4-BE49-F238E27FC236}">
                <a16:creationId xmlns:a16="http://schemas.microsoft.com/office/drawing/2014/main" id="{8F94305F-ACC4-02B6-29A1-4EFF95BB5331}"/>
              </a:ext>
            </a:extLst>
          </p:cNvPr>
          <p:cNvSpPr>
            <a:spLocks noGrp="1"/>
          </p:cNvSpPr>
          <p:nvPr>
            <p:ph type="body" sz="quarter" idx="55"/>
          </p:nvPr>
        </p:nvSpPr>
        <p:spPr>
          <a:xfrm>
            <a:off x="7838061" y="4318318"/>
            <a:ext cx="3070730" cy="625033"/>
          </a:xfrm>
          <a:noFill/>
        </p:spPr>
        <p:txBody>
          <a:bodyPr lIns="274320" rIns="0" anchor="b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2400" b="1" i="0" spc="-10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41" name="Text Placeholder 13">
            <a:extLst>
              <a:ext uri="{FF2B5EF4-FFF2-40B4-BE49-F238E27FC236}">
                <a16:creationId xmlns:a16="http://schemas.microsoft.com/office/drawing/2014/main" id="{F4292675-527D-A6B4-E4DC-2415844F85F2}"/>
              </a:ext>
            </a:extLst>
          </p:cNvPr>
          <p:cNvSpPr>
            <a:spLocks noGrp="1"/>
          </p:cNvSpPr>
          <p:nvPr>
            <p:ph type="body" sz="quarter" idx="56"/>
          </p:nvPr>
        </p:nvSpPr>
        <p:spPr>
          <a:xfrm>
            <a:off x="7838061" y="4987420"/>
            <a:ext cx="3070730" cy="1362817"/>
          </a:xfrm>
          <a:noFill/>
          <a:ln>
            <a:noFill/>
          </a:ln>
        </p:spPr>
        <p:txBody>
          <a:bodyPr lIns="274320" tIns="0" rIns="0" bIns="0"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4085E3D5-CA56-CDAB-FA38-F7ED7B165DA8}"/>
              </a:ext>
            </a:extLst>
          </p:cNvPr>
          <p:cNvSpPr/>
          <p:nvPr userDrawn="1"/>
        </p:nvSpPr>
        <p:spPr>
          <a:xfrm rot="16200000">
            <a:off x="7386196" y="4752658"/>
            <a:ext cx="89611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 Placeholder 11">
            <a:extLst>
              <a:ext uri="{FF2B5EF4-FFF2-40B4-BE49-F238E27FC236}">
                <a16:creationId xmlns:a16="http://schemas.microsoft.com/office/drawing/2014/main" id="{F81F7DBF-CBB6-1C17-14EC-49A4683D985E}"/>
              </a:ext>
            </a:extLst>
          </p:cNvPr>
          <p:cNvSpPr>
            <a:spLocks noGrp="1"/>
          </p:cNvSpPr>
          <p:nvPr>
            <p:ph type="body" sz="quarter" idx="57"/>
          </p:nvPr>
        </p:nvSpPr>
        <p:spPr>
          <a:xfrm>
            <a:off x="4376229" y="4324431"/>
            <a:ext cx="3070730" cy="625033"/>
          </a:xfrm>
          <a:noFill/>
        </p:spPr>
        <p:txBody>
          <a:bodyPr lIns="274320" rIns="0" anchor="b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2400" b="1" i="0" spc="-10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46" name="Text Placeholder 13">
            <a:extLst>
              <a:ext uri="{FF2B5EF4-FFF2-40B4-BE49-F238E27FC236}">
                <a16:creationId xmlns:a16="http://schemas.microsoft.com/office/drawing/2014/main" id="{155C0AAD-ABA7-E72D-77DF-67C494E98156}"/>
              </a:ext>
            </a:extLst>
          </p:cNvPr>
          <p:cNvSpPr>
            <a:spLocks noGrp="1"/>
          </p:cNvSpPr>
          <p:nvPr>
            <p:ph type="body" sz="quarter" idx="58"/>
          </p:nvPr>
        </p:nvSpPr>
        <p:spPr>
          <a:xfrm>
            <a:off x="4376229" y="4993533"/>
            <a:ext cx="3070730" cy="1362817"/>
          </a:xfrm>
          <a:noFill/>
          <a:ln>
            <a:noFill/>
          </a:ln>
        </p:spPr>
        <p:txBody>
          <a:bodyPr lIns="274320" tIns="0" rIns="0" bIns="0"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E048C6CE-4BDC-C393-A7CE-46A7BDCD6840}"/>
              </a:ext>
            </a:extLst>
          </p:cNvPr>
          <p:cNvSpPr/>
          <p:nvPr userDrawn="1"/>
        </p:nvSpPr>
        <p:spPr>
          <a:xfrm rot="16200000">
            <a:off x="3924364" y="4758771"/>
            <a:ext cx="89611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5FDBA3-89C7-4621-B40D-7DE83FA22F5A}"/>
              </a:ext>
            </a:extLst>
          </p:cNvPr>
          <p:cNvSpPr>
            <a:spLocks noGrp="1"/>
          </p:cNvSpPr>
          <p:nvPr>
            <p:ph type="dt" sz="half" idx="59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8/7/25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7AF3A4-EAA0-74A8-537D-7B63527E0231}"/>
              </a:ext>
            </a:extLst>
          </p:cNvPr>
          <p:cNvSpPr>
            <a:spLocks noGrp="1"/>
          </p:cNvSpPr>
          <p:nvPr>
            <p:ph type="ftr" sz="quarter" idx="6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K. Yonehara | Muon Collider Target System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8D8A77-0A01-BA2F-A32E-706B0FA90008}"/>
              </a:ext>
            </a:extLst>
          </p:cNvPr>
          <p:cNvSpPr>
            <a:spLocks noGrp="1"/>
          </p:cNvSpPr>
          <p:nvPr>
            <p:ph type="sldNum" sz="quarter" idx="61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33942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-with-caption-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go, company name&#10;&#10;AI-generated content may be incorrect.">
            <a:extLst>
              <a:ext uri="{FF2B5EF4-FFF2-40B4-BE49-F238E27FC236}">
                <a16:creationId xmlns:a16="http://schemas.microsoft.com/office/drawing/2014/main" id="{342CFCE2-B4C8-ABC2-3278-6BDD1A6BA4D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05563" y="3940021"/>
            <a:ext cx="2920677" cy="2917979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F6A6E3EA-A830-B168-79DF-164310C3A5B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65760" y="5938577"/>
            <a:ext cx="11091672" cy="383991"/>
          </a:xfrm>
        </p:spPr>
        <p:txBody>
          <a:bodyPr lIns="0" rIns="0" anchor="t">
            <a:noAutofit/>
          </a:bodyPr>
          <a:lstStyle>
            <a:lvl1pPr marL="0" indent="0">
              <a:buNone/>
              <a:defRPr sz="2400" b="1" i="0" spc="-10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A34CFE70-A9DA-519B-846A-B0978C9FFD7C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0"/>
            <a:ext cx="11826240" cy="5509547"/>
          </a:xfrm>
          <a:solidFill>
            <a:srgbClr val="C3CAD1"/>
          </a:solidFill>
          <a:ln>
            <a:noFill/>
          </a:ln>
        </p:spPr>
        <p:txBody>
          <a:bodyPr lIns="457200" tIns="3108960" rIns="0" anchor="t"/>
          <a:lstStyle>
            <a:lvl1pPr marL="0" indent="0" algn="ctr">
              <a:buNone/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96E38EC1-AABA-F606-16BC-2EE60350226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65760" y="6289556"/>
            <a:ext cx="11091672" cy="238244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2EC6AD6-BD59-A2C2-2F3A-CEF4E0667B4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pic>
        <p:nvPicPr>
          <p:cNvPr id="11" name="Picture 10" descr="Logo, company name&#10;&#10;AI-generated content may be incorrect.">
            <a:extLst>
              <a:ext uri="{FF2B5EF4-FFF2-40B4-BE49-F238E27FC236}">
                <a16:creationId xmlns:a16="http://schemas.microsoft.com/office/drawing/2014/main" id="{44B6D53A-92C9-55F9-0CA2-68EF8475BEA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345185"/>
            <a:ext cx="415981" cy="415981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BF573D6D-30D5-5B7B-90C2-D7583296043C}"/>
              </a:ext>
            </a:extLst>
          </p:cNvPr>
          <p:cNvSpPr/>
          <p:nvPr userDrawn="1"/>
        </p:nvSpPr>
        <p:spPr>
          <a:xfrm rot="10800000">
            <a:off x="365061" y="5782203"/>
            <a:ext cx="139903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606984-9DED-F33B-C04F-1C29849539A7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830050" y="6356350"/>
            <a:ext cx="358919" cy="365125"/>
          </a:xfrm>
          <a:prstGeom prst="rect">
            <a:avLst/>
          </a:prstGeom>
        </p:spPr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47278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-with-caption-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23C11AC4-3132-DF00-E861-4EC706C3EB2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915924" y="640080"/>
            <a:ext cx="9994392" cy="5577840"/>
          </a:xfrm>
          <a:solidFill>
            <a:srgbClr val="C3CAD1"/>
          </a:solidFill>
          <a:ln>
            <a:noFill/>
          </a:ln>
        </p:spPr>
        <p:txBody>
          <a:bodyPr lIns="457200" tIns="3108960" rIns="0" anchor="t"/>
          <a:lstStyle>
            <a:lvl1pPr marL="0" indent="0" algn="ctr">
              <a:buNone/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3" name="Text Placeholder 13">
            <a:extLst>
              <a:ext uri="{FF2B5EF4-FFF2-40B4-BE49-F238E27FC236}">
                <a16:creationId xmlns:a16="http://schemas.microsoft.com/office/drawing/2014/main" id="{4F600118-8BF4-999C-96D0-38800692B13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15925" y="6245352"/>
            <a:ext cx="9994392" cy="310783"/>
          </a:xfrm>
          <a:noFill/>
          <a:ln>
            <a:noFill/>
          </a:ln>
        </p:spPr>
        <p:txBody>
          <a:bodyPr lIns="0" tIns="0" rIns="0" bIns="0" anchor="b" anchorCtr="0">
            <a:noAutofit/>
          </a:bodyPr>
          <a:lstStyle>
            <a:lvl1pPr marL="0" indent="0">
              <a:lnSpc>
                <a:spcPct val="110000"/>
              </a:lnSpc>
              <a:buNone/>
              <a:defRPr sz="1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add optional caption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9D2A2E3-C451-68BF-12DA-0C5129B0694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pic>
        <p:nvPicPr>
          <p:cNvPr id="11" name="Picture 10" descr="Logo, company name&#10;&#10;AI-generated content may be incorrect.">
            <a:extLst>
              <a:ext uri="{FF2B5EF4-FFF2-40B4-BE49-F238E27FC236}">
                <a16:creationId xmlns:a16="http://schemas.microsoft.com/office/drawing/2014/main" id="{E4E71F28-8E11-F8BF-0A77-7AAFA42184E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345185"/>
            <a:ext cx="415981" cy="415981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BDFC97-7800-F5CC-5EBB-5D892475A33F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11830050" y="6356350"/>
            <a:ext cx="358919" cy="365125"/>
          </a:xfrm>
          <a:prstGeom prst="rect">
            <a:avLst/>
          </a:prstGeom>
        </p:spPr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58747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-figur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702F704-D87B-DF16-D937-0C5723A4D346}"/>
              </a:ext>
            </a:extLst>
          </p:cNvPr>
          <p:cNvSpPr/>
          <p:nvPr userDrawn="1"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chemeClr val="bg1">
              <a:alpha val="5020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3E187AF-3341-8854-383A-CA20D59A0AFD}"/>
              </a:ext>
            </a:extLst>
          </p:cNvPr>
          <p:cNvSpPr/>
          <p:nvPr userDrawn="1"/>
        </p:nvSpPr>
        <p:spPr>
          <a:xfrm>
            <a:off x="0" y="1678988"/>
            <a:ext cx="11830050" cy="35000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B5C63DE5-8138-0D72-CE3E-25C89680DD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257" y="2379072"/>
            <a:ext cx="10003536" cy="1668997"/>
          </a:xfrm>
          <a:prstGeom prst="rect">
            <a:avLst/>
          </a:prstGeom>
          <a:noFill/>
        </p:spPr>
        <p:txBody>
          <a:bodyPr lIns="0" tIns="0" rIns="0" bIns="0" anchor="b">
            <a:noAutofit/>
          </a:bodyPr>
          <a:lstStyle>
            <a:lvl1pPr algn="ctr">
              <a:defRPr sz="9600" spc="-10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A07A8EC1-93D3-3D5B-9385-0BA6453AF19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13257" y="4048069"/>
            <a:ext cx="10003536" cy="709159"/>
          </a:xfrm>
        </p:spPr>
        <p:txBody>
          <a:bodyPr anchor="t">
            <a:noAutofit/>
          </a:bodyPr>
          <a:lstStyle>
            <a:lvl1pPr marL="0" indent="0" algn="ctr">
              <a:spcAft>
                <a:spcPts val="0"/>
              </a:spcAft>
              <a:buNone/>
              <a:defRPr sz="2800" spc="-50" baseline="0">
                <a:solidFill>
                  <a:schemeClr val="tx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65F9F77-9433-0FA9-9CAB-50F8190170D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6A0C5114-E7F3-FF3D-A850-564CA25BD4AA}"/>
              </a:ext>
            </a:extLst>
          </p:cNvPr>
          <p:cNvSpPr/>
          <p:nvPr userDrawn="1"/>
        </p:nvSpPr>
        <p:spPr>
          <a:xfrm rot="10800000">
            <a:off x="5215509" y="2333034"/>
            <a:ext cx="139903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7D10C01-E502-C2A8-611B-3019CF9DFA7F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8/7/25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DB1728D-2C4C-4424-EC7C-F41CFAB91F3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K. Yonehara | Muon Collider Target System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0AA6709-2DAE-D574-74A9-6F2352BB8C6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15553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ple-key-figur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ABAEBB0B-FC49-0C96-1CA9-8CBAB514550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914399" y="820757"/>
            <a:ext cx="5000626" cy="5216486"/>
          </a:xfrm>
          <a:prstGeom prst="rect">
            <a:avLst/>
          </a:prstGeom>
          <a:solidFill>
            <a:srgbClr val="C3CAD1"/>
          </a:solidFill>
          <a:ln>
            <a:noFill/>
          </a:ln>
        </p:spPr>
        <p:txBody>
          <a:bodyPr tIns="2834640" anchor="t"/>
          <a:lstStyle>
            <a:lvl1pPr marL="0" indent="0" algn="ctr">
              <a:buNone/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D75CE5CA-6E88-5554-567E-566D0F3702C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97155" y="1520328"/>
            <a:ext cx="4617720" cy="694062"/>
          </a:xfrm>
          <a:solidFill>
            <a:schemeClr val="tx1"/>
          </a:solidFill>
        </p:spPr>
        <p:txBody>
          <a:bodyPr lIns="274320" tIns="45720" rIns="274320" anchor="ctr">
            <a:noAutofit/>
          </a:bodyPr>
          <a:lstStyle>
            <a:lvl1pPr marL="0" indent="0">
              <a:buClr>
                <a:schemeClr val="bg1"/>
              </a:buClr>
              <a:buNone/>
              <a:defRPr sz="19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18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16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14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13">
            <a:extLst>
              <a:ext uri="{FF2B5EF4-FFF2-40B4-BE49-F238E27FC236}">
                <a16:creationId xmlns:a16="http://schemas.microsoft.com/office/drawing/2014/main" id="{253F5A24-61CC-6326-2F0B-D0B2CD80549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14399" y="6144322"/>
            <a:ext cx="5000625" cy="212028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10000"/>
              </a:lnSpc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add optional caption</a:t>
            </a:r>
          </a:p>
        </p:txBody>
      </p:sp>
      <p:sp>
        <p:nvSpPr>
          <p:cNvPr id="16" name="Text Placeholder 17">
            <a:extLst>
              <a:ext uri="{FF2B5EF4-FFF2-40B4-BE49-F238E27FC236}">
                <a16:creationId xmlns:a16="http://schemas.microsoft.com/office/drawing/2014/main" id="{7C79F1A4-8D7A-2A2A-13B1-007CC4DA4DD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290710" y="512899"/>
            <a:ext cx="4617720" cy="914400"/>
          </a:xfrm>
        </p:spPr>
        <p:txBody>
          <a:bodyPr lIns="274320" anchor="b">
            <a:normAutofit/>
          </a:bodyPr>
          <a:lstStyle>
            <a:lvl1pPr marL="0" indent="0">
              <a:lnSpc>
                <a:spcPts val="3600"/>
              </a:lnSpc>
              <a:spcAft>
                <a:spcPts val="0"/>
              </a:spcAft>
              <a:buNone/>
              <a:defRPr lang="en-US" sz="3600" b="1" i="0" kern="1200" spc="-100" baseline="0" dirty="0" smtClean="0">
                <a:solidFill>
                  <a:schemeClr val="tx2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Key figure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E4A9EC7-0A22-2867-5A93-04C549C7B24D}"/>
              </a:ext>
            </a:extLst>
          </p:cNvPr>
          <p:cNvSpPr/>
          <p:nvPr userDrawn="1"/>
        </p:nvSpPr>
        <p:spPr>
          <a:xfrm rot="16200000">
            <a:off x="5595766" y="1504465"/>
            <a:ext cx="1389888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C9AF806-A69B-CC52-7882-68CBACA47FA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pic>
        <p:nvPicPr>
          <p:cNvPr id="20" name="Picture 19" descr="Logo, company name&#10;&#10;AI-generated content may be incorrect.">
            <a:extLst>
              <a:ext uri="{FF2B5EF4-FFF2-40B4-BE49-F238E27FC236}">
                <a16:creationId xmlns:a16="http://schemas.microsoft.com/office/drawing/2014/main" id="{71A5B106-9DEE-8AB6-D922-D48EB8DF9D0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345185"/>
            <a:ext cx="415981" cy="415981"/>
          </a:xfrm>
          <a:prstGeom prst="rect">
            <a:avLst/>
          </a:prstGeom>
        </p:spPr>
      </p:pic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47C90278-399F-D985-B545-7DCF0DA7A63B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297155" y="5337672"/>
            <a:ext cx="4617720" cy="694062"/>
          </a:xfrm>
          <a:solidFill>
            <a:schemeClr val="tx1"/>
          </a:solidFill>
        </p:spPr>
        <p:txBody>
          <a:bodyPr lIns="274320" tIns="45720" rIns="274320" anchor="ctr">
            <a:noAutofit/>
          </a:bodyPr>
          <a:lstStyle>
            <a:lvl1pPr marL="0" indent="0">
              <a:buClr>
                <a:schemeClr val="bg1"/>
              </a:buClr>
              <a:buNone/>
              <a:defRPr sz="19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18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16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14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17">
            <a:extLst>
              <a:ext uri="{FF2B5EF4-FFF2-40B4-BE49-F238E27FC236}">
                <a16:creationId xmlns:a16="http://schemas.microsoft.com/office/drawing/2014/main" id="{819A7FF5-547E-A603-F63A-B893DB8702C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290710" y="4330243"/>
            <a:ext cx="4617720" cy="914400"/>
          </a:xfrm>
        </p:spPr>
        <p:txBody>
          <a:bodyPr lIns="274320" anchor="b">
            <a:normAutofit/>
          </a:bodyPr>
          <a:lstStyle>
            <a:lvl1pPr marL="0" indent="0">
              <a:lnSpc>
                <a:spcPts val="3600"/>
              </a:lnSpc>
              <a:spcAft>
                <a:spcPts val="0"/>
              </a:spcAft>
              <a:buNone/>
              <a:defRPr lang="en-US" sz="3600" b="1" i="0" kern="1200" spc="-100" baseline="0" dirty="0" smtClean="0">
                <a:solidFill>
                  <a:schemeClr val="tx2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Key figure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CF14232-891E-BF84-C925-6BB3EFCEB08D}"/>
              </a:ext>
            </a:extLst>
          </p:cNvPr>
          <p:cNvSpPr/>
          <p:nvPr userDrawn="1"/>
        </p:nvSpPr>
        <p:spPr>
          <a:xfrm rot="16200000">
            <a:off x="5595766" y="5321809"/>
            <a:ext cx="1389888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 Placeholder 12">
            <a:extLst>
              <a:ext uri="{FF2B5EF4-FFF2-40B4-BE49-F238E27FC236}">
                <a16:creationId xmlns:a16="http://schemas.microsoft.com/office/drawing/2014/main" id="{C5B0C835-92D5-EBA9-F2A4-BC31B439CFE9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297155" y="3427735"/>
            <a:ext cx="4617720" cy="694062"/>
          </a:xfrm>
          <a:solidFill>
            <a:schemeClr val="tx1"/>
          </a:solidFill>
        </p:spPr>
        <p:txBody>
          <a:bodyPr lIns="274320" tIns="45720" rIns="274320" anchor="ctr">
            <a:noAutofit/>
          </a:bodyPr>
          <a:lstStyle>
            <a:lvl1pPr marL="0" indent="0">
              <a:buClr>
                <a:schemeClr val="bg1"/>
              </a:buClr>
              <a:buNone/>
              <a:defRPr sz="19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18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16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14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ext Placeholder 17">
            <a:extLst>
              <a:ext uri="{FF2B5EF4-FFF2-40B4-BE49-F238E27FC236}">
                <a16:creationId xmlns:a16="http://schemas.microsoft.com/office/drawing/2014/main" id="{AFF8EEAA-8354-850E-1A0B-1EADAA1D7EB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290710" y="2420306"/>
            <a:ext cx="4617720" cy="914400"/>
          </a:xfrm>
        </p:spPr>
        <p:txBody>
          <a:bodyPr lIns="274320" anchor="b">
            <a:normAutofit/>
          </a:bodyPr>
          <a:lstStyle>
            <a:lvl1pPr marL="0" indent="0">
              <a:lnSpc>
                <a:spcPts val="3600"/>
              </a:lnSpc>
              <a:spcAft>
                <a:spcPts val="0"/>
              </a:spcAft>
              <a:buNone/>
              <a:defRPr lang="en-US" sz="3600" b="1" i="0" kern="1200" spc="-100" baseline="0" dirty="0" smtClean="0">
                <a:solidFill>
                  <a:schemeClr val="tx2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Key figure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C30FE6C-CF61-D9B0-ABF1-6B526A2786D8}"/>
              </a:ext>
            </a:extLst>
          </p:cNvPr>
          <p:cNvSpPr/>
          <p:nvPr userDrawn="1"/>
        </p:nvSpPr>
        <p:spPr>
          <a:xfrm rot="16200000">
            <a:off x="5595766" y="3411872"/>
            <a:ext cx="1389888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CFDCF037-3F22-455A-C167-1B9773617782}"/>
              </a:ext>
            </a:extLst>
          </p:cNvPr>
          <p:cNvSpPr>
            <a:spLocks noGrp="1"/>
          </p:cNvSpPr>
          <p:nvPr>
            <p:ph type="dt" sz="half" idx="26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8/7/25</a:t>
            </a:r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FB849831-55D4-65FF-A7B1-CC84E9B252F7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K. Yonehara | Muon Collider Target System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1D6637D-9A02-B205-EF0A-87C0E8B5D314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54960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 Placeholder 7">
            <a:extLst>
              <a:ext uri="{FF2B5EF4-FFF2-40B4-BE49-F238E27FC236}">
                <a16:creationId xmlns:a16="http://schemas.microsoft.com/office/drawing/2014/main" id="{03E171D5-30FC-537F-A514-48CD3674FC3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610466" y="2852018"/>
            <a:ext cx="2298325" cy="744247"/>
          </a:xfrm>
        </p:spPr>
        <p:txBody>
          <a:bodyPr anchor="ctr">
            <a:normAutofit/>
          </a:bodyPr>
          <a:lstStyle>
            <a:lvl1pPr marL="0" indent="0" algn="ctr">
              <a:buNone/>
              <a:defRPr sz="4400" b="0">
                <a:solidFill>
                  <a:schemeClr val="tx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4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Year</a:t>
            </a:r>
          </a:p>
        </p:txBody>
      </p:sp>
      <p:sp>
        <p:nvSpPr>
          <p:cNvPr id="31" name="Text Placeholder 7">
            <a:extLst>
              <a:ext uri="{FF2B5EF4-FFF2-40B4-BE49-F238E27FC236}">
                <a16:creationId xmlns:a16="http://schemas.microsoft.com/office/drawing/2014/main" id="{1349D683-9A3C-3B31-0359-463DB290E72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14400" y="2852018"/>
            <a:ext cx="2298325" cy="744247"/>
          </a:xfrm>
        </p:spPr>
        <p:txBody>
          <a:bodyPr anchor="ctr">
            <a:normAutofit/>
          </a:bodyPr>
          <a:lstStyle>
            <a:lvl1pPr marL="0" indent="0" algn="ctr">
              <a:buNone/>
              <a:defRPr sz="4400" b="0">
                <a:solidFill>
                  <a:schemeClr val="tx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4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Year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B2E158B-F6B7-4699-6081-B2D57ABF91B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14400" y="3775583"/>
            <a:ext cx="2298325" cy="358688"/>
          </a:xfrm>
        </p:spPr>
        <p:txBody>
          <a:bodyPr>
            <a:noAutofit/>
          </a:bodyPr>
          <a:lstStyle>
            <a:lvl1pPr marL="0" indent="0" algn="ctr">
              <a:buNone/>
              <a:defRPr sz="2400" b="1">
                <a:solidFill>
                  <a:schemeClr val="tx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4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Subhead</a:t>
            </a:r>
          </a:p>
          <a:p>
            <a:pPr lvl="0"/>
            <a:endParaRPr lang="en-US" dirty="0"/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EF49033D-66CB-33E0-1DBC-8928201CE7F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14400" y="4226948"/>
            <a:ext cx="2298325" cy="1018572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 algn="ctr">
              <a:lnSpc>
                <a:spcPct val="110000"/>
              </a:lnSpc>
              <a:buNone/>
              <a:defRPr sz="1600">
                <a:solidFill>
                  <a:schemeClr val="tx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4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F1CDCE25-1734-8F15-F850-140D20AC47B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610466" y="3775583"/>
            <a:ext cx="2298325" cy="358688"/>
          </a:xfrm>
        </p:spPr>
        <p:txBody>
          <a:bodyPr>
            <a:noAutofit/>
          </a:bodyPr>
          <a:lstStyle>
            <a:lvl1pPr marL="0" indent="0" algn="ctr">
              <a:buNone/>
              <a:defRPr sz="24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18" name="Text Placeholder 13">
            <a:extLst>
              <a:ext uri="{FF2B5EF4-FFF2-40B4-BE49-F238E27FC236}">
                <a16:creationId xmlns:a16="http://schemas.microsoft.com/office/drawing/2014/main" id="{685289A2-5BDF-BFB7-0DE2-786AE926515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610466" y="4226948"/>
            <a:ext cx="2298325" cy="1018572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 algn="ctr">
              <a:lnSpc>
                <a:spcPct val="110000"/>
              </a:lnSpc>
              <a:buNone/>
              <a:defRPr sz="1600">
                <a:solidFill>
                  <a:schemeClr val="tx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4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3CFA5C77-3A47-8088-7D44-41FA177B055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45110" y="3775583"/>
            <a:ext cx="2298325" cy="358688"/>
          </a:xfrm>
        </p:spPr>
        <p:txBody>
          <a:bodyPr>
            <a:noAutofit/>
          </a:bodyPr>
          <a:lstStyle>
            <a:lvl1pPr marL="0" indent="0" algn="ctr">
              <a:buNone/>
              <a:defRPr sz="24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20" name="Text Placeholder 13">
            <a:extLst>
              <a:ext uri="{FF2B5EF4-FFF2-40B4-BE49-F238E27FC236}">
                <a16:creationId xmlns:a16="http://schemas.microsoft.com/office/drawing/2014/main" id="{4BF923C8-904E-4223-3EB4-4B31AAE44E07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045110" y="4240724"/>
            <a:ext cx="2298325" cy="1018572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 algn="ctr">
              <a:lnSpc>
                <a:spcPct val="110000"/>
              </a:lnSpc>
              <a:buNone/>
              <a:defRPr sz="1600">
                <a:solidFill>
                  <a:schemeClr val="tx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4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ADCF14EF-4C7F-F7FF-B974-B74AEA466A8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479755" y="3775583"/>
            <a:ext cx="2298325" cy="358688"/>
          </a:xfrm>
        </p:spPr>
        <p:txBody>
          <a:bodyPr>
            <a:noAutofit/>
          </a:bodyPr>
          <a:lstStyle>
            <a:lvl1pPr marL="0" indent="0" algn="ctr">
              <a:buNone/>
              <a:defRPr sz="24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22" name="Text Placeholder 13">
            <a:extLst>
              <a:ext uri="{FF2B5EF4-FFF2-40B4-BE49-F238E27FC236}">
                <a16:creationId xmlns:a16="http://schemas.microsoft.com/office/drawing/2014/main" id="{73055581-1076-7DDA-CB8D-C153A93551A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479755" y="4240724"/>
            <a:ext cx="2298325" cy="1018572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 algn="ctr">
              <a:lnSpc>
                <a:spcPct val="110000"/>
              </a:lnSpc>
              <a:buNone/>
              <a:defRPr sz="1600">
                <a:solidFill>
                  <a:schemeClr val="tx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4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33" name="Text Placeholder 7">
            <a:extLst>
              <a:ext uri="{FF2B5EF4-FFF2-40B4-BE49-F238E27FC236}">
                <a16:creationId xmlns:a16="http://schemas.microsoft.com/office/drawing/2014/main" id="{98675C6D-0B35-795C-843D-D60026C9B8E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479756" y="2852018"/>
            <a:ext cx="2298324" cy="744247"/>
          </a:xfrm>
        </p:spPr>
        <p:txBody>
          <a:bodyPr anchor="ctr">
            <a:normAutofit/>
          </a:bodyPr>
          <a:lstStyle>
            <a:lvl1pPr marL="0" indent="0" algn="ctr">
              <a:buNone/>
              <a:defRPr sz="4400" b="0">
                <a:solidFill>
                  <a:schemeClr val="tx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4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Year</a:t>
            </a:r>
          </a:p>
        </p:txBody>
      </p:sp>
      <p:sp>
        <p:nvSpPr>
          <p:cNvPr id="34" name="Text Placeholder 7">
            <a:extLst>
              <a:ext uri="{FF2B5EF4-FFF2-40B4-BE49-F238E27FC236}">
                <a16:creationId xmlns:a16="http://schemas.microsoft.com/office/drawing/2014/main" id="{CF0A98D3-24F3-B6FB-0C8A-5A659B80362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045111" y="2852018"/>
            <a:ext cx="2298324" cy="744247"/>
          </a:xfrm>
        </p:spPr>
        <p:txBody>
          <a:bodyPr anchor="ctr">
            <a:normAutofit/>
          </a:bodyPr>
          <a:lstStyle>
            <a:lvl1pPr marL="0" indent="0" algn="ctr">
              <a:buNone/>
              <a:defRPr sz="4400" b="0">
                <a:solidFill>
                  <a:schemeClr val="tx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4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Year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6845F05-CCE2-6A85-D3D4-65931BF0361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13" name="Text Placeholder 19">
            <a:extLst>
              <a:ext uri="{FF2B5EF4-FFF2-40B4-BE49-F238E27FC236}">
                <a16:creationId xmlns:a16="http://schemas.microsoft.com/office/drawing/2014/main" id="{6610B6D6-299C-0418-0AF3-619B25B544C1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14399" y="820351"/>
            <a:ext cx="9994393" cy="596900"/>
          </a:xfrm>
        </p:spPr>
        <p:txBody>
          <a:bodyPr/>
          <a:lstStyle>
            <a:lvl1pPr marL="0" indent="0">
              <a:buNone/>
              <a:defRPr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add subheading (optional)</a:t>
            </a:r>
          </a:p>
        </p:txBody>
      </p:sp>
      <p:pic>
        <p:nvPicPr>
          <p:cNvPr id="16" name="Picture 15" descr="Logo, company name&#10;&#10;AI-generated content may be incorrect.">
            <a:extLst>
              <a:ext uri="{FF2B5EF4-FFF2-40B4-BE49-F238E27FC236}">
                <a16:creationId xmlns:a16="http://schemas.microsoft.com/office/drawing/2014/main" id="{68DB6E35-74D5-6385-15A7-D3FFFECBE6C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345185"/>
            <a:ext cx="415981" cy="415981"/>
          </a:xfrm>
          <a:prstGeom prst="rect">
            <a:avLst/>
          </a:prstGeom>
        </p:spPr>
      </p:pic>
      <p:sp>
        <p:nvSpPr>
          <p:cNvPr id="23" name="Title Placeholder 1">
            <a:extLst>
              <a:ext uri="{FF2B5EF4-FFF2-40B4-BE49-F238E27FC236}">
                <a16:creationId xmlns:a16="http://schemas.microsoft.com/office/drawing/2014/main" id="{916BD9F2-83FA-DEE1-828F-C0131BE688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398" y="365760"/>
            <a:ext cx="9994393" cy="4335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C08987A-C4D8-24A2-0633-7FD0D0BFD8F2}"/>
              </a:ext>
            </a:extLst>
          </p:cNvPr>
          <p:cNvSpPr/>
          <p:nvPr userDrawn="1"/>
        </p:nvSpPr>
        <p:spPr>
          <a:xfrm rot="10800000" flipV="1">
            <a:off x="2892132" y="3194302"/>
            <a:ext cx="905256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A1AF7D8-F39D-5D62-4B8B-A1E2D2280514}"/>
              </a:ext>
            </a:extLst>
          </p:cNvPr>
          <p:cNvSpPr/>
          <p:nvPr userDrawn="1"/>
        </p:nvSpPr>
        <p:spPr>
          <a:xfrm rot="10800000" flipV="1">
            <a:off x="5455268" y="3194302"/>
            <a:ext cx="905256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7AEB230-F944-F682-5C1A-0056FBFB52AB}"/>
              </a:ext>
            </a:extLst>
          </p:cNvPr>
          <p:cNvSpPr/>
          <p:nvPr userDrawn="1"/>
        </p:nvSpPr>
        <p:spPr>
          <a:xfrm rot="10800000" flipV="1">
            <a:off x="8024323" y="3194302"/>
            <a:ext cx="905256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2FE7C9-EB8A-1A48-5F36-AEE87BC4EFFB}"/>
              </a:ext>
            </a:extLst>
          </p:cNvPr>
          <p:cNvSpPr>
            <a:spLocks noGrp="1"/>
          </p:cNvSpPr>
          <p:nvPr>
            <p:ph type="dt" sz="half" idx="38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8/7/25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5CA788-9E66-27E4-B8B2-1B3DD9A0061C}"/>
              </a:ext>
            </a:extLst>
          </p:cNvPr>
          <p:cNvSpPr>
            <a:spLocks noGrp="1"/>
          </p:cNvSpPr>
          <p:nvPr>
            <p:ph type="ftr" sz="quarter" idx="39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K. Yonehara | Muon Collider Target System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F826E5-1E41-AE20-24CB-69936FA1646B}"/>
              </a:ext>
            </a:extLst>
          </p:cNvPr>
          <p:cNvSpPr>
            <a:spLocks noGrp="1"/>
          </p:cNvSpPr>
          <p:nvPr>
            <p:ph type="sldNum" sz="quarter" idx="40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01023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column-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0A1F3CE8-9651-FEC3-BFB0-E0F6D74A4D2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14399" y="1700784"/>
            <a:ext cx="9994392" cy="4655566"/>
          </a:xfrm>
        </p:spPr>
        <p:txBody>
          <a:bodyPr>
            <a:noAutofit/>
          </a:bodyPr>
          <a:lstStyle>
            <a:lvl1pPr>
              <a:defRPr spc="-20" baseline="0">
                <a:solidFill>
                  <a:schemeClr val="tx1"/>
                </a:solidFill>
              </a:defRPr>
            </a:lvl1pPr>
            <a:lvl2pPr>
              <a:defRPr sz="1600" spc="-20" baseline="0">
                <a:solidFill>
                  <a:schemeClr val="tx1"/>
                </a:solidFill>
              </a:defRPr>
            </a:lvl2pPr>
            <a:lvl3pPr>
              <a:defRPr spc="-20" baseline="0">
                <a:solidFill>
                  <a:schemeClr val="tx1"/>
                </a:solidFill>
              </a:defRPr>
            </a:lvl3pPr>
            <a:lvl4pPr>
              <a:defRPr spc="-20" baseline="0">
                <a:solidFill>
                  <a:schemeClr val="tx1"/>
                </a:solidFill>
              </a:defRPr>
            </a:lvl4pPr>
            <a:lvl5pPr>
              <a:defRPr spc="-20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BFD6FBCE-D66A-AFBF-8265-C096B00333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398" y="365760"/>
            <a:ext cx="9994393" cy="4335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2" name="Text Placeholder 19">
            <a:extLst>
              <a:ext uri="{FF2B5EF4-FFF2-40B4-BE49-F238E27FC236}">
                <a16:creationId xmlns:a16="http://schemas.microsoft.com/office/drawing/2014/main" id="{AA0D5227-39A3-34BF-7B1F-230DE38C9DD3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14399" y="820351"/>
            <a:ext cx="9994393" cy="596900"/>
          </a:xfrm>
        </p:spPr>
        <p:txBody>
          <a:bodyPr/>
          <a:lstStyle>
            <a:lvl1pPr marL="0" indent="0">
              <a:buNone/>
              <a:defRPr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add subheading (optional)</a:t>
            </a:r>
          </a:p>
        </p:txBody>
      </p:sp>
      <p:pic>
        <p:nvPicPr>
          <p:cNvPr id="16" name="Picture 15" descr="Logo, company name&#10;&#10;AI-generated content may be incorrect.">
            <a:extLst>
              <a:ext uri="{FF2B5EF4-FFF2-40B4-BE49-F238E27FC236}">
                <a16:creationId xmlns:a16="http://schemas.microsoft.com/office/drawing/2014/main" id="{F528FF9F-A7C8-348A-D84B-6A3C28FC966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345185"/>
            <a:ext cx="415981" cy="415981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8DEB94-273B-912E-C99B-C8948C839955}"/>
              </a:ext>
            </a:extLst>
          </p:cNvPr>
          <p:cNvSpPr>
            <a:spLocks noGrp="1"/>
          </p:cNvSpPr>
          <p:nvPr>
            <p:ph type="dt" sz="half" idx="38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8/7/25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5CB675-206F-B425-823E-69FCB8147860}"/>
              </a:ext>
            </a:extLst>
          </p:cNvPr>
          <p:cNvSpPr>
            <a:spLocks noGrp="1"/>
          </p:cNvSpPr>
          <p:nvPr>
            <p:ph type="ftr" sz="quarter" idx="39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K. Yonehara | Muon Collider Target System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4605C8-61D0-BA61-5EC6-6DB9D3BA2EF3}"/>
              </a:ext>
            </a:extLst>
          </p:cNvPr>
          <p:cNvSpPr>
            <a:spLocks noGrp="1"/>
          </p:cNvSpPr>
          <p:nvPr>
            <p:ph type="sldNum" sz="quarter" idx="40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213293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599776E6-5838-C63E-68C8-E3EF99F46087}"/>
              </a:ext>
            </a:extLst>
          </p:cNvPr>
          <p:cNvSpPr txBox="1">
            <a:spLocks/>
          </p:cNvSpPr>
          <p:nvPr userDrawn="1"/>
        </p:nvSpPr>
        <p:spPr>
          <a:xfrm>
            <a:off x="6096000" y="4361861"/>
            <a:ext cx="5029200" cy="882168"/>
          </a:xfrm>
          <a:prstGeom prst="rect">
            <a:avLst/>
          </a:prstGeom>
          <a:noFill/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i="0" kern="1200" spc="-100" baseline="0">
                <a:solidFill>
                  <a:schemeClr val="accent1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B97A8FFA-98C0-7619-912E-7DE6824B8E0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13702" y="1700784"/>
            <a:ext cx="5000626" cy="625033"/>
          </a:xfrm>
          <a:solidFill>
            <a:schemeClr val="tx2"/>
          </a:solidFill>
        </p:spPr>
        <p:txBody>
          <a:bodyPr lIns="182880" tIns="0" rIns="0"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2400" b="0" i="0" spc="-100" baseline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Segment 1</a:t>
            </a:r>
          </a:p>
        </p:txBody>
      </p:sp>
      <p:sp>
        <p:nvSpPr>
          <p:cNvPr id="5" name="Text Placeholder 13">
            <a:extLst>
              <a:ext uri="{FF2B5EF4-FFF2-40B4-BE49-F238E27FC236}">
                <a16:creationId xmlns:a16="http://schemas.microsoft.com/office/drawing/2014/main" id="{E709C570-D515-D5C2-A7C9-873D4FB05DB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13702" y="2416667"/>
            <a:ext cx="5000626" cy="700720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11">
            <a:extLst>
              <a:ext uri="{FF2B5EF4-FFF2-40B4-BE49-F238E27FC236}">
                <a16:creationId xmlns:a16="http://schemas.microsoft.com/office/drawing/2014/main" id="{8D0D5251-ED14-8221-23B5-C338B9B136E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13703" y="3126912"/>
            <a:ext cx="5000626" cy="625033"/>
          </a:xfrm>
          <a:solidFill>
            <a:schemeClr val="tx1"/>
          </a:solidFill>
        </p:spPr>
        <p:txBody>
          <a:bodyPr lIns="182880" tIns="0" rIns="0" anchor="ctr">
            <a:noAutofit/>
          </a:bodyPr>
          <a:lstStyle>
            <a:lvl1pPr marL="0" indent="0">
              <a:buNone/>
              <a:defRPr sz="2400" b="0" i="0" spc="-100" baseline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Segment 2</a:t>
            </a:r>
          </a:p>
        </p:txBody>
      </p:sp>
      <p:sp>
        <p:nvSpPr>
          <p:cNvPr id="26" name="Text Placeholder 13">
            <a:extLst>
              <a:ext uri="{FF2B5EF4-FFF2-40B4-BE49-F238E27FC236}">
                <a16:creationId xmlns:a16="http://schemas.microsoft.com/office/drawing/2014/main" id="{E80E855E-4FDC-9D49-7BC5-49761978BA5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913703" y="3841747"/>
            <a:ext cx="5000625" cy="704088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Text Placeholder 11">
            <a:extLst>
              <a:ext uri="{FF2B5EF4-FFF2-40B4-BE49-F238E27FC236}">
                <a16:creationId xmlns:a16="http://schemas.microsoft.com/office/drawing/2014/main" id="{34349A97-5971-2B65-B59E-1C98524A4FB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13702" y="4567235"/>
            <a:ext cx="5000626" cy="631032"/>
          </a:xfrm>
          <a:solidFill>
            <a:schemeClr val="accent1"/>
          </a:solidFill>
        </p:spPr>
        <p:txBody>
          <a:bodyPr lIns="182880" tIns="0" rIns="0" anchor="ctr">
            <a:noAutofit/>
          </a:bodyPr>
          <a:lstStyle>
            <a:lvl1pPr marL="0" indent="0">
              <a:buNone/>
              <a:defRPr sz="2400" b="0" i="0" spc="-100" baseline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Segment 3</a:t>
            </a:r>
          </a:p>
        </p:txBody>
      </p:sp>
      <p:sp>
        <p:nvSpPr>
          <p:cNvPr id="29" name="Text Placeholder 13">
            <a:extLst>
              <a:ext uri="{FF2B5EF4-FFF2-40B4-BE49-F238E27FC236}">
                <a16:creationId xmlns:a16="http://schemas.microsoft.com/office/drawing/2014/main" id="{56E30477-B529-728A-AA86-F0BF32CC2C9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913702" y="5283162"/>
            <a:ext cx="5000626" cy="704088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Text Placeholder 13">
            <a:extLst>
              <a:ext uri="{FF2B5EF4-FFF2-40B4-BE49-F238E27FC236}">
                <a16:creationId xmlns:a16="http://schemas.microsoft.com/office/drawing/2014/main" id="{2CD14E77-F429-15B1-F9A5-C98656B05D4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416009" y="5727814"/>
            <a:ext cx="3984937" cy="814025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insert caption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8EA2963-9726-4063-E7DA-0AB9CA39091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13" name="Text Placeholder 19">
            <a:extLst>
              <a:ext uri="{FF2B5EF4-FFF2-40B4-BE49-F238E27FC236}">
                <a16:creationId xmlns:a16="http://schemas.microsoft.com/office/drawing/2014/main" id="{74F00707-099E-FCA0-E7DE-AF763D1AF913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14399" y="820351"/>
            <a:ext cx="9994393" cy="596900"/>
          </a:xfrm>
        </p:spPr>
        <p:txBody>
          <a:bodyPr/>
          <a:lstStyle>
            <a:lvl1pPr marL="0" indent="0">
              <a:buNone/>
              <a:defRPr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add subheading (optional)</a:t>
            </a:r>
          </a:p>
        </p:txBody>
      </p:sp>
      <p:pic>
        <p:nvPicPr>
          <p:cNvPr id="15" name="Picture 14" descr="Logo, company name&#10;&#10;AI-generated content may be incorrect.">
            <a:extLst>
              <a:ext uri="{FF2B5EF4-FFF2-40B4-BE49-F238E27FC236}">
                <a16:creationId xmlns:a16="http://schemas.microsoft.com/office/drawing/2014/main" id="{1E87DF5B-EBD1-93B2-E7F8-9194FC8AC74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345185"/>
            <a:ext cx="415981" cy="415981"/>
          </a:xfrm>
          <a:prstGeom prst="rect">
            <a:avLst/>
          </a:prstGeom>
        </p:spPr>
      </p:pic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B92F8742-82D1-BB4D-234D-76D87357F9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398" y="365760"/>
            <a:ext cx="9994393" cy="4335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6" name="Chart Placeholder 33">
            <a:extLst>
              <a:ext uri="{FF2B5EF4-FFF2-40B4-BE49-F238E27FC236}">
                <a16:creationId xmlns:a16="http://schemas.microsoft.com/office/drawing/2014/main" id="{52C864BF-BCE8-AF09-5C28-6FB7C48C3E8E}"/>
              </a:ext>
            </a:extLst>
          </p:cNvPr>
          <p:cNvSpPr>
            <a:spLocks noGrp="1"/>
          </p:cNvSpPr>
          <p:nvPr>
            <p:ph type="chart" sz="quarter" idx="38"/>
          </p:nvPr>
        </p:nvSpPr>
        <p:spPr>
          <a:xfrm>
            <a:off x="6564303" y="1691264"/>
            <a:ext cx="3718252" cy="3820420"/>
          </a:xfr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6F6407B-2069-A156-F136-165066B97BB0}"/>
              </a:ext>
            </a:extLst>
          </p:cNvPr>
          <p:cNvSpPr>
            <a:spLocks noGrp="1"/>
          </p:cNvSpPr>
          <p:nvPr>
            <p:ph type="dt" sz="half" idx="39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8/7/25</a:t>
            </a:r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5B8EB51C-6380-2192-1894-4C5355440D79}"/>
              </a:ext>
            </a:extLst>
          </p:cNvPr>
          <p:cNvSpPr>
            <a:spLocks noGrp="1"/>
          </p:cNvSpPr>
          <p:nvPr>
            <p:ph type="ftr" sz="quarter" idx="4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K. Yonehara | Muon Collider Target System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12A945B-BEEF-183C-ECC0-6AA2D38FD9C8}"/>
              </a:ext>
            </a:extLst>
          </p:cNvPr>
          <p:cNvSpPr>
            <a:spLocks noGrp="1"/>
          </p:cNvSpPr>
          <p:nvPr>
            <p:ph type="sldNum" sz="quarter" idx="41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55193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599776E6-5838-C63E-68C8-E3EF99F46087}"/>
              </a:ext>
            </a:extLst>
          </p:cNvPr>
          <p:cNvSpPr txBox="1">
            <a:spLocks/>
          </p:cNvSpPr>
          <p:nvPr userDrawn="1"/>
        </p:nvSpPr>
        <p:spPr>
          <a:xfrm>
            <a:off x="6095997" y="4281534"/>
            <a:ext cx="5074467" cy="890108"/>
          </a:xfrm>
          <a:prstGeom prst="rect">
            <a:avLst/>
          </a:prstGeom>
          <a:noFill/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i="0" kern="1200" spc="-100" baseline="0">
                <a:solidFill>
                  <a:schemeClr val="accent1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32" name="Text Placeholder 13">
            <a:extLst>
              <a:ext uri="{FF2B5EF4-FFF2-40B4-BE49-F238E27FC236}">
                <a16:creationId xmlns:a16="http://schemas.microsoft.com/office/drawing/2014/main" id="{2CD14E77-F429-15B1-F9A5-C98656B05D4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14399" y="5910199"/>
            <a:ext cx="9994392" cy="371185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 algn="l">
              <a:lnSpc>
                <a:spcPct val="100000"/>
              </a:lnSpc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insert caption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85F47B5-4761-5144-F10D-D22CD753FBB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9" name="Text Placeholder 19">
            <a:extLst>
              <a:ext uri="{FF2B5EF4-FFF2-40B4-BE49-F238E27FC236}">
                <a16:creationId xmlns:a16="http://schemas.microsoft.com/office/drawing/2014/main" id="{4E7EC1F8-3C79-96EA-BAC5-4A16390EF4F6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14399" y="820351"/>
            <a:ext cx="9994393" cy="596900"/>
          </a:xfrm>
        </p:spPr>
        <p:txBody>
          <a:bodyPr/>
          <a:lstStyle>
            <a:lvl1pPr marL="0" indent="0">
              <a:buNone/>
              <a:defRPr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add subheading (optional)</a:t>
            </a:r>
          </a:p>
        </p:txBody>
      </p:sp>
      <p:pic>
        <p:nvPicPr>
          <p:cNvPr id="10" name="Picture 9" descr="Logo, company name&#10;&#10;AI-generated content may be incorrect.">
            <a:extLst>
              <a:ext uri="{FF2B5EF4-FFF2-40B4-BE49-F238E27FC236}">
                <a16:creationId xmlns:a16="http://schemas.microsoft.com/office/drawing/2014/main" id="{BA36F6E8-B09C-D7C6-E26B-D0323BCA257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345185"/>
            <a:ext cx="415981" cy="415981"/>
          </a:xfrm>
          <a:prstGeom prst="rect">
            <a:avLst/>
          </a:prstGeom>
        </p:spPr>
      </p:pic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80C1E4F0-DFA5-E9B1-59B4-18ECD9C9BF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398" y="365760"/>
            <a:ext cx="9994393" cy="4335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Table Placeholder 5">
            <a:extLst>
              <a:ext uri="{FF2B5EF4-FFF2-40B4-BE49-F238E27FC236}">
                <a16:creationId xmlns:a16="http://schemas.microsoft.com/office/drawing/2014/main" id="{D2EDDB05-1AF6-97B9-8468-040314ECE410}"/>
              </a:ext>
            </a:extLst>
          </p:cNvPr>
          <p:cNvSpPr>
            <a:spLocks noGrp="1"/>
          </p:cNvSpPr>
          <p:nvPr>
            <p:ph type="tbl" sz="quarter" idx="25"/>
          </p:nvPr>
        </p:nvSpPr>
        <p:spPr>
          <a:xfrm>
            <a:off x="915924" y="1700784"/>
            <a:ext cx="9992867" cy="4105656"/>
          </a:xfr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table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2088B00D-9B35-DB46-C790-1D78D3C30D91}"/>
              </a:ext>
            </a:extLst>
          </p:cNvPr>
          <p:cNvSpPr>
            <a:spLocks noGrp="1"/>
          </p:cNvSpPr>
          <p:nvPr>
            <p:ph type="dt" sz="half" idx="38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8/7/25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0423629E-9729-19B2-D18F-696FC5DF7C80}"/>
              </a:ext>
            </a:extLst>
          </p:cNvPr>
          <p:cNvSpPr>
            <a:spLocks noGrp="1"/>
          </p:cNvSpPr>
          <p:nvPr>
            <p:ph type="ftr" sz="quarter" idx="39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K. Yonehara | Muon Collider Target System</a:t>
            </a:r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9F7ECEAE-4F90-EAE6-417B-EE2AEE8EB75D}"/>
              </a:ext>
            </a:extLst>
          </p:cNvPr>
          <p:cNvSpPr>
            <a:spLocks noGrp="1"/>
          </p:cNvSpPr>
          <p:nvPr>
            <p:ph type="sldNum" sz="quarter" idx="40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86080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e-light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599776E6-5838-C63E-68C8-E3EF99F46087}"/>
              </a:ext>
            </a:extLst>
          </p:cNvPr>
          <p:cNvSpPr txBox="1">
            <a:spLocks/>
          </p:cNvSpPr>
          <p:nvPr userDrawn="1"/>
        </p:nvSpPr>
        <p:spPr>
          <a:xfrm>
            <a:off x="6096000" y="4361861"/>
            <a:ext cx="5029200" cy="882168"/>
          </a:xfrm>
          <a:prstGeom prst="rect">
            <a:avLst/>
          </a:prstGeom>
          <a:noFill/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i="0" kern="1200" spc="-100" baseline="0">
                <a:solidFill>
                  <a:schemeClr val="accent1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C95878C-4EDF-38C4-5287-2AEA2144FDE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20484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04800" y="971550"/>
            <a:ext cx="11563351" cy="50593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304800" y="251753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982436" y="6504213"/>
            <a:ext cx="900491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8/7/25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40804" y="6504214"/>
            <a:ext cx="8349491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b="1"/>
              <a:t>K. Yonehara | Muon Collider Target System</a:t>
            </a:r>
            <a:endParaRPr lang="en-US" b="1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96333" y="6504214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401316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-title-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5CCE765-81F2-BAC8-4594-F05A8A98B209}"/>
              </a:ext>
            </a:extLst>
          </p:cNvPr>
          <p:cNvSpPr/>
          <p:nvPr userDrawn="1"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chemeClr val="bg1">
              <a:alpha val="5020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A5A81A3-EC67-4A3B-9F41-F416DA9AD7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4775545"/>
            <a:ext cx="10003536" cy="834011"/>
          </a:xfrm>
          <a:prstGeom prst="rect">
            <a:avLst/>
          </a:prstGeom>
          <a:noFill/>
        </p:spPr>
        <p:txBody>
          <a:bodyPr wrap="square" lIns="0" tIns="0" rIns="0" bIns="274320" anchor="t">
            <a:spAutoFit/>
          </a:bodyPr>
          <a:lstStyle>
            <a:lvl1pPr>
              <a:defRPr sz="40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F45B20B8-EF94-AE94-949A-2FB6A948075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3429001"/>
            <a:ext cx="1772454" cy="1114088"/>
          </a:xfrm>
          <a:prstGeom prst="rect">
            <a:avLst/>
          </a:prstGeom>
          <a:noFill/>
        </p:spPr>
        <p:txBody>
          <a:bodyPr lIns="0" tIns="182880" bIns="0" anchor="ctr">
            <a:noAutofit/>
          </a:bodyPr>
          <a:lstStyle>
            <a:lvl1pPr marL="0" indent="1270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tabLst/>
              <a:defRPr lang="en-US" sz="7200" b="0" i="0" kern="1200" spc="-100" baseline="0" dirty="0">
                <a:solidFill>
                  <a:schemeClr val="tx2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CC440DD-C83E-5818-8D0D-4307DEB14634}"/>
              </a:ext>
            </a:extLst>
          </p:cNvPr>
          <p:cNvSpPr/>
          <p:nvPr userDrawn="1"/>
        </p:nvSpPr>
        <p:spPr>
          <a:xfrm>
            <a:off x="914400" y="4543089"/>
            <a:ext cx="1773936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88DA3D-6125-4849-EF5D-E55FDE01FEE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8" name="Slide Number Placeholder 9">
            <a:extLst>
              <a:ext uri="{FF2B5EF4-FFF2-40B4-BE49-F238E27FC236}">
                <a16:creationId xmlns:a16="http://schemas.microsoft.com/office/drawing/2014/main" id="{F10B25E9-94DA-16D3-13E3-CAE2BEA2F4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830050" y="6356350"/>
            <a:ext cx="358919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ctr">
              <a:defRPr sz="900" b="1" i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0534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-title-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28A2BF2-AEE9-3696-E274-55C9E049409F}"/>
              </a:ext>
            </a:extLst>
          </p:cNvPr>
          <p:cNvSpPr/>
          <p:nvPr userDrawn="1"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chemeClr val="bg1">
              <a:alpha val="5020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BA279D5-65D1-7EB0-3505-17CC33D880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4775545"/>
            <a:ext cx="10003536" cy="834011"/>
          </a:xfrm>
          <a:prstGeom prst="rect">
            <a:avLst/>
          </a:prstGeom>
          <a:noFill/>
        </p:spPr>
        <p:txBody>
          <a:bodyPr wrap="square" lIns="0" tIns="0" rIns="0" bIns="274320" anchor="t">
            <a:spAutoFit/>
          </a:bodyPr>
          <a:lstStyle>
            <a:lvl1pPr>
              <a:defRPr sz="40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D0D56A39-C31F-0835-F346-AB4267AB2A5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3429001"/>
            <a:ext cx="1772454" cy="1114088"/>
          </a:xfrm>
          <a:prstGeom prst="rect">
            <a:avLst/>
          </a:prstGeom>
          <a:noFill/>
        </p:spPr>
        <p:txBody>
          <a:bodyPr lIns="0" tIns="182880" bIns="0" anchor="ctr">
            <a:noAutofit/>
          </a:bodyPr>
          <a:lstStyle>
            <a:lvl1pPr marL="0" indent="1270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tabLst/>
              <a:defRPr lang="en-US" sz="7200" b="0" i="0" kern="1200" spc="-100" baseline="0" dirty="0">
                <a:solidFill>
                  <a:schemeClr val="tx2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D40C43A-6B15-0F57-3682-C2FEC305D74B}"/>
              </a:ext>
            </a:extLst>
          </p:cNvPr>
          <p:cNvSpPr/>
          <p:nvPr userDrawn="1"/>
        </p:nvSpPr>
        <p:spPr>
          <a:xfrm>
            <a:off x="914400" y="4543089"/>
            <a:ext cx="1773936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DEA090-8736-22FF-0799-B9DD33028A4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8" name="Slide Number Placeholder 9">
            <a:extLst>
              <a:ext uri="{FF2B5EF4-FFF2-40B4-BE49-F238E27FC236}">
                <a16:creationId xmlns:a16="http://schemas.microsoft.com/office/drawing/2014/main" id="{CA4B4A60-8351-BF40-3841-F41FCE9B2F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830050" y="6356350"/>
            <a:ext cx="358919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ctr">
              <a:defRPr sz="900" b="1" i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209540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-title-3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B0E3FA5-DE31-AB6D-9B62-28830D79E18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4775545"/>
            <a:ext cx="10003536" cy="834011"/>
          </a:xfrm>
          <a:prstGeom prst="rect">
            <a:avLst/>
          </a:prstGeom>
          <a:noFill/>
        </p:spPr>
        <p:txBody>
          <a:bodyPr wrap="square" lIns="0" tIns="0" rIns="0" bIns="274320" anchor="t">
            <a:spAutoFit/>
          </a:bodyPr>
          <a:lstStyle>
            <a:lvl1pPr>
              <a:defRPr sz="40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9F93DB2B-C096-0CA2-8B73-EC9DE94D29F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3429001"/>
            <a:ext cx="1772454" cy="1114088"/>
          </a:xfrm>
          <a:prstGeom prst="rect">
            <a:avLst/>
          </a:prstGeom>
          <a:noFill/>
        </p:spPr>
        <p:txBody>
          <a:bodyPr lIns="0" tIns="182880" bIns="0" anchor="ctr">
            <a:noAutofit/>
          </a:bodyPr>
          <a:lstStyle>
            <a:lvl1pPr marL="0" indent="1270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tabLst/>
              <a:defRPr lang="en-US" sz="7200" b="0" i="0" kern="1200" spc="-100" baseline="0" dirty="0">
                <a:solidFill>
                  <a:schemeClr val="tx2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83C7BFC-CC60-7A87-8EC8-5BDBA55CAEAE}"/>
              </a:ext>
            </a:extLst>
          </p:cNvPr>
          <p:cNvSpPr/>
          <p:nvPr userDrawn="1"/>
        </p:nvSpPr>
        <p:spPr>
          <a:xfrm>
            <a:off x="914400" y="4543089"/>
            <a:ext cx="1773936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40D6175-3B5A-99BF-50CA-438C19FF1B8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AC0A3FD-7314-8193-36AD-C546C75B7C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830050" y="6356350"/>
            <a:ext cx="358919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ctr">
              <a:defRPr sz="900" b="1" i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202861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-section-agend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Logo, company name&#10;&#10;AI-generated content may be incorrect.">
            <a:extLst>
              <a:ext uri="{FF2B5EF4-FFF2-40B4-BE49-F238E27FC236}">
                <a16:creationId xmlns:a16="http://schemas.microsoft.com/office/drawing/2014/main" id="{F458E46B-0C39-CD93-F76B-90E76DC35E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345185"/>
            <a:ext cx="415981" cy="415981"/>
          </a:xfrm>
          <a:prstGeom prst="rect">
            <a:avLst/>
          </a:prstGeom>
        </p:spPr>
      </p:pic>
      <p:sp>
        <p:nvSpPr>
          <p:cNvPr id="24" name="Title Placeholder 1">
            <a:extLst>
              <a:ext uri="{FF2B5EF4-FFF2-40B4-BE49-F238E27FC236}">
                <a16:creationId xmlns:a16="http://schemas.microsoft.com/office/drawing/2014/main" id="{A226F5EF-54EF-597D-C9E0-363980318B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398" y="365760"/>
            <a:ext cx="6532561" cy="4335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52" name="Text Placeholder 11">
            <a:extLst>
              <a:ext uri="{FF2B5EF4-FFF2-40B4-BE49-F238E27FC236}">
                <a16:creationId xmlns:a16="http://schemas.microsoft.com/office/drawing/2014/main" id="{7D25E6A6-20DF-4816-1517-8509EB288B9D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11669" y="1700784"/>
            <a:ext cx="1400978" cy="904631"/>
          </a:xfrm>
          <a:noFill/>
        </p:spPr>
        <p:txBody>
          <a:bodyPr lIns="0" rIns="0" anchor="b">
            <a:noAutofit/>
          </a:bodyPr>
          <a:lstStyle>
            <a:lvl1pPr marL="0" indent="0">
              <a:buNone/>
              <a:defRPr sz="6000" b="0" i="0" spc="-10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01</a:t>
            </a:r>
          </a:p>
        </p:txBody>
      </p:sp>
      <p:sp>
        <p:nvSpPr>
          <p:cNvPr id="53" name="Text Placeholder 13">
            <a:extLst>
              <a:ext uri="{FF2B5EF4-FFF2-40B4-BE49-F238E27FC236}">
                <a16:creationId xmlns:a16="http://schemas.microsoft.com/office/drawing/2014/main" id="{14A01821-D46E-3D52-4CAD-F7DBDCABE774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14400" y="2705790"/>
            <a:ext cx="3070728" cy="818421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54" name="Text Placeholder 11">
            <a:extLst>
              <a:ext uri="{FF2B5EF4-FFF2-40B4-BE49-F238E27FC236}">
                <a16:creationId xmlns:a16="http://schemas.microsoft.com/office/drawing/2014/main" id="{FD54C57D-8418-C7FC-C13C-73DFB5188821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376229" y="1700784"/>
            <a:ext cx="1400978" cy="904631"/>
          </a:xfrm>
          <a:noFill/>
        </p:spPr>
        <p:txBody>
          <a:bodyPr lIns="0" rIns="0" anchor="b">
            <a:noAutofit/>
          </a:bodyPr>
          <a:lstStyle>
            <a:lvl1pPr marL="0" indent="0">
              <a:buNone/>
              <a:defRPr sz="6000" b="0" i="0" spc="-10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02</a:t>
            </a:r>
          </a:p>
        </p:txBody>
      </p:sp>
      <p:sp>
        <p:nvSpPr>
          <p:cNvPr id="55" name="Text Placeholder 13">
            <a:extLst>
              <a:ext uri="{FF2B5EF4-FFF2-40B4-BE49-F238E27FC236}">
                <a16:creationId xmlns:a16="http://schemas.microsoft.com/office/drawing/2014/main" id="{A7ED865A-D8C1-84B1-ED7B-E4FD0EB5275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79746" y="2705790"/>
            <a:ext cx="3067213" cy="818421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9ED5B529-78BB-F29E-18B0-971B1535E859}"/>
              </a:ext>
            </a:extLst>
          </p:cNvPr>
          <p:cNvSpPr/>
          <p:nvPr userDrawn="1"/>
        </p:nvSpPr>
        <p:spPr>
          <a:xfrm rot="10800000">
            <a:off x="907074" y="2559377"/>
            <a:ext cx="139903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C04014A3-4C06-C81A-AC8E-980793F74342}"/>
              </a:ext>
            </a:extLst>
          </p:cNvPr>
          <p:cNvSpPr/>
          <p:nvPr userDrawn="1"/>
        </p:nvSpPr>
        <p:spPr>
          <a:xfrm rot="10800000">
            <a:off x="4369687" y="2559377"/>
            <a:ext cx="139903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Text Placeholder 11">
            <a:extLst>
              <a:ext uri="{FF2B5EF4-FFF2-40B4-BE49-F238E27FC236}">
                <a16:creationId xmlns:a16="http://schemas.microsoft.com/office/drawing/2014/main" id="{4B74B708-A762-7133-2651-04F12E11F8A9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11669" y="3749921"/>
            <a:ext cx="1400978" cy="904631"/>
          </a:xfrm>
          <a:noFill/>
        </p:spPr>
        <p:txBody>
          <a:bodyPr lIns="0" rIns="0" anchor="b">
            <a:noAutofit/>
          </a:bodyPr>
          <a:lstStyle>
            <a:lvl1pPr marL="0" indent="0">
              <a:buNone/>
              <a:defRPr sz="6000" b="0" i="0" spc="-10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03</a:t>
            </a:r>
          </a:p>
        </p:txBody>
      </p:sp>
      <p:sp>
        <p:nvSpPr>
          <p:cNvPr id="59" name="Text Placeholder 13">
            <a:extLst>
              <a:ext uri="{FF2B5EF4-FFF2-40B4-BE49-F238E27FC236}">
                <a16:creationId xmlns:a16="http://schemas.microsoft.com/office/drawing/2014/main" id="{435E90AA-1C85-A9E4-87BC-C1AF24C3621F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914400" y="4754927"/>
            <a:ext cx="3070728" cy="818421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60" name="Text Placeholder 11">
            <a:extLst>
              <a:ext uri="{FF2B5EF4-FFF2-40B4-BE49-F238E27FC236}">
                <a16:creationId xmlns:a16="http://schemas.microsoft.com/office/drawing/2014/main" id="{492F2493-8216-CD88-FA44-CC9A10608AF7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4376229" y="3749921"/>
            <a:ext cx="1400978" cy="904631"/>
          </a:xfrm>
          <a:noFill/>
        </p:spPr>
        <p:txBody>
          <a:bodyPr lIns="0" rIns="0" anchor="b">
            <a:noAutofit/>
          </a:bodyPr>
          <a:lstStyle>
            <a:lvl1pPr marL="0" indent="0">
              <a:buNone/>
              <a:defRPr sz="6000" b="0" i="0" spc="-10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04</a:t>
            </a:r>
          </a:p>
        </p:txBody>
      </p:sp>
      <p:sp>
        <p:nvSpPr>
          <p:cNvPr id="61" name="Text Placeholder 13">
            <a:extLst>
              <a:ext uri="{FF2B5EF4-FFF2-40B4-BE49-F238E27FC236}">
                <a16:creationId xmlns:a16="http://schemas.microsoft.com/office/drawing/2014/main" id="{94974B5A-8E34-7804-BAF6-077E87EED7BA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4379746" y="4754927"/>
            <a:ext cx="3067213" cy="818421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92AD98F0-4E6C-4977-7D6D-0539C61129D5}"/>
              </a:ext>
            </a:extLst>
          </p:cNvPr>
          <p:cNvSpPr/>
          <p:nvPr userDrawn="1"/>
        </p:nvSpPr>
        <p:spPr>
          <a:xfrm rot="10800000">
            <a:off x="907074" y="4608514"/>
            <a:ext cx="139903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EEA28208-467D-4A45-BC0C-0BC9588893EB}"/>
              </a:ext>
            </a:extLst>
          </p:cNvPr>
          <p:cNvSpPr/>
          <p:nvPr userDrawn="1"/>
        </p:nvSpPr>
        <p:spPr>
          <a:xfrm rot="10800000">
            <a:off x="4369687" y="4608514"/>
            <a:ext cx="139903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Picture Placeholder 5">
            <a:extLst>
              <a:ext uri="{FF2B5EF4-FFF2-40B4-BE49-F238E27FC236}">
                <a16:creationId xmlns:a16="http://schemas.microsoft.com/office/drawing/2014/main" id="{4FBFB9DE-AE2D-A7B7-4DB4-6859D9D5BC4B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8378952" y="0"/>
            <a:ext cx="3447288" cy="6858001"/>
          </a:xfrm>
          <a:prstGeom prst="rect">
            <a:avLst/>
          </a:prstGeom>
          <a:solidFill>
            <a:srgbClr val="C3CAD1"/>
          </a:solidFill>
          <a:ln>
            <a:noFill/>
          </a:ln>
        </p:spPr>
        <p:txBody>
          <a:bodyPr lIns="457200" tIns="3657600" anchor="t"/>
          <a:lstStyle>
            <a:lvl1pPr marL="0" indent="0" algn="ctr">
              <a:buNone/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65" name="Text Placeholder 13">
            <a:extLst>
              <a:ext uri="{FF2B5EF4-FFF2-40B4-BE49-F238E27FC236}">
                <a16:creationId xmlns:a16="http://schemas.microsoft.com/office/drawing/2014/main" id="{D2A65777-78A4-1122-070C-13C5CC391FE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740140" y="6251713"/>
            <a:ext cx="2724912" cy="606288"/>
          </a:xfrm>
          <a:noFill/>
          <a:ln>
            <a:noFill/>
          </a:ln>
        </p:spPr>
        <p:txBody>
          <a:bodyPr lIns="182880" tIns="0" rIns="182880" bIns="137160" anchor="b" anchorCtr="0">
            <a:noAutofit/>
          </a:bodyPr>
          <a:lstStyle>
            <a:lvl1pPr marL="0" indent="0" algn="r">
              <a:lnSpc>
                <a:spcPct val="110000"/>
              </a:lnSpc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optional caption</a:t>
            </a:r>
          </a:p>
        </p:txBody>
      </p:sp>
      <p:pic>
        <p:nvPicPr>
          <p:cNvPr id="66" name="Picture 65">
            <a:extLst>
              <a:ext uri="{FF2B5EF4-FFF2-40B4-BE49-F238E27FC236}">
                <a16:creationId xmlns:a16="http://schemas.microsoft.com/office/drawing/2014/main" id="{2F3BB497-B176-4CA5-ECD7-4F398D8B4FE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3D427B-7FC7-1359-C26B-EE4E88413334}"/>
              </a:ext>
            </a:extLst>
          </p:cNvPr>
          <p:cNvSpPr>
            <a:spLocks noGrp="1"/>
          </p:cNvSpPr>
          <p:nvPr>
            <p:ph type="dt" sz="half" idx="4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8/7/25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6283E2-A570-ED3B-DFD5-070DE6D5FDE8}"/>
              </a:ext>
            </a:extLst>
          </p:cNvPr>
          <p:cNvSpPr>
            <a:spLocks noGrp="1"/>
          </p:cNvSpPr>
          <p:nvPr>
            <p:ph type="ftr" sz="quarter" idx="4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K. Yonehara | Muon Collider Target System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E33E59-3BC3-A711-E10E-552D2E1F77B5}"/>
              </a:ext>
            </a:extLst>
          </p:cNvPr>
          <p:cNvSpPr>
            <a:spLocks noGrp="1"/>
          </p:cNvSpPr>
          <p:nvPr>
            <p:ph type="sldNum" sz="quarter" idx="43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533321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-section-agend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1BB2EFC9-1306-610A-7472-F5A409DAF87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840789" y="1700784"/>
            <a:ext cx="1400978" cy="904631"/>
          </a:xfrm>
          <a:noFill/>
        </p:spPr>
        <p:txBody>
          <a:bodyPr lIns="0" rIns="0" anchor="b">
            <a:noAutofit/>
          </a:bodyPr>
          <a:lstStyle>
            <a:lvl1pPr marL="0" indent="0">
              <a:buNone/>
              <a:defRPr sz="6000" b="0" i="0" spc="-10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03</a:t>
            </a:r>
          </a:p>
        </p:txBody>
      </p:sp>
      <p:sp>
        <p:nvSpPr>
          <p:cNvPr id="22" name="Text Placeholder 13">
            <a:extLst>
              <a:ext uri="{FF2B5EF4-FFF2-40B4-BE49-F238E27FC236}">
                <a16:creationId xmlns:a16="http://schemas.microsoft.com/office/drawing/2014/main" id="{8DA22153-3FAA-4073-D5F7-B56934A1295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840789" y="2705790"/>
            <a:ext cx="3070730" cy="818421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35" name="Text Placeholder 11">
            <a:extLst>
              <a:ext uri="{FF2B5EF4-FFF2-40B4-BE49-F238E27FC236}">
                <a16:creationId xmlns:a16="http://schemas.microsoft.com/office/drawing/2014/main" id="{34F7C635-74F3-E319-79C6-11DF58432BCC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11669" y="1700784"/>
            <a:ext cx="1400978" cy="904631"/>
          </a:xfrm>
          <a:noFill/>
        </p:spPr>
        <p:txBody>
          <a:bodyPr lIns="0" rIns="0" anchor="b">
            <a:noAutofit/>
          </a:bodyPr>
          <a:lstStyle>
            <a:lvl1pPr marL="0" indent="0">
              <a:buNone/>
              <a:defRPr sz="6000" b="0" i="0" spc="-10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01</a:t>
            </a:r>
          </a:p>
        </p:txBody>
      </p:sp>
      <p:sp>
        <p:nvSpPr>
          <p:cNvPr id="36" name="Text Placeholder 13">
            <a:extLst>
              <a:ext uri="{FF2B5EF4-FFF2-40B4-BE49-F238E27FC236}">
                <a16:creationId xmlns:a16="http://schemas.microsoft.com/office/drawing/2014/main" id="{0CB3ED8D-E886-FF54-5A83-1729951016D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14400" y="2705790"/>
            <a:ext cx="3070728" cy="818421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37" name="Text Placeholder 11">
            <a:extLst>
              <a:ext uri="{FF2B5EF4-FFF2-40B4-BE49-F238E27FC236}">
                <a16:creationId xmlns:a16="http://schemas.microsoft.com/office/drawing/2014/main" id="{FEC18E3E-7D1C-8D3A-FA66-09B9E8AF96EB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376229" y="1700784"/>
            <a:ext cx="1400978" cy="904631"/>
          </a:xfrm>
          <a:noFill/>
        </p:spPr>
        <p:txBody>
          <a:bodyPr lIns="0" rIns="0" anchor="b">
            <a:noAutofit/>
          </a:bodyPr>
          <a:lstStyle>
            <a:lvl1pPr marL="0" indent="0">
              <a:buNone/>
              <a:defRPr sz="6000" b="0" i="0" spc="-10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02</a:t>
            </a:r>
          </a:p>
        </p:txBody>
      </p:sp>
      <p:sp>
        <p:nvSpPr>
          <p:cNvPr id="38" name="Text Placeholder 13">
            <a:extLst>
              <a:ext uri="{FF2B5EF4-FFF2-40B4-BE49-F238E27FC236}">
                <a16:creationId xmlns:a16="http://schemas.microsoft.com/office/drawing/2014/main" id="{F46C368A-CAE6-AB12-45DE-8C9AC108152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79746" y="2705790"/>
            <a:ext cx="3067213" cy="818421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781A30D-A0A7-8F72-0DB2-BAA0EF2037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pic>
        <p:nvPicPr>
          <p:cNvPr id="12" name="Picture 11" descr="Logo, company name&#10;&#10;AI-generated content may be incorrect.">
            <a:extLst>
              <a:ext uri="{FF2B5EF4-FFF2-40B4-BE49-F238E27FC236}">
                <a16:creationId xmlns:a16="http://schemas.microsoft.com/office/drawing/2014/main" id="{6BC60E22-555E-863E-A95E-1F364397E92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345185"/>
            <a:ext cx="415981" cy="415981"/>
          </a:xfrm>
          <a:prstGeom prst="rect">
            <a:avLst/>
          </a:prstGeom>
        </p:spPr>
      </p:pic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C8268B68-5038-1850-9129-6EBE6E73F9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398" y="365760"/>
            <a:ext cx="9994393" cy="4335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F851C4B-EE7A-A84C-0FEB-76E839BCE7AE}"/>
              </a:ext>
            </a:extLst>
          </p:cNvPr>
          <p:cNvSpPr/>
          <p:nvPr userDrawn="1"/>
        </p:nvSpPr>
        <p:spPr>
          <a:xfrm rot="10800000">
            <a:off x="907074" y="2559377"/>
            <a:ext cx="139903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079CC64-0203-C898-B985-39FB41EBBF57}"/>
              </a:ext>
            </a:extLst>
          </p:cNvPr>
          <p:cNvSpPr/>
          <p:nvPr userDrawn="1"/>
        </p:nvSpPr>
        <p:spPr>
          <a:xfrm rot="10800000">
            <a:off x="4369687" y="2559377"/>
            <a:ext cx="139903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EB46FE0-DD6E-5635-0172-E4462AC6960A}"/>
              </a:ext>
            </a:extLst>
          </p:cNvPr>
          <p:cNvSpPr/>
          <p:nvPr userDrawn="1"/>
        </p:nvSpPr>
        <p:spPr>
          <a:xfrm rot="10800000">
            <a:off x="7844307" y="2559377"/>
            <a:ext cx="139903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Text Placeholder 11">
            <a:extLst>
              <a:ext uri="{FF2B5EF4-FFF2-40B4-BE49-F238E27FC236}">
                <a16:creationId xmlns:a16="http://schemas.microsoft.com/office/drawing/2014/main" id="{6E39647A-7DAB-491C-D78A-700609AE5924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7840789" y="3749921"/>
            <a:ext cx="1400978" cy="904631"/>
          </a:xfrm>
          <a:noFill/>
        </p:spPr>
        <p:txBody>
          <a:bodyPr lIns="0" rIns="0" anchor="b">
            <a:noAutofit/>
          </a:bodyPr>
          <a:lstStyle>
            <a:lvl1pPr marL="0" indent="0">
              <a:buNone/>
              <a:defRPr sz="6000" b="0" i="0" spc="-10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06</a:t>
            </a:r>
          </a:p>
        </p:txBody>
      </p:sp>
      <p:sp>
        <p:nvSpPr>
          <p:cNvPr id="54" name="Text Placeholder 13">
            <a:extLst>
              <a:ext uri="{FF2B5EF4-FFF2-40B4-BE49-F238E27FC236}">
                <a16:creationId xmlns:a16="http://schemas.microsoft.com/office/drawing/2014/main" id="{1A2EE3EC-6F0A-04AA-D8CE-ACD79EC10DF0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840789" y="4754927"/>
            <a:ext cx="3070730" cy="818421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55" name="Text Placeholder 11">
            <a:extLst>
              <a:ext uri="{FF2B5EF4-FFF2-40B4-BE49-F238E27FC236}">
                <a16:creationId xmlns:a16="http://schemas.microsoft.com/office/drawing/2014/main" id="{34257359-AC31-56B7-8B18-5EA207F7A424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11669" y="3749921"/>
            <a:ext cx="1400978" cy="904631"/>
          </a:xfrm>
          <a:noFill/>
        </p:spPr>
        <p:txBody>
          <a:bodyPr lIns="0" rIns="0" anchor="b">
            <a:noAutofit/>
          </a:bodyPr>
          <a:lstStyle>
            <a:lvl1pPr marL="0" indent="0">
              <a:buNone/>
              <a:defRPr sz="6000" b="0" i="0" spc="-10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04</a:t>
            </a:r>
          </a:p>
        </p:txBody>
      </p:sp>
      <p:sp>
        <p:nvSpPr>
          <p:cNvPr id="56" name="Text Placeholder 13">
            <a:extLst>
              <a:ext uri="{FF2B5EF4-FFF2-40B4-BE49-F238E27FC236}">
                <a16:creationId xmlns:a16="http://schemas.microsoft.com/office/drawing/2014/main" id="{572C6531-6F1F-27C2-65C9-244BA7ADFA50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914400" y="4754927"/>
            <a:ext cx="3070728" cy="818421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57" name="Text Placeholder 11">
            <a:extLst>
              <a:ext uri="{FF2B5EF4-FFF2-40B4-BE49-F238E27FC236}">
                <a16:creationId xmlns:a16="http://schemas.microsoft.com/office/drawing/2014/main" id="{595E9E59-1788-1106-6D6E-4588D5BFC42E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4376229" y="3749921"/>
            <a:ext cx="1400978" cy="904631"/>
          </a:xfrm>
          <a:noFill/>
        </p:spPr>
        <p:txBody>
          <a:bodyPr lIns="0" rIns="0" anchor="b">
            <a:noAutofit/>
          </a:bodyPr>
          <a:lstStyle>
            <a:lvl1pPr marL="0" indent="0">
              <a:buNone/>
              <a:defRPr sz="6000" b="0" i="0" spc="-10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05</a:t>
            </a:r>
          </a:p>
        </p:txBody>
      </p:sp>
      <p:sp>
        <p:nvSpPr>
          <p:cNvPr id="58" name="Text Placeholder 13">
            <a:extLst>
              <a:ext uri="{FF2B5EF4-FFF2-40B4-BE49-F238E27FC236}">
                <a16:creationId xmlns:a16="http://schemas.microsoft.com/office/drawing/2014/main" id="{8199CACE-BEE2-2F7F-88AC-1185972B2BBA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4379746" y="4754927"/>
            <a:ext cx="3067213" cy="818421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B4F7BEFD-FB17-76F4-D1C3-A86A0C5DF431}"/>
              </a:ext>
            </a:extLst>
          </p:cNvPr>
          <p:cNvSpPr/>
          <p:nvPr userDrawn="1"/>
        </p:nvSpPr>
        <p:spPr>
          <a:xfrm rot="10800000">
            <a:off x="907074" y="4608514"/>
            <a:ext cx="139903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9098B664-2217-1188-9827-8BE49302AAB0}"/>
              </a:ext>
            </a:extLst>
          </p:cNvPr>
          <p:cNvSpPr/>
          <p:nvPr userDrawn="1"/>
        </p:nvSpPr>
        <p:spPr>
          <a:xfrm rot="10800000">
            <a:off x="4369687" y="4608514"/>
            <a:ext cx="139903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D3E24A18-BE76-EFAD-8000-E51E5AB8B18D}"/>
              </a:ext>
            </a:extLst>
          </p:cNvPr>
          <p:cNvSpPr/>
          <p:nvPr userDrawn="1"/>
        </p:nvSpPr>
        <p:spPr>
          <a:xfrm rot="10800000">
            <a:off x="7844307" y="4608514"/>
            <a:ext cx="139903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306B98-6C7B-5D9C-EB22-ADFE1D599AAB}"/>
              </a:ext>
            </a:extLst>
          </p:cNvPr>
          <p:cNvSpPr>
            <a:spLocks noGrp="1"/>
          </p:cNvSpPr>
          <p:nvPr>
            <p:ph type="dt" sz="half" idx="4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8/7/25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155E37-5D32-15DD-E450-FB2064F63D72}"/>
              </a:ext>
            </a:extLst>
          </p:cNvPr>
          <p:cNvSpPr>
            <a:spLocks noGrp="1"/>
          </p:cNvSpPr>
          <p:nvPr>
            <p:ph type="ftr" sz="quarter" idx="4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K. Yonehara | Muon Collider Target System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AC6AA05-64AA-7F74-3379-4487B7FD1272}"/>
              </a:ext>
            </a:extLst>
          </p:cNvPr>
          <p:cNvSpPr>
            <a:spLocks noGrp="1"/>
          </p:cNvSpPr>
          <p:nvPr>
            <p:ph type="sldNum" sz="quarter" idx="43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464244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-section-agend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Text Placeholder 13">
            <a:extLst>
              <a:ext uri="{FF2B5EF4-FFF2-40B4-BE49-F238E27FC236}">
                <a16:creationId xmlns:a16="http://schemas.microsoft.com/office/drawing/2014/main" id="{24D2F47F-A82C-896B-9074-0218039BA50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14399" y="1700784"/>
            <a:ext cx="923544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4800" b="0" spc="-3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96E38EC1-AABA-F606-16BC-2EE60350226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064871" y="1700784"/>
            <a:ext cx="3639311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13" name="Text Placeholder 13">
            <a:extLst>
              <a:ext uri="{FF2B5EF4-FFF2-40B4-BE49-F238E27FC236}">
                <a16:creationId xmlns:a16="http://schemas.microsoft.com/office/drawing/2014/main" id="{879203E9-4594-555A-231B-491719F4150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14398" y="2439376"/>
            <a:ext cx="923544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4800" b="0" spc="-3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02</a:t>
            </a:r>
          </a:p>
        </p:txBody>
      </p:sp>
      <p:sp>
        <p:nvSpPr>
          <p:cNvPr id="114" name="Text Placeholder 13">
            <a:extLst>
              <a:ext uri="{FF2B5EF4-FFF2-40B4-BE49-F238E27FC236}">
                <a16:creationId xmlns:a16="http://schemas.microsoft.com/office/drawing/2014/main" id="{84230C28-B165-EFA0-B74F-E666A786A99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064872" y="2439376"/>
            <a:ext cx="3640983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16" name="Text Placeholder 13">
            <a:extLst>
              <a:ext uri="{FF2B5EF4-FFF2-40B4-BE49-F238E27FC236}">
                <a16:creationId xmlns:a16="http://schemas.microsoft.com/office/drawing/2014/main" id="{2DF69C14-5330-E3B1-3493-6E4B64446AB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14398" y="3177663"/>
            <a:ext cx="923544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4800" b="0" spc="-3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03</a:t>
            </a:r>
          </a:p>
        </p:txBody>
      </p:sp>
      <p:sp>
        <p:nvSpPr>
          <p:cNvPr id="117" name="Text Placeholder 13">
            <a:extLst>
              <a:ext uri="{FF2B5EF4-FFF2-40B4-BE49-F238E27FC236}">
                <a16:creationId xmlns:a16="http://schemas.microsoft.com/office/drawing/2014/main" id="{64FAB876-1E16-E235-990A-914CADA69DA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064872" y="3177663"/>
            <a:ext cx="3640983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19" name="Text Placeholder 13">
            <a:extLst>
              <a:ext uri="{FF2B5EF4-FFF2-40B4-BE49-F238E27FC236}">
                <a16:creationId xmlns:a16="http://schemas.microsoft.com/office/drawing/2014/main" id="{932D7BD1-6785-E0E5-A294-8699619E073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14398" y="3909185"/>
            <a:ext cx="923544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4800" b="0" spc="-3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04</a:t>
            </a:r>
          </a:p>
        </p:txBody>
      </p:sp>
      <p:sp>
        <p:nvSpPr>
          <p:cNvPr id="120" name="Text Placeholder 13">
            <a:extLst>
              <a:ext uri="{FF2B5EF4-FFF2-40B4-BE49-F238E27FC236}">
                <a16:creationId xmlns:a16="http://schemas.microsoft.com/office/drawing/2014/main" id="{09FE5F1D-177D-3BC0-A83F-F3A8B841764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2064872" y="3909185"/>
            <a:ext cx="3640983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22" name="Text Placeholder 13">
            <a:extLst>
              <a:ext uri="{FF2B5EF4-FFF2-40B4-BE49-F238E27FC236}">
                <a16:creationId xmlns:a16="http://schemas.microsoft.com/office/drawing/2014/main" id="{737A7788-0B5B-A35E-C701-E199CC87D2F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14398" y="4640707"/>
            <a:ext cx="923544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4800" b="0" spc="-3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05</a:t>
            </a:r>
          </a:p>
        </p:txBody>
      </p:sp>
      <p:sp>
        <p:nvSpPr>
          <p:cNvPr id="123" name="Text Placeholder 13">
            <a:extLst>
              <a:ext uri="{FF2B5EF4-FFF2-40B4-BE49-F238E27FC236}">
                <a16:creationId xmlns:a16="http://schemas.microsoft.com/office/drawing/2014/main" id="{CA244C11-B490-6C58-227E-AAE993D5763B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2064872" y="4640707"/>
            <a:ext cx="3640983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25" name="Text Placeholder 13">
            <a:extLst>
              <a:ext uri="{FF2B5EF4-FFF2-40B4-BE49-F238E27FC236}">
                <a16:creationId xmlns:a16="http://schemas.microsoft.com/office/drawing/2014/main" id="{FB3C5B8D-511D-4620-D6C2-29244AE5A362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14398" y="5372229"/>
            <a:ext cx="923544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4800" b="0" spc="-3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06</a:t>
            </a:r>
          </a:p>
        </p:txBody>
      </p:sp>
      <p:sp>
        <p:nvSpPr>
          <p:cNvPr id="126" name="Text Placeholder 13">
            <a:extLst>
              <a:ext uri="{FF2B5EF4-FFF2-40B4-BE49-F238E27FC236}">
                <a16:creationId xmlns:a16="http://schemas.microsoft.com/office/drawing/2014/main" id="{74E73A5C-9587-3638-1849-529EF20DA4A2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2064872" y="5372229"/>
            <a:ext cx="3640983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28" name="Text Placeholder 13">
            <a:extLst>
              <a:ext uri="{FF2B5EF4-FFF2-40B4-BE49-F238E27FC236}">
                <a16:creationId xmlns:a16="http://schemas.microsoft.com/office/drawing/2014/main" id="{D9958F8C-F86C-8945-339F-91C4B192BB78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121941" y="1700784"/>
            <a:ext cx="923544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4800" b="0" spc="-3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07</a:t>
            </a:r>
          </a:p>
        </p:txBody>
      </p:sp>
      <p:sp>
        <p:nvSpPr>
          <p:cNvPr id="129" name="Text Placeholder 13">
            <a:extLst>
              <a:ext uri="{FF2B5EF4-FFF2-40B4-BE49-F238E27FC236}">
                <a16:creationId xmlns:a16="http://schemas.microsoft.com/office/drawing/2014/main" id="{CF1D7A50-7443-E633-DD41-F6B79C3FF56F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7271056" y="1700784"/>
            <a:ext cx="3637736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31" name="Text Placeholder 13">
            <a:extLst>
              <a:ext uri="{FF2B5EF4-FFF2-40B4-BE49-F238E27FC236}">
                <a16:creationId xmlns:a16="http://schemas.microsoft.com/office/drawing/2014/main" id="{CFA56BDA-D236-1449-791D-D67B3432FABE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121941" y="2439376"/>
            <a:ext cx="923544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4800" b="0" spc="-3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08</a:t>
            </a:r>
          </a:p>
        </p:txBody>
      </p:sp>
      <p:sp>
        <p:nvSpPr>
          <p:cNvPr id="132" name="Text Placeholder 13">
            <a:extLst>
              <a:ext uri="{FF2B5EF4-FFF2-40B4-BE49-F238E27FC236}">
                <a16:creationId xmlns:a16="http://schemas.microsoft.com/office/drawing/2014/main" id="{EA4D9A6A-DBB7-348C-F89D-164E7413004C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7271056" y="2439376"/>
            <a:ext cx="3637736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34" name="Text Placeholder 13">
            <a:extLst>
              <a:ext uri="{FF2B5EF4-FFF2-40B4-BE49-F238E27FC236}">
                <a16:creationId xmlns:a16="http://schemas.microsoft.com/office/drawing/2014/main" id="{AF2C1657-B89C-2EE0-35F8-B79BD539AEF4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121941" y="3177663"/>
            <a:ext cx="923544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4800" b="0" spc="-3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09</a:t>
            </a:r>
          </a:p>
        </p:txBody>
      </p:sp>
      <p:sp>
        <p:nvSpPr>
          <p:cNvPr id="135" name="Text Placeholder 13">
            <a:extLst>
              <a:ext uri="{FF2B5EF4-FFF2-40B4-BE49-F238E27FC236}">
                <a16:creationId xmlns:a16="http://schemas.microsoft.com/office/drawing/2014/main" id="{3AE3BE8C-2311-FEC2-AEAF-F66929C7421A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7271056" y="3177663"/>
            <a:ext cx="3637736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37" name="Text Placeholder 13">
            <a:extLst>
              <a:ext uri="{FF2B5EF4-FFF2-40B4-BE49-F238E27FC236}">
                <a16:creationId xmlns:a16="http://schemas.microsoft.com/office/drawing/2014/main" id="{6BC6E3D7-C604-65BA-0EF3-149FD797F8F9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6121941" y="3909185"/>
            <a:ext cx="923544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4800" b="0" spc="-3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10</a:t>
            </a:r>
          </a:p>
        </p:txBody>
      </p:sp>
      <p:sp>
        <p:nvSpPr>
          <p:cNvPr id="138" name="Text Placeholder 13">
            <a:extLst>
              <a:ext uri="{FF2B5EF4-FFF2-40B4-BE49-F238E27FC236}">
                <a16:creationId xmlns:a16="http://schemas.microsoft.com/office/drawing/2014/main" id="{614D7BFE-8E61-2980-FCFD-07D72FEFE890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7271056" y="3909185"/>
            <a:ext cx="3637736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40" name="Text Placeholder 13">
            <a:extLst>
              <a:ext uri="{FF2B5EF4-FFF2-40B4-BE49-F238E27FC236}">
                <a16:creationId xmlns:a16="http://schemas.microsoft.com/office/drawing/2014/main" id="{BFE1C3D8-A28B-308B-4E0D-6BF5775ABE48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6121941" y="4640707"/>
            <a:ext cx="923544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4800" b="0" spc="-3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11</a:t>
            </a:r>
          </a:p>
        </p:txBody>
      </p:sp>
      <p:sp>
        <p:nvSpPr>
          <p:cNvPr id="141" name="Text Placeholder 13">
            <a:extLst>
              <a:ext uri="{FF2B5EF4-FFF2-40B4-BE49-F238E27FC236}">
                <a16:creationId xmlns:a16="http://schemas.microsoft.com/office/drawing/2014/main" id="{FB732F29-504E-1261-3F0E-602CAADDCECE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7271056" y="4640707"/>
            <a:ext cx="3637736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43" name="Text Placeholder 13">
            <a:extLst>
              <a:ext uri="{FF2B5EF4-FFF2-40B4-BE49-F238E27FC236}">
                <a16:creationId xmlns:a16="http://schemas.microsoft.com/office/drawing/2014/main" id="{35021FF4-3C1D-61CB-EC24-10046EF84155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6121941" y="5372229"/>
            <a:ext cx="923544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4800" b="0" spc="-3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12</a:t>
            </a:r>
          </a:p>
        </p:txBody>
      </p:sp>
      <p:sp>
        <p:nvSpPr>
          <p:cNvPr id="144" name="Text Placeholder 13">
            <a:extLst>
              <a:ext uri="{FF2B5EF4-FFF2-40B4-BE49-F238E27FC236}">
                <a16:creationId xmlns:a16="http://schemas.microsoft.com/office/drawing/2014/main" id="{4E6D8817-7253-7DDF-DC41-DEB37620B21C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7271056" y="5372229"/>
            <a:ext cx="3637736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pic>
        <p:nvPicPr>
          <p:cNvPr id="22" name="Picture 21" descr="Logo, company name&#10;&#10;AI-generated content may be incorrect.">
            <a:extLst>
              <a:ext uri="{FF2B5EF4-FFF2-40B4-BE49-F238E27FC236}">
                <a16:creationId xmlns:a16="http://schemas.microsoft.com/office/drawing/2014/main" id="{A9E6E4F7-0584-EF34-FFFB-B4D12342EDB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345185"/>
            <a:ext cx="415981" cy="415981"/>
          </a:xfrm>
          <a:prstGeom prst="rect">
            <a:avLst/>
          </a:prstGeom>
        </p:spPr>
      </p:pic>
      <p:sp>
        <p:nvSpPr>
          <p:cNvPr id="23" name="Title Placeholder 1">
            <a:extLst>
              <a:ext uri="{FF2B5EF4-FFF2-40B4-BE49-F238E27FC236}">
                <a16:creationId xmlns:a16="http://schemas.microsoft.com/office/drawing/2014/main" id="{4969F255-D28D-EFC0-3ADC-C571145687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398" y="365760"/>
            <a:ext cx="9994393" cy="4335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7966263-F5BA-1B96-DFF6-A810CFE6ED65}"/>
              </a:ext>
            </a:extLst>
          </p:cNvPr>
          <p:cNvSpPr/>
          <p:nvPr userDrawn="1"/>
        </p:nvSpPr>
        <p:spPr>
          <a:xfrm rot="16200000">
            <a:off x="-333761" y="3861980"/>
            <a:ext cx="437083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D375657B-DD59-499B-29D6-ECC94C0CBF3A}"/>
              </a:ext>
            </a:extLst>
          </p:cNvPr>
          <p:cNvSpPr/>
          <p:nvPr userDrawn="1"/>
        </p:nvSpPr>
        <p:spPr>
          <a:xfrm rot="16200000">
            <a:off x="4865768" y="3861980"/>
            <a:ext cx="437083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C001167-2535-4E93-B518-3CECA51A2CF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9B6BFD8A-E7E0-527A-5D21-8D9C31BEC308}"/>
              </a:ext>
            </a:extLst>
          </p:cNvPr>
          <p:cNvSpPr>
            <a:spLocks noGrp="1"/>
          </p:cNvSpPr>
          <p:nvPr>
            <p:ph type="dt" sz="half" idx="46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8/7/25</a:t>
            </a:r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C496E824-EFBF-1849-35E8-7D21ECBB3B68}"/>
              </a:ext>
            </a:extLst>
          </p:cNvPr>
          <p:cNvSpPr>
            <a:spLocks noGrp="1"/>
          </p:cNvSpPr>
          <p:nvPr>
            <p:ph type="ftr" sz="quarter" idx="47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K. Yonehara | Muon Collider Target System</a:t>
            </a:r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D743B2D2-A2A5-B0BB-78FD-0E231C66EFC6}"/>
              </a:ext>
            </a:extLst>
          </p:cNvPr>
          <p:cNvSpPr>
            <a:spLocks noGrp="1"/>
          </p:cNvSpPr>
          <p:nvPr>
            <p:ph type="sldNum" sz="quarter" idx="48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44791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column-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96AD0045-D845-5F01-C7D1-73624895ED88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914399" y="1700784"/>
            <a:ext cx="4791456" cy="4655566"/>
          </a:xfrm>
        </p:spPr>
        <p:txBody>
          <a:bodyPr>
            <a:noAutofit/>
          </a:bodyPr>
          <a:lstStyle>
            <a:lvl1pPr>
              <a:defRPr spc="-20" baseline="0">
                <a:solidFill>
                  <a:schemeClr val="tx1"/>
                </a:solidFill>
              </a:defRPr>
            </a:lvl1pPr>
            <a:lvl2pPr>
              <a:defRPr sz="1600" spc="-20" baseline="0">
                <a:solidFill>
                  <a:schemeClr val="tx1"/>
                </a:solidFill>
              </a:defRPr>
            </a:lvl2pPr>
            <a:lvl3pPr>
              <a:defRPr spc="-20" baseline="0">
                <a:solidFill>
                  <a:schemeClr val="tx1"/>
                </a:solidFill>
              </a:defRPr>
            </a:lvl3pPr>
            <a:lvl4pPr>
              <a:defRPr spc="-20" baseline="0">
                <a:solidFill>
                  <a:schemeClr val="tx1"/>
                </a:solidFill>
              </a:defRPr>
            </a:lvl4pPr>
            <a:lvl5pPr>
              <a:defRPr spc="-20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86F0B1F9-C5B9-05EE-C328-8433B1CD3C65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6117335" y="1700784"/>
            <a:ext cx="4791456" cy="4655566"/>
          </a:xfrm>
        </p:spPr>
        <p:txBody>
          <a:bodyPr>
            <a:noAutofit/>
          </a:bodyPr>
          <a:lstStyle>
            <a:lvl1pPr>
              <a:defRPr spc="-20" baseline="0">
                <a:solidFill>
                  <a:schemeClr val="tx1"/>
                </a:solidFill>
              </a:defRPr>
            </a:lvl1pPr>
            <a:lvl2pPr>
              <a:defRPr sz="1600" spc="-20" baseline="0">
                <a:solidFill>
                  <a:schemeClr val="tx1"/>
                </a:solidFill>
              </a:defRPr>
            </a:lvl2pPr>
            <a:lvl3pPr>
              <a:defRPr spc="-20" baseline="0">
                <a:solidFill>
                  <a:schemeClr val="tx1"/>
                </a:solidFill>
              </a:defRPr>
            </a:lvl3pPr>
            <a:lvl4pPr>
              <a:defRPr spc="-20" baseline="0">
                <a:solidFill>
                  <a:schemeClr val="tx1"/>
                </a:solidFill>
              </a:defRPr>
            </a:lvl4pPr>
            <a:lvl5pPr>
              <a:defRPr spc="-20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C62B43F-73DD-AD6A-8550-717E576350B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14" name="Text Placeholder 19">
            <a:extLst>
              <a:ext uri="{FF2B5EF4-FFF2-40B4-BE49-F238E27FC236}">
                <a16:creationId xmlns:a16="http://schemas.microsoft.com/office/drawing/2014/main" id="{39E46303-DDA0-E56A-9B85-5B9068E3010C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14399" y="820351"/>
            <a:ext cx="9994393" cy="596900"/>
          </a:xfrm>
        </p:spPr>
        <p:txBody>
          <a:bodyPr/>
          <a:lstStyle>
            <a:lvl1pPr marL="0" indent="0">
              <a:buNone/>
              <a:defRPr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add subheading (optional)</a:t>
            </a:r>
          </a:p>
        </p:txBody>
      </p:sp>
      <p:pic>
        <p:nvPicPr>
          <p:cNvPr id="15" name="Picture 14" descr="Logo, company name&#10;&#10;AI-generated content may be incorrect.">
            <a:extLst>
              <a:ext uri="{FF2B5EF4-FFF2-40B4-BE49-F238E27FC236}">
                <a16:creationId xmlns:a16="http://schemas.microsoft.com/office/drawing/2014/main" id="{F23D0862-E3D5-559F-AB95-10F87934BC8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345185"/>
            <a:ext cx="415981" cy="415981"/>
          </a:xfrm>
          <a:prstGeom prst="rect">
            <a:avLst/>
          </a:prstGeom>
        </p:spPr>
      </p:pic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EF36A026-F926-E3B5-8678-139BA7B31C0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398" y="365760"/>
            <a:ext cx="9994393" cy="4335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E50458-8D3F-2099-2356-3CA8793ECC7F}"/>
              </a:ext>
            </a:extLst>
          </p:cNvPr>
          <p:cNvSpPr>
            <a:spLocks noGrp="1"/>
          </p:cNvSpPr>
          <p:nvPr>
            <p:ph type="dt" sz="half" idx="4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8/7/25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41D48277-7A9B-6144-ED79-9AA496F6D464}"/>
              </a:ext>
            </a:extLst>
          </p:cNvPr>
          <p:cNvSpPr>
            <a:spLocks noGrp="1"/>
          </p:cNvSpPr>
          <p:nvPr>
            <p:ph type="ftr" sz="quarter" idx="4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K. Yonehara | Muon Collider Target System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CBAB409-4206-E91C-1666-096D894399D9}"/>
              </a:ext>
            </a:extLst>
          </p:cNvPr>
          <p:cNvSpPr>
            <a:spLocks noGrp="1"/>
          </p:cNvSpPr>
          <p:nvPr>
            <p:ph type="sldNum" sz="quarter" idx="42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769496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-section-agenda_not-numbere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EAC7C6E1-81A7-9044-9434-4D88EFE87D8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14399" y="1777100"/>
            <a:ext cx="4789783" cy="499564"/>
          </a:xfrm>
          <a:prstGeom prst="rect">
            <a:avLst/>
          </a:prstGeom>
        </p:spPr>
        <p:txBody>
          <a:bodyPr lIns="0" rIns="0" anchor="b">
            <a:noAutofit/>
          </a:bodyPr>
          <a:lstStyle>
            <a:lvl1pPr marL="0" indent="0">
              <a:buNone/>
              <a:defRPr sz="3200" b="0" i="0" spc="-2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Title</a:t>
            </a:r>
          </a:p>
        </p:txBody>
      </p:sp>
      <p:sp>
        <p:nvSpPr>
          <p:cNvPr id="6" name="Text Placeholder 13">
            <a:extLst>
              <a:ext uri="{FF2B5EF4-FFF2-40B4-BE49-F238E27FC236}">
                <a16:creationId xmlns:a16="http://schemas.microsoft.com/office/drawing/2014/main" id="{4CED7749-8D25-A90A-BC06-69A433AA0BFB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914399" y="2466808"/>
            <a:ext cx="4789783" cy="3618654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342900" indent="-342900">
              <a:lnSpc>
                <a:spcPct val="100000"/>
              </a:lnSpc>
              <a:spcAft>
                <a:spcPts val="600"/>
              </a:spcAft>
              <a:buClr>
                <a:schemeClr val="tx1"/>
              </a:buClr>
              <a:buFont typeface="Wingdings" pitchFamily="2" charset="2"/>
              <a:buChar char="ü"/>
              <a:defRPr sz="2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Topic 1</a:t>
            </a:r>
          </a:p>
          <a:p>
            <a:pPr lvl="0"/>
            <a:r>
              <a:rPr lang="en-US" dirty="0"/>
              <a:t>Topic 2</a:t>
            </a:r>
          </a:p>
          <a:p>
            <a:pPr lvl="0"/>
            <a:r>
              <a:rPr lang="en-US" dirty="0"/>
              <a:t>Topic 3</a:t>
            </a:r>
          </a:p>
          <a:p>
            <a:pPr lvl="0"/>
            <a:r>
              <a:rPr lang="en-US" dirty="0"/>
              <a:t>Topic 4</a:t>
            </a:r>
          </a:p>
          <a:p>
            <a:pPr lvl="0"/>
            <a:r>
              <a:rPr lang="en-US" dirty="0"/>
              <a:t>Topic 5</a:t>
            </a:r>
          </a:p>
          <a:p>
            <a:pPr lvl="0"/>
            <a:r>
              <a:rPr lang="en-US" dirty="0"/>
              <a:t>Topic 6</a:t>
            </a:r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1DDFE44E-2ABA-6773-6AFE-A057849A0C5C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6121942" y="1777100"/>
            <a:ext cx="4786850" cy="499564"/>
          </a:xfrm>
          <a:prstGeom prst="rect">
            <a:avLst/>
          </a:prstGeom>
        </p:spPr>
        <p:txBody>
          <a:bodyPr lIns="0" rIns="0" anchor="b">
            <a:noAutofit/>
          </a:bodyPr>
          <a:lstStyle>
            <a:lvl1pPr marL="0" indent="0">
              <a:buNone/>
              <a:defRPr sz="3200" b="0" i="0" spc="-2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Title</a:t>
            </a:r>
          </a:p>
        </p:txBody>
      </p:sp>
      <p:sp>
        <p:nvSpPr>
          <p:cNvPr id="11" name="Text Placeholder 13">
            <a:extLst>
              <a:ext uri="{FF2B5EF4-FFF2-40B4-BE49-F238E27FC236}">
                <a16:creationId xmlns:a16="http://schemas.microsoft.com/office/drawing/2014/main" id="{285926F5-51C9-C767-8B1C-05A48BEC44AE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6121942" y="2439375"/>
            <a:ext cx="4786850" cy="3618654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342900" indent="-342900">
              <a:lnSpc>
                <a:spcPct val="100000"/>
              </a:lnSpc>
              <a:spcAft>
                <a:spcPts val="600"/>
              </a:spcAft>
              <a:buClr>
                <a:schemeClr val="tx1"/>
              </a:buClr>
              <a:buFont typeface="Wingdings" pitchFamily="2" charset="2"/>
              <a:buChar char="ü"/>
              <a:defRPr sz="2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Topic 1</a:t>
            </a:r>
          </a:p>
          <a:p>
            <a:pPr lvl="0"/>
            <a:r>
              <a:rPr lang="en-US" dirty="0"/>
              <a:t>Topic 2</a:t>
            </a:r>
          </a:p>
          <a:p>
            <a:pPr lvl="0"/>
            <a:r>
              <a:rPr lang="en-US" dirty="0"/>
              <a:t>Topic 3</a:t>
            </a:r>
          </a:p>
          <a:p>
            <a:pPr lvl="0"/>
            <a:r>
              <a:rPr lang="en-US" dirty="0"/>
              <a:t>Topic 4</a:t>
            </a:r>
          </a:p>
          <a:p>
            <a:pPr lvl="0"/>
            <a:r>
              <a:rPr lang="en-US" dirty="0"/>
              <a:t>Topic 5</a:t>
            </a:r>
          </a:p>
          <a:p>
            <a:pPr lvl="0"/>
            <a:r>
              <a:rPr lang="en-US" dirty="0"/>
              <a:t>Topic 6</a:t>
            </a:r>
          </a:p>
        </p:txBody>
      </p:sp>
      <p:pic>
        <p:nvPicPr>
          <p:cNvPr id="14" name="Picture 13" descr="Logo, company name&#10;&#10;AI-generated content may be incorrect.">
            <a:extLst>
              <a:ext uri="{FF2B5EF4-FFF2-40B4-BE49-F238E27FC236}">
                <a16:creationId xmlns:a16="http://schemas.microsoft.com/office/drawing/2014/main" id="{0A38FBEF-D968-BAAB-2F1A-C33DF1090A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345185"/>
            <a:ext cx="415981" cy="415981"/>
          </a:xfrm>
          <a:prstGeom prst="rect">
            <a:avLst/>
          </a:prstGeom>
        </p:spPr>
      </p:pic>
      <p:sp>
        <p:nvSpPr>
          <p:cNvPr id="15" name="Title Placeholder 1">
            <a:extLst>
              <a:ext uri="{FF2B5EF4-FFF2-40B4-BE49-F238E27FC236}">
                <a16:creationId xmlns:a16="http://schemas.microsoft.com/office/drawing/2014/main" id="{5C332878-8208-7EAA-4DB9-C54CF85EBF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398" y="365760"/>
            <a:ext cx="9994393" cy="4335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91C4DF3-48EC-B58B-4268-5C15BF40467E}"/>
              </a:ext>
            </a:extLst>
          </p:cNvPr>
          <p:cNvSpPr/>
          <p:nvPr userDrawn="1"/>
        </p:nvSpPr>
        <p:spPr>
          <a:xfrm rot="10800000">
            <a:off x="910883" y="2292645"/>
            <a:ext cx="139903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4AC22AE-2868-1667-3C38-222AE62A0E83}"/>
              </a:ext>
            </a:extLst>
          </p:cNvPr>
          <p:cNvSpPr/>
          <p:nvPr userDrawn="1"/>
        </p:nvSpPr>
        <p:spPr>
          <a:xfrm rot="10800000">
            <a:off x="6121941" y="2292645"/>
            <a:ext cx="139903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46D8D20-04D8-0306-5B9D-6596477A205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16" name="Date Placeholder 15">
            <a:extLst>
              <a:ext uri="{FF2B5EF4-FFF2-40B4-BE49-F238E27FC236}">
                <a16:creationId xmlns:a16="http://schemas.microsoft.com/office/drawing/2014/main" id="{A1CB0B1E-5470-943A-A864-22A82A8FAB55}"/>
              </a:ext>
            </a:extLst>
          </p:cNvPr>
          <p:cNvSpPr>
            <a:spLocks noGrp="1"/>
          </p:cNvSpPr>
          <p:nvPr>
            <p:ph type="dt" sz="half" idx="49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8/7/25</a:t>
            </a:r>
            <a:endParaRPr lang="en-US" dirty="0"/>
          </a:p>
        </p:txBody>
      </p:sp>
      <p:sp>
        <p:nvSpPr>
          <p:cNvPr id="19" name="Footer Placeholder 18">
            <a:extLst>
              <a:ext uri="{FF2B5EF4-FFF2-40B4-BE49-F238E27FC236}">
                <a16:creationId xmlns:a16="http://schemas.microsoft.com/office/drawing/2014/main" id="{551ADB85-A509-E663-36AB-0B56E0503B7D}"/>
              </a:ext>
            </a:extLst>
          </p:cNvPr>
          <p:cNvSpPr>
            <a:spLocks noGrp="1"/>
          </p:cNvSpPr>
          <p:nvPr>
            <p:ph type="ftr" sz="quarter" idx="5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K. Yonehara | Muon Collider Target System</a:t>
            </a:r>
            <a:endParaRPr lang="en-US" dirty="0"/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7D4987D2-BA74-5186-0602-DCCC94E6057E}"/>
              </a:ext>
            </a:extLst>
          </p:cNvPr>
          <p:cNvSpPr>
            <a:spLocks noGrp="1"/>
          </p:cNvSpPr>
          <p:nvPr>
            <p:ph type="sldNum" sz="quarter" idx="51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8305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agraph-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go, company name&#10;&#10;AI-generated content may be incorrect.">
            <a:extLst>
              <a:ext uri="{FF2B5EF4-FFF2-40B4-BE49-F238E27FC236}">
                <a16:creationId xmlns:a16="http://schemas.microsoft.com/office/drawing/2014/main" id="{CD38736F-0F40-792B-DD69-DC16A938160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33626" y="2365733"/>
            <a:ext cx="4496423" cy="4492268"/>
          </a:xfrm>
          <a:prstGeom prst="rect">
            <a:avLst/>
          </a:prstGeom>
        </p:spPr>
      </p:pic>
      <p:sp>
        <p:nvSpPr>
          <p:cNvPr id="6" name="Text Placeholder 13">
            <a:extLst>
              <a:ext uri="{FF2B5EF4-FFF2-40B4-BE49-F238E27FC236}">
                <a16:creationId xmlns:a16="http://schemas.microsoft.com/office/drawing/2014/main" id="{E1356232-B7CE-B95F-FC29-52A074585832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743200" y="3072384"/>
            <a:ext cx="6345935" cy="1909208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 algn="l">
              <a:lnSpc>
                <a:spcPct val="100000"/>
              </a:lnSpc>
              <a:buNone/>
              <a:defRPr lang="en-US" sz="1600" kern="1200" spc="-20" baseline="0" dirty="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1pPr>
          </a:lstStyle>
          <a:p>
            <a:r>
              <a:rPr lang="en-US" dirty="0"/>
              <a:t>This is placeholder paragraph text.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sed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Aenean </a:t>
            </a:r>
            <a:r>
              <a:rPr lang="en-US" dirty="0" err="1"/>
              <a:t>sagittis</a:t>
            </a:r>
            <a:r>
              <a:rPr lang="en-US" dirty="0"/>
              <a:t> ipsum non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imperdiet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efficitur</a:t>
            </a:r>
            <a:r>
              <a:rPr lang="en-US" dirty="0"/>
              <a:t> </a:t>
            </a:r>
            <a:r>
              <a:rPr lang="en-US" dirty="0" err="1"/>
              <a:t>neque</a:t>
            </a:r>
            <a:r>
              <a:rPr lang="en-US" dirty="0"/>
              <a:t> sed ex </a:t>
            </a:r>
            <a:r>
              <a:rPr lang="en-US" dirty="0" err="1"/>
              <a:t>molestie</a:t>
            </a:r>
            <a:r>
              <a:rPr lang="en-US" dirty="0"/>
              <a:t>, a gravida </a:t>
            </a:r>
            <a:r>
              <a:rPr lang="en-US" dirty="0" err="1"/>
              <a:t>urna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. Sed diam </a:t>
            </a:r>
            <a:r>
              <a:rPr lang="en-US" dirty="0" err="1"/>
              <a:t>purus</a:t>
            </a:r>
            <a:r>
              <a:rPr lang="en-US" dirty="0"/>
              <a:t>, gravida vel </a:t>
            </a:r>
            <a:r>
              <a:rPr lang="en-US" dirty="0" err="1"/>
              <a:t>lacus</a:t>
            </a:r>
            <a:r>
              <a:rPr lang="en-US" dirty="0"/>
              <a:t> ac, </a:t>
            </a:r>
            <a:r>
              <a:rPr lang="en-US" dirty="0" err="1"/>
              <a:t>condimentum</a:t>
            </a:r>
            <a:r>
              <a:rPr lang="en-US" dirty="0"/>
              <a:t> gravida </a:t>
            </a:r>
            <a:r>
              <a:rPr lang="en-US" dirty="0" err="1"/>
              <a:t>risus</a:t>
            </a:r>
            <a:r>
              <a:rPr lang="en-US" dirty="0"/>
              <a:t>. Nam </a:t>
            </a:r>
            <a:r>
              <a:rPr lang="en-US" dirty="0" err="1"/>
              <a:t>sapien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porta pulvinar. </a:t>
            </a:r>
            <a:r>
              <a:rPr lang="en-US" dirty="0" err="1"/>
              <a:t>Phasellus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</a:t>
            </a:r>
            <a:r>
              <a:rPr lang="en-US" dirty="0" err="1"/>
              <a:t>mollis</a:t>
            </a:r>
            <a:r>
              <a:rPr lang="en-US" dirty="0"/>
              <a:t> </a:t>
            </a:r>
            <a:r>
              <a:rPr lang="en-US" dirty="0" err="1"/>
              <a:t>neque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efficitur</a:t>
            </a:r>
            <a:r>
              <a:rPr lang="en-US" dirty="0"/>
              <a:t>.</a:t>
            </a: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11D5F7C7-6AB1-79FE-EEB4-285A6CD6FAB0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2743199" y="2368296"/>
            <a:ext cx="6345936" cy="625033"/>
          </a:xfrm>
        </p:spPr>
        <p:txBody>
          <a:bodyPr lIns="0" rIns="0" anchor="b">
            <a:noAutofit/>
          </a:bodyPr>
          <a:lstStyle>
            <a:lvl1pPr marL="0" indent="0">
              <a:buNone/>
              <a:defRPr sz="3600" b="1" i="0" spc="-10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FA8D461-DD73-1CF7-34F5-9277A6C8D7C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pic>
        <p:nvPicPr>
          <p:cNvPr id="18" name="Picture 17" descr="Logo, company name&#10;&#10;AI-generated content may be incorrect.">
            <a:extLst>
              <a:ext uri="{FF2B5EF4-FFF2-40B4-BE49-F238E27FC236}">
                <a16:creationId xmlns:a16="http://schemas.microsoft.com/office/drawing/2014/main" id="{16C105B6-4985-4A72-86A8-294F7A2F107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345185"/>
            <a:ext cx="415981" cy="415981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43DF65BB-D822-C07B-7887-79A08BCDCDA2}"/>
              </a:ext>
            </a:extLst>
          </p:cNvPr>
          <p:cNvSpPr/>
          <p:nvPr userDrawn="1"/>
        </p:nvSpPr>
        <p:spPr>
          <a:xfrm rot="16200000">
            <a:off x="2023503" y="2800073"/>
            <a:ext cx="89611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33017B2-0EE7-AFCB-DDA3-603399951CA8}"/>
              </a:ext>
            </a:extLst>
          </p:cNvPr>
          <p:cNvSpPr>
            <a:spLocks noGrp="1"/>
          </p:cNvSpPr>
          <p:nvPr>
            <p:ph type="dt" sz="half" idx="3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8/7/25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9B0F08A-229C-A4A7-860F-0A6886870548}"/>
              </a:ext>
            </a:extLst>
          </p:cNvPr>
          <p:cNvSpPr>
            <a:spLocks noGrp="1"/>
          </p:cNvSpPr>
          <p:nvPr>
            <p:ph type="ftr" sz="quarter" idx="3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K. Yonehara | Muon Collider Target System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34AD9F66-40DA-7542-0013-4B7B9B9BDCE9}"/>
              </a:ext>
            </a:extLst>
          </p:cNvPr>
          <p:cNvSpPr>
            <a:spLocks noGrp="1"/>
          </p:cNvSpPr>
          <p:nvPr>
            <p:ph type="sldNum" sz="quarter" idx="34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94717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-paragraph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ogo, company name&#10;&#10;AI-generated content may be incorrect.">
            <a:extLst>
              <a:ext uri="{FF2B5EF4-FFF2-40B4-BE49-F238E27FC236}">
                <a16:creationId xmlns:a16="http://schemas.microsoft.com/office/drawing/2014/main" id="{0F638F81-B8FB-5EFF-DFB1-9D0FF030B3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33626" y="2365733"/>
            <a:ext cx="4496423" cy="4492268"/>
          </a:xfrm>
          <a:prstGeom prst="rect">
            <a:avLst/>
          </a:prstGeom>
        </p:spPr>
      </p:pic>
      <p:sp>
        <p:nvSpPr>
          <p:cNvPr id="2" name="Text Placeholder 11">
            <a:extLst>
              <a:ext uri="{FF2B5EF4-FFF2-40B4-BE49-F238E27FC236}">
                <a16:creationId xmlns:a16="http://schemas.microsoft.com/office/drawing/2014/main" id="{8F21E745-BBC4-24D2-2D10-C3B2CD1C4B40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2438401" y="2680962"/>
            <a:ext cx="2971800" cy="1496075"/>
          </a:xfrm>
        </p:spPr>
        <p:txBody>
          <a:bodyPr lIns="0" rIns="0" anchor="t">
            <a:noAutofit/>
          </a:bodyPr>
          <a:lstStyle>
            <a:lvl1pPr marL="0" indent="0">
              <a:buNone/>
              <a:defRPr sz="2400" b="1" i="0" spc="-5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This is a placeholder headline. Lorem ipsum dolor sit </a:t>
            </a:r>
            <a:r>
              <a:rPr lang="en-US" dirty="0" err="1"/>
              <a:t>amet</a:t>
            </a:r>
            <a:r>
              <a:rPr lang="en-US" dirty="0"/>
              <a:t>, nec cu </a:t>
            </a:r>
            <a:r>
              <a:rPr lang="en-US" dirty="0" err="1"/>
              <a:t>legimus</a:t>
            </a:r>
            <a:r>
              <a:rPr lang="en-US" dirty="0"/>
              <a:t>.</a:t>
            </a:r>
          </a:p>
        </p:txBody>
      </p:sp>
      <p:sp>
        <p:nvSpPr>
          <p:cNvPr id="3" name="Text Placeholder 13">
            <a:extLst>
              <a:ext uri="{FF2B5EF4-FFF2-40B4-BE49-F238E27FC236}">
                <a16:creationId xmlns:a16="http://schemas.microsoft.com/office/drawing/2014/main" id="{3DC7DBDA-7A10-5E60-3F1B-555A97E684BE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5866544" y="2680962"/>
            <a:ext cx="3887056" cy="1496075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 algn="just">
              <a:lnSpc>
                <a:spcPct val="100000"/>
              </a:lnSpc>
              <a:buNone/>
              <a:defRPr lang="en-US" sz="1600" kern="1200" spc="-20" baseline="0" dirty="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This is placeholder paragraph text.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Aenean </a:t>
            </a:r>
            <a:r>
              <a:rPr lang="en-US" dirty="0" err="1"/>
              <a:t>sagittis</a:t>
            </a:r>
            <a:r>
              <a:rPr lang="en-US" dirty="0"/>
              <a:t> ipsum non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imperdiet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efficitur</a:t>
            </a:r>
            <a:r>
              <a:rPr lang="en-US" dirty="0"/>
              <a:t> </a:t>
            </a:r>
            <a:r>
              <a:rPr lang="en-US" dirty="0" err="1"/>
              <a:t>neque</a:t>
            </a:r>
            <a:r>
              <a:rPr lang="en-US" dirty="0"/>
              <a:t> sed ex </a:t>
            </a:r>
            <a:r>
              <a:rPr lang="en-US" dirty="0" err="1"/>
              <a:t>molestie</a:t>
            </a:r>
            <a:r>
              <a:rPr lang="en-US" dirty="0"/>
              <a:t>, a gravida </a:t>
            </a:r>
            <a:r>
              <a:rPr lang="en-US" dirty="0" err="1"/>
              <a:t>urna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. Sed diam </a:t>
            </a:r>
            <a:r>
              <a:rPr lang="en-US" dirty="0" err="1"/>
              <a:t>purus</a:t>
            </a:r>
            <a:r>
              <a:rPr lang="en-US" dirty="0"/>
              <a:t>, gravida vel </a:t>
            </a:r>
            <a:r>
              <a:rPr lang="en-US" dirty="0" err="1"/>
              <a:t>lacus</a:t>
            </a:r>
            <a:r>
              <a:rPr lang="en-US" dirty="0"/>
              <a:t> ac, </a:t>
            </a:r>
            <a:r>
              <a:rPr lang="en-US" dirty="0" err="1"/>
              <a:t>condimentum</a:t>
            </a:r>
            <a:r>
              <a:rPr lang="en-US" dirty="0"/>
              <a:t> gravida </a:t>
            </a:r>
            <a:r>
              <a:rPr lang="en-US" dirty="0" err="1"/>
              <a:t>risus</a:t>
            </a:r>
            <a:r>
              <a:rPr lang="en-US" dirty="0"/>
              <a:t>.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254DA6B-25F8-FB7A-310E-7B226163581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pic>
        <p:nvPicPr>
          <p:cNvPr id="18" name="Picture 17" descr="Logo, company name&#10;&#10;AI-generated content may be incorrect.">
            <a:extLst>
              <a:ext uri="{FF2B5EF4-FFF2-40B4-BE49-F238E27FC236}">
                <a16:creationId xmlns:a16="http://schemas.microsoft.com/office/drawing/2014/main" id="{400B4D35-0B5E-5B93-DE8C-2ECCF2153C7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345185"/>
            <a:ext cx="415981" cy="415981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1A3DA0C6-B1B1-9AB4-A879-03547B4E875C}"/>
              </a:ext>
            </a:extLst>
          </p:cNvPr>
          <p:cNvSpPr/>
          <p:nvPr userDrawn="1"/>
        </p:nvSpPr>
        <p:spPr>
          <a:xfrm rot="16200000">
            <a:off x="4495372" y="3415280"/>
            <a:ext cx="2286000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0E461A5B-FD12-3D01-3752-09D39717EAB1}"/>
              </a:ext>
            </a:extLst>
          </p:cNvPr>
          <p:cNvSpPr>
            <a:spLocks noGrp="1"/>
          </p:cNvSpPr>
          <p:nvPr>
            <p:ph type="dt" sz="half" idx="3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8/7/25</a:t>
            </a:r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72E9858C-0A87-39AF-9E78-4100CB3488A8}"/>
              </a:ext>
            </a:extLst>
          </p:cNvPr>
          <p:cNvSpPr>
            <a:spLocks noGrp="1"/>
          </p:cNvSpPr>
          <p:nvPr>
            <p:ph type="ftr" sz="quarter" idx="3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K. Yonehara | Muon Collider Target System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C0D434DA-FA5F-A3F0-73D1-B7D59CAE5539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22793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and-photo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25EDF766-7C4F-8198-CC00-1629745BA558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8833104" y="820351"/>
            <a:ext cx="2630312" cy="1628814"/>
          </a:xfrm>
          <a:solidFill>
            <a:srgbClr val="C3CAD1"/>
          </a:solidFill>
          <a:ln>
            <a:noFill/>
          </a:ln>
        </p:spPr>
        <p:txBody>
          <a:bodyPr lIns="0" tIns="1005840" rIns="0" anchor="t">
            <a:normAutofit/>
          </a:bodyPr>
          <a:lstStyle>
            <a:lvl1pPr marL="0" indent="0" algn="ctr">
              <a:buNone/>
              <a:defRPr sz="14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3" name="Text Placeholder 13">
            <a:extLst>
              <a:ext uri="{FF2B5EF4-FFF2-40B4-BE49-F238E27FC236}">
                <a16:creationId xmlns:a16="http://schemas.microsoft.com/office/drawing/2014/main" id="{426E1C92-EEF8-8158-7DFA-25D472890BE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833104" y="2449165"/>
            <a:ext cx="2630312" cy="290296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10000"/>
              </a:lnSpc>
              <a:buNone/>
              <a:defRPr sz="1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add optional caption</a:t>
            </a:r>
          </a:p>
        </p:txBody>
      </p:sp>
      <p:sp>
        <p:nvSpPr>
          <p:cNvPr id="5" name="Text Placeholder 13">
            <a:extLst>
              <a:ext uri="{FF2B5EF4-FFF2-40B4-BE49-F238E27FC236}">
                <a16:creationId xmlns:a16="http://schemas.microsoft.com/office/drawing/2014/main" id="{1E4BB0C1-1719-763D-2504-E6EAD0B6EF0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833104" y="4457874"/>
            <a:ext cx="2630312" cy="290296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10000"/>
              </a:lnSpc>
              <a:buNone/>
              <a:defRPr sz="1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add optional caption</a:t>
            </a:r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5F91DEBF-3B80-EC21-CD0E-574925D5D20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833104" y="6463327"/>
            <a:ext cx="2630312" cy="290296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10000"/>
              </a:lnSpc>
              <a:buNone/>
              <a:defRPr sz="1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add optional caption</a:t>
            </a:r>
          </a:p>
        </p:txBody>
      </p:sp>
      <p:sp>
        <p:nvSpPr>
          <p:cNvPr id="31" name="Picture Placeholder 5">
            <a:extLst>
              <a:ext uri="{FF2B5EF4-FFF2-40B4-BE49-F238E27FC236}">
                <a16:creationId xmlns:a16="http://schemas.microsoft.com/office/drawing/2014/main" id="{F2081C81-0D31-1D33-D5C7-E800F20CAB35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8833104" y="2829060"/>
            <a:ext cx="2630312" cy="1628814"/>
          </a:xfrm>
          <a:solidFill>
            <a:srgbClr val="C3CAD1"/>
          </a:solidFill>
          <a:ln>
            <a:noFill/>
          </a:ln>
        </p:spPr>
        <p:txBody>
          <a:bodyPr lIns="0" tIns="1005840" rIns="0" anchor="t">
            <a:normAutofit/>
          </a:bodyPr>
          <a:lstStyle>
            <a:lvl1pPr marL="0" indent="0" algn="ctr">
              <a:buNone/>
              <a:defRPr sz="14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33" name="Picture Placeholder 5">
            <a:extLst>
              <a:ext uri="{FF2B5EF4-FFF2-40B4-BE49-F238E27FC236}">
                <a16:creationId xmlns:a16="http://schemas.microsoft.com/office/drawing/2014/main" id="{CB5F92BD-A331-2033-6414-32DA4139D141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8833104" y="4834513"/>
            <a:ext cx="2630312" cy="1628814"/>
          </a:xfrm>
          <a:solidFill>
            <a:srgbClr val="C3CAD1"/>
          </a:solidFill>
          <a:ln>
            <a:noFill/>
          </a:ln>
        </p:spPr>
        <p:txBody>
          <a:bodyPr lIns="0" tIns="1005840" rIns="0" anchor="t">
            <a:normAutofit/>
          </a:bodyPr>
          <a:lstStyle>
            <a:lvl1pPr marL="0" indent="0" algn="ctr">
              <a:buNone/>
              <a:defRPr sz="14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8BB65541-22E1-1824-D211-5F662B02BC91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914399" y="1700783"/>
            <a:ext cx="7552944" cy="4655567"/>
          </a:xfrm>
        </p:spPr>
        <p:txBody>
          <a:bodyPr>
            <a:noAutofit/>
          </a:bodyPr>
          <a:lstStyle>
            <a:lvl1pPr>
              <a:defRPr spc="-20" baseline="0">
                <a:solidFill>
                  <a:schemeClr val="tx1"/>
                </a:solidFill>
              </a:defRPr>
            </a:lvl1pPr>
            <a:lvl2pPr>
              <a:defRPr sz="1600" spc="-20" baseline="0">
                <a:solidFill>
                  <a:schemeClr val="tx1"/>
                </a:solidFill>
              </a:defRPr>
            </a:lvl2pPr>
            <a:lvl3pPr>
              <a:defRPr spc="-20" baseline="0">
                <a:solidFill>
                  <a:schemeClr val="tx1"/>
                </a:solidFill>
              </a:defRPr>
            </a:lvl3pPr>
            <a:lvl4pPr>
              <a:defRPr spc="-20" baseline="0">
                <a:solidFill>
                  <a:schemeClr val="tx1"/>
                </a:solidFill>
              </a:defRPr>
            </a:lvl4pPr>
            <a:lvl5pPr>
              <a:defRPr spc="-20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2BA73D7-8F26-022A-C605-75C6FA96D3A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23" name="Title Placeholder 1">
            <a:extLst>
              <a:ext uri="{FF2B5EF4-FFF2-40B4-BE49-F238E27FC236}">
                <a16:creationId xmlns:a16="http://schemas.microsoft.com/office/drawing/2014/main" id="{FA4F7EE0-B642-86A5-1F51-02D846ED29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398" y="365760"/>
            <a:ext cx="7552071" cy="4335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4" name="Text Placeholder 19">
            <a:extLst>
              <a:ext uri="{FF2B5EF4-FFF2-40B4-BE49-F238E27FC236}">
                <a16:creationId xmlns:a16="http://schemas.microsoft.com/office/drawing/2014/main" id="{D6098F5F-613F-6068-B8EF-8517C054C557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14399" y="820351"/>
            <a:ext cx="7552071" cy="596900"/>
          </a:xfrm>
        </p:spPr>
        <p:txBody>
          <a:bodyPr/>
          <a:lstStyle>
            <a:lvl1pPr marL="0" indent="0">
              <a:buNone/>
              <a:defRPr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add subheading (optional)</a:t>
            </a:r>
          </a:p>
        </p:txBody>
      </p:sp>
      <p:pic>
        <p:nvPicPr>
          <p:cNvPr id="25" name="Picture 24" descr="Logo, company name&#10;&#10;AI-generated content may be incorrect.">
            <a:extLst>
              <a:ext uri="{FF2B5EF4-FFF2-40B4-BE49-F238E27FC236}">
                <a16:creationId xmlns:a16="http://schemas.microsoft.com/office/drawing/2014/main" id="{33D8ACCB-93FC-A368-F65D-A1E01234593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345185"/>
            <a:ext cx="415981" cy="415981"/>
          </a:xfrm>
          <a:prstGeom prst="rect">
            <a:avLst/>
          </a:prstGeom>
        </p:spPr>
      </p:pic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9533E998-2B0C-F60B-FC6D-4335AB2165DC}"/>
              </a:ext>
            </a:extLst>
          </p:cNvPr>
          <p:cNvSpPr>
            <a:spLocks noGrp="1"/>
          </p:cNvSpPr>
          <p:nvPr>
            <p:ph type="dt" sz="half" idx="39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8/7/25</a:t>
            </a:r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8CDED783-2E63-0F10-1566-F3BA680D7FF5}"/>
              </a:ext>
            </a:extLst>
          </p:cNvPr>
          <p:cNvSpPr>
            <a:spLocks noGrp="1"/>
          </p:cNvSpPr>
          <p:nvPr>
            <p:ph type="ftr" sz="quarter" idx="4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K. Yonehara | Muon Collider Target System</a:t>
            </a:r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E97FAA85-5895-B226-0E08-685A13E158F0}"/>
              </a:ext>
            </a:extLst>
          </p:cNvPr>
          <p:cNvSpPr>
            <a:spLocks noGrp="1"/>
          </p:cNvSpPr>
          <p:nvPr>
            <p:ph type="sldNum" sz="quarter" idx="41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12641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photo-right-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49909F63-04B4-4552-4C9B-34944CE8067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126"/>
          <a:stretch/>
        </p:blipFill>
        <p:spPr>
          <a:xfrm>
            <a:off x="4103005" y="2425441"/>
            <a:ext cx="4423870" cy="4432559"/>
          </a:xfrm>
          <a:prstGeom prst="rect">
            <a:avLst/>
          </a:prstGeom>
        </p:spPr>
      </p:pic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B184D948-D65A-DC1D-AFEC-EB3C91F2BACC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583424" y="0"/>
            <a:ext cx="4242816" cy="6858000"/>
          </a:xfrm>
          <a:prstGeom prst="rect">
            <a:avLst/>
          </a:prstGeom>
          <a:solidFill>
            <a:srgbClr val="C3CAD1"/>
          </a:solidFill>
          <a:ln>
            <a:noFill/>
          </a:ln>
        </p:spPr>
        <p:txBody>
          <a:bodyPr lIns="0" tIns="3657600" anchor="t"/>
          <a:lstStyle>
            <a:lvl1pPr marL="0" indent="0" algn="ctr">
              <a:buNone/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F6A6E3EA-A830-B168-79DF-164310C3A5B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95460" y="1700784"/>
            <a:ext cx="5470513" cy="596900"/>
          </a:xfrm>
          <a:prstGeom prst="rect">
            <a:avLst/>
          </a:prstGeom>
        </p:spPr>
        <p:txBody>
          <a:bodyPr lIns="0" rIns="0" anchor="b">
            <a:noAutofit/>
          </a:bodyPr>
          <a:lstStyle>
            <a:lvl1pPr marL="0" indent="0">
              <a:buNone/>
              <a:defRPr sz="2400" b="1" i="0" spc="-5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96E38EC1-AABA-F606-16BC-2EE60350226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195462" y="2325817"/>
            <a:ext cx="5470511" cy="696386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13">
            <a:extLst>
              <a:ext uri="{FF2B5EF4-FFF2-40B4-BE49-F238E27FC236}">
                <a16:creationId xmlns:a16="http://schemas.microsoft.com/office/drawing/2014/main" id="{7C443C6E-C1D0-5FAA-AA07-CD776BA07A3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955280" y="6254496"/>
            <a:ext cx="3502152" cy="603504"/>
          </a:xfrm>
          <a:noFill/>
          <a:ln>
            <a:noFill/>
          </a:ln>
        </p:spPr>
        <p:txBody>
          <a:bodyPr lIns="0" tIns="0" rIns="0" bIns="137160" anchor="b" anchorCtr="0">
            <a:noAutofit/>
          </a:bodyPr>
          <a:lstStyle>
            <a:lvl1pPr marL="0" indent="0" algn="r">
              <a:lnSpc>
                <a:spcPct val="110000"/>
              </a:lnSpc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optional caption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29948ED-E27D-5F98-EACD-DCAF63A4515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26" name="Title Placeholder 1">
            <a:extLst>
              <a:ext uri="{FF2B5EF4-FFF2-40B4-BE49-F238E27FC236}">
                <a16:creationId xmlns:a16="http://schemas.microsoft.com/office/drawing/2014/main" id="{8DD8DAC1-7288-EEB9-267E-4FABB681DE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398" y="365760"/>
            <a:ext cx="5751575" cy="4335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7" name="Text Placeholder 19">
            <a:extLst>
              <a:ext uri="{FF2B5EF4-FFF2-40B4-BE49-F238E27FC236}">
                <a16:creationId xmlns:a16="http://schemas.microsoft.com/office/drawing/2014/main" id="{69F9AB23-23AD-4331-6F10-124422E7587B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14399" y="820351"/>
            <a:ext cx="5751575" cy="596900"/>
          </a:xfrm>
        </p:spPr>
        <p:txBody>
          <a:bodyPr/>
          <a:lstStyle>
            <a:lvl1pPr marL="0" indent="0">
              <a:buNone/>
              <a:defRPr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add subheading (optional)</a:t>
            </a:r>
          </a:p>
        </p:txBody>
      </p:sp>
      <p:pic>
        <p:nvPicPr>
          <p:cNvPr id="28" name="Picture 27" descr="Logo, company name&#10;&#10;AI-generated content may be incorrect.">
            <a:extLst>
              <a:ext uri="{FF2B5EF4-FFF2-40B4-BE49-F238E27FC236}">
                <a16:creationId xmlns:a16="http://schemas.microsoft.com/office/drawing/2014/main" id="{A9F6B776-108B-4A96-9AA6-9F1EE6A1E8E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345185"/>
            <a:ext cx="415981" cy="415981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BF053A70-0654-457C-4676-5169A063CE3E}"/>
              </a:ext>
            </a:extLst>
          </p:cNvPr>
          <p:cNvSpPr/>
          <p:nvPr userDrawn="1"/>
        </p:nvSpPr>
        <p:spPr>
          <a:xfrm rot="16200000">
            <a:off x="462533" y="2102108"/>
            <a:ext cx="89611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 Placeholder 11">
            <a:extLst>
              <a:ext uri="{FF2B5EF4-FFF2-40B4-BE49-F238E27FC236}">
                <a16:creationId xmlns:a16="http://schemas.microsoft.com/office/drawing/2014/main" id="{8B4756C2-06F2-8784-8F5F-FB522EFBA23C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1195460" y="4668584"/>
            <a:ext cx="5470513" cy="596900"/>
          </a:xfrm>
          <a:prstGeom prst="rect">
            <a:avLst/>
          </a:prstGeom>
        </p:spPr>
        <p:txBody>
          <a:bodyPr lIns="0" rIns="0" anchor="b">
            <a:noAutofit/>
          </a:bodyPr>
          <a:lstStyle>
            <a:lvl1pPr marL="0" indent="0">
              <a:buNone/>
              <a:defRPr sz="2400" b="1" i="0" spc="-5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23" name="Text Placeholder 13">
            <a:extLst>
              <a:ext uri="{FF2B5EF4-FFF2-40B4-BE49-F238E27FC236}">
                <a16:creationId xmlns:a16="http://schemas.microsoft.com/office/drawing/2014/main" id="{345E30FA-B5D6-5E04-EF60-A0A70B81F999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1195462" y="5293617"/>
            <a:ext cx="5470511" cy="696386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A65EB0A-DB5D-B73A-3BDF-3A92FEB693B6}"/>
              </a:ext>
            </a:extLst>
          </p:cNvPr>
          <p:cNvSpPr/>
          <p:nvPr userDrawn="1"/>
        </p:nvSpPr>
        <p:spPr>
          <a:xfrm rot="16200000">
            <a:off x="462533" y="5069908"/>
            <a:ext cx="89611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 Placeholder 11">
            <a:extLst>
              <a:ext uri="{FF2B5EF4-FFF2-40B4-BE49-F238E27FC236}">
                <a16:creationId xmlns:a16="http://schemas.microsoft.com/office/drawing/2014/main" id="{655DBDA5-637B-7431-81F3-8CC97736658E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1195460" y="3188408"/>
            <a:ext cx="5470513" cy="596900"/>
          </a:xfrm>
          <a:prstGeom prst="rect">
            <a:avLst/>
          </a:prstGeom>
        </p:spPr>
        <p:txBody>
          <a:bodyPr lIns="0" rIns="0" anchor="b">
            <a:noAutofit/>
          </a:bodyPr>
          <a:lstStyle>
            <a:lvl1pPr marL="0" indent="0">
              <a:buNone/>
              <a:defRPr sz="2400" b="1" i="0" spc="-5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30" name="Text Placeholder 13">
            <a:extLst>
              <a:ext uri="{FF2B5EF4-FFF2-40B4-BE49-F238E27FC236}">
                <a16:creationId xmlns:a16="http://schemas.microsoft.com/office/drawing/2014/main" id="{E1BBFC49-6774-CB5D-A10C-1E64228B47E5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1195462" y="3813441"/>
            <a:ext cx="5470511" cy="696386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D3945AA-519A-1380-1CC1-79AE3549B70C}"/>
              </a:ext>
            </a:extLst>
          </p:cNvPr>
          <p:cNvSpPr/>
          <p:nvPr userDrawn="1"/>
        </p:nvSpPr>
        <p:spPr>
          <a:xfrm rot="16200000">
            <a:off x="462533" y="3589732"/>
            <a:ext cx="89611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3820F791-B55A-8DF3-E9C3-DEA9E9C0BEC0}"/>
              </a:ext>
            </a:extLst>
          </p:cNvPr>
          <p:cNvSpPr>
            <a:spLocks noGrp="1"/>
          </p:cNvSpPr>
          <p:nvPr>
            <p:ph type="dt" sz="half" idx="4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8/7/25</a:t>
            </a:r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C0729F27-36E7-35AC-B79B-23F12C3C0496}"/>
              </a:ext>
            </a:extLst>
          </p:cNvPr>
          <p:cNvSpPr>
            <a:spLocks noGrp="1"/>
          </p:cNvSpPr>
          <p:nvPr>
            <p:ph type="ftr" sz="quarter" idx="4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K. Yonehara | Muon Collider Target System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9BE949B0-53E8-8ECF-9332-CAC08FBE7E60}"/>
              </a:ext>
            </a:extLst>
          </p:cNvPr>
          <p:cNvSpPr>
            <a:spLocks noGrp="1"/>
          </p:cNvSpPr>
          <p:nvPr>
            <p:ph type="sldNum" sz="quarter" idx="44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52450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photo-left-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5698E98C-5EF4-E02E-4D04-D17E225EFBA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3429" b="4126"/>
          <a:stretch/>
        </p:blipFill>
        <p:spPr>
          <a:xfrm>
            <a:off x="8362184" y="2425441"/>
            <a:ext cx="3829816" cy="443255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A84E48D-8A24-7C48-B59C-D2F648C00A2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14" name="Picture Placeholder 5">
            <a:extLst>
              <a:ext uri="{FF2B5EF4-FFF2-40B4-BE49-F238E27FC236}">
                <a16:creationId xmlns:a16="http://schemas.microsoft.com/office/drawing/2014/main" id="{0C79311F-2C3F-C507-E765-5D7DA5DEDA8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4242816" cy="6858000"/>
          </a:xfrm>
          <a:prstGeom prst="rect">
            <a:avLst/>
          </a:prstGeom>
          <a:solidFill>
            <a:srgbClr val="C3CAD1"/>
          </a:solidFill>
          <a:ln>
            <a:noFill/>
          </a:ln>
        </p:spPr>
        <p:txBody>
          <a:bodyPr lIns="0" tIns="3657600" anchor="t"/>
          <a:lstStyle>
            <a:lvl1pPr marL="0" indent="0" algn="ctr">
              <a:buNone/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B9480AD7-FFD4-EBEA-C887-D6921331046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71856" y="6254496"/>
            <a:ext cx="3502152" cy="603504"/>
          </a:xfrm>
          <a:noFill/>
          <a:ln>
            <a:noFill/>
          </a:ln>
        </p:spPr>
        <p:txBody>
          <a:bodyPr lIns="0" tIns="0" rIns="0" bIns="137160" anchor="b" anchorCtr="0">
            <a:noAutofit/>
          </a:bodyPr>
          <a:lstStyle>
            <a:lvl1pPr marL="0" indent="0" algn="l">
              <a:lnSpc>
                <a:spcPct val="110000"/>
              </a:lnSpc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optional caption</a:t>
            </a:r>
          </a:p>
        </p:txBody>
      </p:sp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614BAE17-7F11-EB6F-1C51-5B3FF6C652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7217" y="365760"/>
            <a:ext cx="5760720" cy="4335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7" name="Text Placeholder 19">
            <a:extLst>
              <a:ext uri="{FF2B5EF4-FFF2-40B4-BE49-F238E27FC236}">
                <a16:creationId xmlns:a16="http://schemas.microsoft.com/office/drawing/2014/main" id="{B8A6A485-675C-EE94-911E-0B54B90E6832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5157217" y="822960"/>
            <a:ext cx="5760720" cy="596900"/>
          </a:xfrm>
        </p:spPr>
        <p:txBody>
          <a:bodyPr/>
          <a:lstStyle>
            <a:lvl1pPr marL="0" indent="0">
              <a:buNone/>
              <a:defRPr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add subheading (optional)</a:t>
            </a:r>
          </a:p>
        </p:txBody>
      </p:sp>
      <p:pic>
        <p:nvPicPr>
          <p:cNvPr id="18" name="Picture 17" descr="Logo, company name&#10;&#10;AI-generated content may be incorrect.">
            <a:extLst>
              <a:ext uri="{FF2B5EF4-FFF2-40B4-BE49-F238E27FC236}">
                <a16:creationId xmlns:a16="http://schemas.microsoft.com/office/drawing/2014/main" id="{3A04F070-8450-0E87-18DD-3192DA8CDC2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8576" y="347472"/>
            <a:ext cx="415981" cy="415981"/>
          </a:xfrm>
          <a:prstGeom prst="rect">
            <a:avLst/>
          </a:prstGeom>
        </p:spPr>
      </p:pic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08F951B0-68BF-2192-D399-475E494C0592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5447424" y="1700784"/>
            <a:ext cx="5470513" cy="596900"/>
          </a:xfrm>
          <a:prstGeom prst="rect">
            <a:avLst/>
          </a:prstGeom>
        </p:spPr>
        <p:txBody>
          <a:bodyPr lIns="0" rIns="0" anchor="b">
            <a:noAutofit/>
          </a:bodyPr>
          <a:lstStyle>
            <a:lvl1pPr marL="0" indent="0">
              <a:buNone/>
              <a:defRPr sz="2400" b="1" i="0" spc="-5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4" name="Text Placeholder 13">
            <a:extLst>
              <a:ext uri="{FF2B5EF4-FFF2-40B4-BE49-F238E27FC236}">
                <a16:creationId xmlns:a16="http://schemas.microsoft.com/office/drawing/2014/main" id="{B9827FE2-9D0B-A5AD-BAFA-F72DC18F31CD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5447426" y="2325817"/>
            <a:ext cx="5470511" cy="696386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041A4D8-AE7D-2DE6-B0CA-43D09F97FEC4}"/>
              </a:ext>
            </a:extLst>
          </p:cNvPr>
          <p:cNvSpPr/>
          <p:nvPr userDrawn="1"/>
        </p:nvSpPr>
        <p:spPr>
          <a:xfrm rot="16200000">
            <a:off x="4714497" y="2102108"/>
            <a:ext cx="89611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7600CE08-B13C-E59B-FBAD-E6C38D06A2B1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5447424" y="4668584"/>
            <a:ext cx="5470513" cy="596900"/>
          </a:xfrm>
          <a:prstGeom prst="rect">
            <a:avLst/>
          </a:prstGeom>
        </p:spPr>
        <p:txBody>
          <a:bodyPr lIns="0" rIns="0" anchor="b">
            <a:noAutofit/>
          </a:bodyPr>
          <a:lstStyle>
            <a:lvl1pPr marL="0" indent="0">
              <a:buNone/>
              <a:defRPr sz="2400" b="1" i="0" spc="-5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AD938516-005A-EF48-88B3-4A3A61AF594C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5447426" y="5293617"/>
            <a:ext cx="5470511" cy="696386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CF86095-AE0D-275B-D134-0696CF70918D}"/>
              </a:ext>
            </a:extLst>
          </p:cNvPr>
          <p:cNvSpPr/>
          <p:nvPr userDrawn="1"/>
        </p:nvSpPr>
        <p:spPr>
          <a:xfrm rot="16200000">
            <a:off x="4714497" y="5069908"/>
            <a:ext cx="89611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9B698B8A-3C1A-BCD7-104F-5ED3C11432B0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5447424" y="3188408"/>
            <a:ext cx="5470513" cy="596900"/>
          </a:xfrm>
          <a:prstGeom prst="rect">
            <a:avLst/>
          </a:prstGeom>
        </p:spPr>
        <p:txBody>
          <a:bodyPr lIns="0" rIns="0" anchor="b">
            <a:noAutofit/>
          </a:bodyPr>
          <a:lstStyle>
            <a:lvl1pPr marL="0" indent="0">
              <a:buNone/>
              <a:defRPr sz="2400" b="1" i="0" spc="-5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11" name="Text Placeholder 13">
            <a:extLst>
              <a:ext uri="{FF2B5EF4-FFF2-40B4-BE49-F238E27FC236}">
                <a16:creationId xmlns:a16="http://schemas.microsoft.com/office/drawing/2014/main" id="{9402C06F-000D-03EE-5EF2-6F903053076A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5447426" y="3813441"/>
            <a:ext cx="5470511" cy="696386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BA60C1D-8AE1-014F-A846-87B67F7C9205}"/>
              </a:ext>
            </a:extLst>
          </p:cNvPr>
          <p:cNvSpPr/>
          <p:nvPr userDrawn="1"/>
        </p:nvSpPr>
        <p:spPr>
          <a:xfrm rot="16200000">
            <a:off x="4714497" y="3589732"/>
            <a:ext cx="89611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Slide Number Placeholder 22">
            <a:extLst>
              <a:ext uri="{FF2B5EF4-FFF2-40B4-BE49-F238E27FC236}">
                <a16:creationId xmlns:a16="http://schemas.microsoft.com/office/drawing/2014/main" id="{77705BBE-9146-D4F3-393A-D16CB1EA85F1}"/>
              </a:ext>
            </a:extLst>
          </p:cNvPr>
          <p:cNvSpPr>
            <a:spLocks noGrp="1"/>
          </p:cNvSpPr>
          <p:nvPr>
            <p:ph type="sldNum" sz="quarter" idx="46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08837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photo-right-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C05AC3D5-5EFB-46A1-48B0-7DE42AE176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 r="21412" b="3671"/>
          <a:stretch/>
        </p:blipFill>
        <p:spPr>
          <a:xfrm>
            <a:off x="4103005" y="2425441"/>
            <a:ext cx="3476609" cy="4453623"/>
          </a:xfrm>
          <a:prstGeom prst="rect">
            <a:avLst/>
          </a:prstGeom>
        </p:spPr>
      </p:pic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E4092E7B-EB81-9C0D-8F1F-0FB83D8AC767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913702" y="1700784"/>
            <a:ext cx="5751575" cy="4242816"/>
          </a:xfrm>
        </p:spPr>
        <p:txBody>
          <a:bodyPr>
            <a:noAutofit/>
          </a:bodyPr>
          <a:lstStyle>
            <a:lvl1pPr>
              <a:defRPr spc="-20" baseline="0">
                <a:solidFill>
                  <a:schemeClr val="tx1"/>
                </a:solidFill>
              </a:defRPr>
            </a:lvl1pPr>
            <a:lvl2pPr>
              <a:defRPr sz="1600" spc="-20" baseline="0">
                <a:solidFill>
                  <a:schemeClr val="tx1"/>
                </a:solidFill>
              </a:defRPr>
            </a:lvl2pPr>
            <a:lvl3pPr>
              <a:defRPr spc="-20" baseline="0">
                <a:solidFill>
                  <a:schemeClr val="tx1"/>
                </a:solidFill>
              </a:defRPr>
            </a:lvl3pPr>
            <a:lvl4pPr>
              <a:defRPr spc="-20" baseline="0">
                <a:solidFill>
                  <a:schemeClr val="tx1"/>
                </a:solidFill>
              </a:defRPr>
            </a:lvl4pPr>
            <a:lvl5pPr>
              <a:defRPr spc="-20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2BB331D-3283-1926-DB5A-5D22443CFE6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B5F61D50-E0EA-DD3E-9A15-5F1540B241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398" y="365760"/>
            <a:ext cx="5751575" cy="4335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2" name="Text Placeholder 19">
            <a:extLst>
              <a:ext uri="{FF2B5EF4-FFF2-40B4-BE49-F238E27FC236}">
                <a16:creationId xmlns:a16="http://schemas.microsoft.com/office/drawing/2014/main" id="{C589D903-C7CC-24AC-FE3E-DBF6FBD21EA4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14399" y="820351"/>
            <a:ext cx="5751575" cy="596900"/>
          </a:xfrm>
        </p:spPr>
        <p:txBody>
          <a:bodyPr/>
          <a:lstStyle>
            <a:lvl1pPr marL="0" indent="0">
              <a:buNone/>
              <a:defRPr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add subheading (optional)</a:t>
            </a:r>
          </a:p>
        </p:txBody>
      </p:sp>
      <p:pic>
        <p:nvPicPr>
          <p:cNvPr id="13" name="Picture 12" descr="Logo, company name&#10;&#10;AI-generated content may be incorrect.">
            <a:extLst>
              <a:ext uri="{FF2B5EF4-FFF2-40B4-BE49-F238E27FC236}">
                <a16:creationId xmlns:a16="http://schemas.microsoft.com/office/drawing/2014/main" id="{1D58EF1F-7C81-3196-E6F7-D0C92C5218E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345185"/>
            <a:ext cx="415981" cy="415981"/>
          </a:xfrm>
          <a:prstGeom prst="rect">
            <a:avLst/>
          </a:prstGeom>
        </p:spPr>
      </p:pic>
      <p:sp>
        <p:nvSpPr>
          <p:cNvPr id="15" name="Picture Placeholder 5">
            <a:extLst>
              <a:ext uri="{FF2B5EF4-FFF2-40B4-BE49-F238E27FC236}">
                <a16:creationId xmlns:a16="http://schemas.microsoft.com/office/drawing/2014/main" id="{FC8B54C3-472A-4B45-CECF-57ABE3B649A8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583424" y="0"/>
            <a:ext cx="4242816" cy="6858000"/>
          </a:xfrm>
          <a:prstGeom prst="rect">
            <a:avLst/>
          </a:prstGeom>
          <a:solidFill>
            <a:srgbClr val="C3CAD1"/>
          </a:solidFill>
          <a:ln>
            <a:noFill/>
          </a:ln>
        </p:spPr>
        <p:txBody>
          <a:bodyPr lIns="0" tIns="3657600" anchor="t"/>
          <a:lstStyle>
            <a:lvl1pPr marL="0" indent="0" algn="ctr">
              <a:buNone/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4AA3BFD7-9096-F068-222A-2881944B7BB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955280" y="6254496"/>
            <a:ext cx="3502152" cy="603504"/>
          </a:xfrm>
          <a:noFill/>
          <a:ln>
            <a:noFill/>
          </a:ln>
        </p:spPr>
        <p:txBody>
          <a:bodyPr lIns="0" tIns="0" rIns="0" bIns="137160" anchor="b" anchorCtr="0">
            <a:noAutofit/>
          </a:bodyPr>
          <a:lstStyle>
            <a:lvl1pPr marL="0" indent="0" algn="r">
              <a:lnSpc>
                <a:spcPct val="110000"/>
              </a:lnSpc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optional caption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B91485E-E19F-6302-348B-C0C66564B455}"/>
              </a:ext>
            </a:extLst>
          </p:cNvPr>
          <p:cNvSpPr>
            <a:spLocks noGrp="1"/>
          </p:cNvSpPr>
          <p:nvPr>
            <p:ph type="dt" sz="half" idx="39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8/7/25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C72EDEEF-46E0-9A6F-15BB-EA74A6A8B232}"/>
              </a:ext>
            </a:extLst>
          </p:cNvPr>
          <p:cNvSpPr>
            <a:spLocks noGrp="1"/>
          </p:cNvSpPr>
          <p:nvPr>
            <p:ph type="ftr" sz="quarter" idx="4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K. Yonehara | Muon Collider Target System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F5603C5-F7E9-135D-08CF-E5B794439925}"/>
              </a:ext>
            </a:extLst>
          </p:cNvPr>
          <p:cNvSpPr>
            <a:spLocks noGrp="1"/>
          </p:cNvSpPr>
          <p:nvPr>
            <p:ph type="sldNum" sz="quarter" idx="41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1644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Relationship Id="rId9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B04058F-D2D1-26D0-EB49-9010DA209D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9264" y="306022"/>
            <a:ext cx="10853928" cy="4335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9889ED-333F-2A3E-CA42-C76F3A9D86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5924" y="1700784"/>
            <a:ext cx="10360152" cy="429768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786C5C5-BA40-ED91-0B8F-3E5B695BC2FA}"/>
              </a:ext>
            </a:extLst>
          </p:cNvPr>
          <p:cNvPicPr>
            <a:picLocks noChangeAspect="1"/>
          </p:cNvPicPr>
          <p:nvPr userDrawn="1"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6" name="Slide Number Placeholder 9">
            <a:extLst>
              <a:ext uri="{FF2B5EF4-FFF2-40B4-BE49-F238E27FC236}">
                <a16:creationId xmlns:a16="http://schemas.microsoft.com/office/drawing/2014/main" id="{4394AAFE-E3DF-B28D-63BF-3EFB9EF59B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830050" y="6356350"/>
            <a:ext cx="358919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ctr">
              <a:defRPr sz="900" b="1" i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2CE553BB-E886-DE6F-F16C-696C36EA854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65760" y="6357618"/>
            <a:ext cx="675368" cy="365760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chemeClr val="accent1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8/7/25</a:t>
            </a:r>
            <a:endParaRPr lang="en-US" dirty="0"/>
          </a:p>
        </p:txBody>
      </p:sp>
      <p:sp>
        <p:nvSpPr>
          <p:cNvPr id="12" name="Footer Placeholder 8">
            <a:extLst>
              <a:ext uri="{FF2B5EF4-FFF2-40B4-BE49-F238E27FC236}">
                <a16:creationId xmlns:a16="http://schemas.microsoft.com/office/drawing/2014/main" id="{7D89A822-DC7D-79CA-3EF6-AF26B05C52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63212" y="6356350"/>
            <a:ext cx="4542643" cy="365760"/>
          </a:xfrm>
          <a:prstGeom prst="rect">
            <a:avLst/>
          </a:prstGeom>
        </p:spPr>
        <p:txBody>
          <a:bodyPr lIns="0" tIns="0" rIns="0" bIns="0" anchor="b"/>
          <a:lstStyle>
            <a:lvl1pPr marL="0" algn="l" defTabSz="914400" rtl="0" eaLnBrk="1" latinLnBrk="0" hangingPunct="1">
              <a:defRPr lang="en-US" sz="900" kern="1200" smtClean="0">
                <a:solidFill>
                  <a:schemeClr val="accent1"/>
                </a:solidFill>
                <a:latin typeface="Helvetica" charset="0"/>
                <a:ea typeface="+mn-ea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K. Yonehara | Muon Collider Target System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12060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3" r:id="rId1"/>
    <p:sldLayoutId id="2147483747" r:id="rId2"/>
    <p:sldLayoutId id="2147483748" r:id="rId3"/>
    <p:sldLayoutId id="2147483964" r:id="rId4"/>
    <p:sldLayoutId id="2147483965" r:id="rId5"/>
    <p:sldLayoutId id="2147483785" r:id="rId6"/>
    <p:sldLayoutId id="2147483814" r:id="rId7"/>
    <p:sldLayoutId id="2147483816" r:id="rId8"/>
    <p:sldLayoutId id="2147483786" r:id="rId9"/>
    <p:sldLayoutId id="2147483787" r:id="rId10"/>
    <p:sldLayoutId id="2147483742" r:id="rId11"/>
    <p:sldLayoutId id="2147483744" r:id="rId12"/>
    <p:sldLayoutId id="2147483781" r:id="rId13"/>
    <p:sldLayoutId id="2147483784" r:id="rId14"/>
    <p:sldLayoutId id="2147483756" r:id="rId15"/>
    <p:sldLayoutId id="2147483759" r:id="rId16"/>
    <p:sldLayoutId id="2147483791" r:id="rId17"/>
    <p:sldLayoutId id="2147483788" r:id="rId18"/>
    <p:sldLayoutId id="2147483778" r:id="rId19"/>
    <p:sldLayoutId id="2147483813" r:id="rId20"/>
    <p:sldLayoutId id="2147483815" r:id="rId21"/>
    <p:sldLayoutId id="2147483864" r:id="rId22"/>
    <p:sldLayoutId id="2147483974" r:id="rId23"/>
  </p:sldLayoutIdLst>
  <p:hf hdr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3600" b="1" i="0" kern="1200" spc="-50" baseline="0">
          <a:solidFill>
            <a:schemeClr val="tx1"/>
          </a:solidFill>
          <a:latin typeface="Helvetica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>
          <a:schemeClr val="accent1"/>
        </a:buClr>
        <a:buFont typeface="Arial" panose="020B0604020202020204" pitchFamily="34" charset="0"/>
        <a:buChar char="•"/>
        <a:tabLst/>
        <a:defRPr sz="2000" kern="1200" spc="-20" baseline="0">
          <a:solidFill>
            <a:schemeClr val="tx1"/>
          </a:solidFill>
          <a:latin typeface="Helvetica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>
          <a:schemeClr val="accent1"/>
        </a:buClr>
        <a:buFont typeface="Arial" panose="020B0604020202020204" pitchFamily="34" charset="0"/>
        <a:buChar char="•"/>
        <a:defRPr sz="1600" kern="1200" spc="-20" baseline="0">
          <a:solidFill>
            <a:schemeClr val="tx1"/>
          </a:solidFill>
          <a:latin typeface="Helvetica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>
          <a:schemeClr val="accent1"/>
        </a:buClr>
        <a:buFont typeface="Arial" panose="020B0604020202020204" pitchFamily="34" charset="0"/>
        <a:buChar char="•"/>
        <a:defRPr sz="1400" kern="1200" spc="-20" baseline="0">
          <a:solidFill>
            <a:schemeClr val="tx1"/>
          </a:solidFill>
          <a:latin typeface="Helvetica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>
          <a:schemeClr val="accent1"/>
        </a:buClr>
        <a:buFont typeface="Arial" panose="020B0604020202020204" pitchFamily="34" charset="0"/>
        <a:buChar char="•"/>
        <a:defRPr sz="1400" kern="1200" spc="-20" baseline="0">
          <a:solidFill>
            <a:schemeClr val="tx1"/>
          </a:solidFill>
          <a:latin typeface="Helvetica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>
          <a:schemeClr val="accent1"/>
        </a:buClr>
        <a:buFont typeface="Arial" panose="020B0604020202020204" pitchFamily="34" charset="0"/>
        <a:buChar char="•"/>
        <a:defRPr sz="1400" kern="1200" spc="-20" baseline="0">
          <a:solidFill>
            <a:schemeClr val="tx1"/>
          </a:solidFill>
          <a:latin typeface="Helvetica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B04058F-D2D1-26D0-EB49-9010DA209D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9264" y="306022"/>
            <a:ext cx="10853928" cy="4335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9889ED-333F-2A3E-CA42-C76F3A9D86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5924" y="1700784"/>
            <a:ext cx="10360152" cy="429768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DDF5A06-F641-5EC3-D719-B34F1834A66B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9" name="Slide Number Placeholder 9">
            <a:extLst>
              <a:ext uri="{FF2B5EF4-FFF2-40B4-BE49-F238E27FC236}">
                <a16:creationId xmlns:a16="http://schemas.microsoft.com/office/drawing/2014/main" id="{F04EE99E-B369-AEF4-31C2-D04F8CDD01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830050" y="6356350"/>
            <a:ext cx="358919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ctr">
              <a:defRPr sz="900" b="1" i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8FD664DD-4B4F-B6F9-44D8-026688A69C9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65760" y="6357618"/>
            <a:ext cx="675368" cy="365760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chemeClr val="accent1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8/7/25</a:t>
            </a:r>
            <a:endParaRPr lang="en-US" dirty="0"/>
          </a:p>
        </p:txBody>
      </p:sp>
      <p:sp>
        <p:nvSpPr>
          <p:cNvPr id="11" name="Footer Placeholder 8">
            <a:extLst>
              <a:ext uri="{FF2B5EF4-FFF2-40B4-BE49-F238E27FC236}">
                <a16:creationId xmlns:a16="http://schemas.microsoft.com/office/drawing/2014/main" id="{E736E786-2843-9B52-0847-6BFC3D1CBC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63212" y="6356350"/>
            <a:ext cx="4542643" cy="365760"/>
          </a:xfrm>
          <a:prstGeom prst="rect">
            <a:avLst/>
          </a:prstGeom>
        </p:spPr>
        <p:txBody>
          <a:bodyPr lIns="0" tIns="0" rIns="0" bIns="0" anchor="b"/>
          <a:lstStyle>
            <a:lvl1pPr marL="0" algn="l" defTabSz="914400" rtl="0" eaLnBrk="1" latinLnBrk="0" hangingPunct="1">
              <a:defRPr lang="en-US" sz="900" kern="1200" smtClean="0">
                <a:solidFill>
                  <a:schemeClr val="accent1"/>
                </a:solidFill>
                <a:latin typeface="Helvetica" charset="0"/>
                <a:ea typeface="+mn-ea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K. Yonehara | Muon Collider Target System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36480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5" r:id="rId2"/>
    <p:sldLayoutId id="2147483716" r:id="rId3"/>
    <p:sldLayoutId id="2147483970" r:id="rId4"/>
    <p:sldLayoutId id="2147483971" r:id="rId5"/>
    <p:sldLayoutId id="2147483972" r:id="rId6"/>
    <p:sldLayoutId id="2147483973" r:id="rId7"/>
  </p:sldLayoutIdLst>
  <p:hf hdr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3600" b="1" i="0" kern="1200" spc="-50" baseline="0">
          <a:solidFill>
            <a:schemeClr val="tx1"/>
          </a:solidFill>
          <a:latin typeface="Helvetica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>
          <a:schemeClr val="accent1"/>
        </a:buClr>
        <a:buFont typeface="Arial" panose="020B0604020202020204" pitchFamily="34" charset="0"/>
        <a:buChar char="•"/>
        <a:tabLst/>
        <a:defRPr sz="2000" kern="1200" spc="-20" baseline="0">
          <a:solidFill>
            <a:schemeClr val="tx1"/>
          </a:solidFill>
          <a:latin typeface="Helvetica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>
          <a:schemeClr val="accent1"/>
        </a:buClr>
        <a:buFont typeface="Arial" panose="020B0604020202020204" pitchFamily="34" charset="0"/>
        <a:buChar char="•"/>
        <a:defRPr sz="1600" kern="1200" spc="-20" baseline="0">
          <a:solidFill>
            <a:schemeClr val="tx1"/>
          </a:solidFill>
          <a:latin typeface="Helvetica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>
          <a:schemeClr val="accent1"/>
        </a:buClr>
        <a:buFont typeface="Arial" panose="020B0604020202020204" pitchFamily="34" charset="0"/>
        <a:buChar char="•"/>
        <a:defRPr sz="1400" kern="1200" spc="-20" baseline="0">
          <a:solidFill>
            <a:schemeClr val="tx1"/>
          </a:solidFill>
          <a:latin typeface="Helvetica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>
          <a:schemeClr val="accent1"/>
        </a:buClr>
        <a:buFont typeface="Arial" panose="020B0604020202020204" pitchFamily="34" charset="0"/>
        <a:buChar char="•"/>
        <a:defRPr sz="1400" kern="1200" spc="-20" baseline="0">
          <a:solidFill>
            <a:schemeClr val="tx1"/>
          </a:solidFill>
          <a:latin typeface="Helvetica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>
          <a:schemeClr val="accent1"/>
        </a:buClr>
        <a:buFont typeface="Arial" panose="020B0604020202020204" pitchFamily="34" charset="0"/>
        <a:buChar char="•"/>
        <a:defRPr sz="1400" kern="1200" spc="-20" baseline="0">
          <a:solidFill>
            <a:schemeClr val="tx1"/>
          </a:solidFill>
          <a:latin typeface="Helvetica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em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png"/><Relationship Id="rId5" Type="http://schemas.openxmlformats.org/officeDocument/2006/relationships/image" Target="../media/image29.tiff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jpeg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eb.ornl.gov/info/ridgelines/mercury.htm" TargetMode="External"/><Relationship Id="rId2" Type="http://schemas.openxmlformats.org/officeDocument/2006/relationships/hyperlink" Target="https://iopscience.iop.org/article/10.1088/1741-4326/aa5fbd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indico.cern.ch/event/1469412/contributions/6186329/subcontributions/511453/attachments/2969603/5225742/Fluidized%20Tungsten%20Update.pdf" TargetMode="External"/><Relationship Id="rId5" Type="http://schemas.openxmlformats.org/officeDocument/2006/relationships/hyperlink" Target="https://www.mdpi.com/2076-3417/12/23/11884" TargetMode="External"/><Relationship Id="rId4" Type="http://schemas.openxmlformats.org/officeDocument/2006/relationships/hyperlink" Target="https://pubs.aip.org/aip/acp/article/769/1/1543/1005207/Measurement-of-the-Neutron-Flux-in-the-1-MW-Pb-Bi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0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0.png"/><Relationship Id="rId3" Type="http://schemas.openxmlformats.org/officeDocument/2006/relationships/image" Target="../media/image300.png"/><Relationship Id="rId7" Type="http://schemas.openxmlformats.org/officeDocument/2006/relationships/image" Target="../media/image54.png"/><Relationship Id="rId2" Type="http://schemas.openxmlformats.org/officeDocument/2006/relationships/image" Target="../media/image29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1.png"/><Relationship Id="rId5" Type="http://schemas.openxmlformats.org/officeDocument/2006/relationships/image" Target="../media/image53.gif"/><Relationship Id="rId4" Type="http://schemas.openxmlformats.org/officeDocument/2006/relationships/image" Target="../media/image52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0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37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3C9EA7-4287-6D04-62E1-63AD0BECCB2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14401" y="5115756"/>
            <a:ext cx="10003536" cy="278477"/>
          </a:xfrm>
        </p:spPr>
        <p:txBody>
          <a:bodyPr/>
          <a:lstStyle/>
          <a:p>
            <a:r>
              <a:rPr lang="en-US" dirty="0"/>
              <a:t>Katsuya Yonehara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695ACB3-3E13-857E-398C-1BB7A3C1FFF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14399" y="5394233"/>
            <a:ext cx="10003537" cy="278476"/>
          </a:xfrm>
        </p:spPr>
        <p:txBody>
          <a:bodyPr/>
          <a:lstStyle/>
          <a:p>
            <a:r>
              <a:rPr lang="en-US" dirty="0"/>
              <a:t>USMCC 2</a:t>
            </a:r>
            <a:r>
              <a:rPr lang="en-US" baseline="30000" dirty="0"/>
              <a:t>nd</a:t>
            </a:r>
            <a:r>
              <a:rPr lang="en-US" dirty="0"/>
              <a:t> Annual Meeting at University of Chicago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4DF9DFB-54E9-184A-7F50-BF325F79EAD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14400" y="2175056"/>
            <a:ext cx="10003536" cy="236324"/>
          </a:xfrm>
        </p:spPr>
        <p:txBody>
          <a:bodyPr/>
          <a:lstStyle/>
          <a:p>
            <a:r>
              <a:rPr lang="en-US" dirty="0"/>
              <a:t>August 7, 2025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CF69230-1F0C-F08B-F8D1-4F09BE9827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2530888"/>
            <a:ext cx="10003536" cy="2388558"/>
          </a:xfrm>
        </p:spPr>
        <p:txBody>
          <a:bodyPr>
            <a:normAutofit/>
          </a:bodyPr>
          <a:lstStyle/>
          <a:p>
            <a:r>
              <a:rPr lang="en-US" sz="4900" dirty="0"/>
              <a:t>Muon Collider Target System </a:t>
            </a:r>
            <a:br>
              <a:rPr lang="en-US" sz="4400" i="1" dirty="0"/>
            </a:br>
            <a:endParaRPr lang="en-US" sz="4400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9D87C4F-6962-4C6A-3878-E4F2D9D089B6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8/7/25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ABB1407F-35F6-BDB4-EB82-EFB0E9995601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K. Yonehara | Muon Collider Target System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BBC6194-CA83-01F0-6E80-BE0DCBEC5C56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43088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B2FCF6B-178A-6AB3-2F9F-52DE37D64B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Radiation damage (simulation)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A4C12E-6A34-06A4-27FD-78F019E291C0}"/>
              </a:ext>
            </a:extLst>
          </p:cNvPr>
          <p:cNvSpPr>
            <a:spLocks noGrp="1"/>
          </p:cNvSpPr>
          <p:nvPr>
            <p:ph type="sldNum" sz="quarter" idx="40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7EEB697-6384-2FFF-F82A-14440411BC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115" y="797788"/>
            <a:ext cx="9096239" cy="52120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4D5D589-418D-B329-D94C-79D56FAE11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03127" y="4620432"/>
            <a:ext cx="2021254" cy="114896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E5A1AF4-8A10-8243-BC0B-2FE2AD585254}"/>
              </a:ext>
            </a:extLst>
          </p:cNvPr>
          <p:cNvSpPr txBox="1"/>
          <p:nvPr/>
        </p:nvSpPr>
        <p:spPr>
          <a:xfrm>
            <a:off x="7365615" y="582523"/>
            <a:ext cx="43751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10-keV Primary Knock-on Atom (PKA) in Au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A371F167-7B30-C3D7-D581-525963356272}"/>
              </a:ext>
            </a:extLst>
          </p:cNvPr>
          <p:cNvCxnSpPr/>
          <p:nvPr/>
        </p:nvCxnSpPr>
        <p:spPr>
          <a:xfrm flipV="1">
            <a:off x="1656522" y="2046253"/>
            <a:ext cx="331304" cy="304800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01683EB3-F7B5-95F3-CB5D-5A79C5C42006}"/>
              </a:ext>
            </a:extLst>
          </p:cNvPr>
          <p:cNvSpPr txBox="1"/>
          <p:nvPr/>
        </p:nvSpPr>
        <p:spPr>
          <a:xfrm>
            <a:off x="776631" y="2106473"/>
            <a:ext cx="2669385" cy="846386"/>
          </a:xfrm>
          <a:prstGeom prst="rect">
            <a:avLst/>
          </a:prstGeom>
          <a:noFill/>
        </p:spPr>
        <p:txBody>
          <a:bodyPr wrap="none" lIns="365760" tIns="274320" rIns="365760" bIns="274320" rtlCol="0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1900" b="1" dirty="0">
                <a:solidFill>
                  <a:srgbClr val="FFC000"/>
                </a:solidFill>
                <a:latin typeface="Helvetica" pitchFamily="2" charset="0"/>
              </a:rPr>
              <a:t>PKA (start point)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897BC07-B2A8-B345-40FC-8969E46410C4}"/>
              </a:ext>
            </a:extLst>
          </p:cNvPr>
          <p:cNvSpPr txBox="1"/>
          <p:nvPr/>
        </p:nvSpPr>
        <p:spPr>
          <a:xfrm>
            <a:off x="8099524" y="3248888"/>
            <a:ext cx="3909985" cy="1431161"/>
          </a:xfrm>
          <a:prstGeom prst="rect">
            <a:avLst/>
          </a:prstGeom>
          <a:noFill/>
        </p:spPr>
        <p:txBody>
          <a:bodyPr wrap="square" lIns="365760" tIns="274320" rIns="365760" bIns="274320" rtlCol="0">
            <a:spAutoFit/>
          </a:bodyPr>
          <a:lstStyle/>
          <a:p>
            <a:pPr>
              <a:spcAft>
                <a:spcPts val="800"/>
              </a:spcAft>
            </a:pPr>
            <a:r>
              <a:rPr lang="en-US" sz="1900" b="1" dirty="0">
                <a:solidFill>
                  <a:srgbClr val="000000"/>
                </a:solidFill>
                <a:latin typeface="Helvetica" pitchFamily="2" charset="0"/>
              </a:rPr>
              <a:t>Most displacement atoms refills a vacant point after 50 </a:t>
            </a:r>
            <a:r>
              <a:rPr lang="en-US" sz="1900" b="1" dirty="0" err="1">
                <a:solidFill>
                  <a:srgbClr val="000000"/>
                </a:solidFill>
                <a:latin typeface="Helvetica" pitchFamily="2" charset="0"/>
              </a:rPr>
              <a:t>pico</a:t>
            </a:r>
            <a:r>
              <a:rPr lang="en-US" sz="1900" b="1" dirty="0">
                <a:solidFill>
                  <a:srgbClr val="000000"/>
                </a:solidFill>
                <a:latin typeface="Helvetica" pitchFamily="2" charset="0"/>
              </a:rPr>
              <a:t> second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E61879C-3D0E-8310-4E5E-9223F1143C4A}"/>
              </a:ext>
            </a:extLst>
          </p:cNvPr>
          <p:cNvSpPr txBox="1"/>
          <p:nvPr/>
        </p:nvSpPr>
        <p:spPr>
          <a:xfrm>
            <a:off x="776630" y="5824680"/>
            <a:ext cx="9152723" cy="1138773"/>
          </a:xfrm>
          <a:prstGeom prst="rect">
            <a:avLst/>
          </a:prstGeom>
          <a:noFill/>
        </p:spPr>
        <p:txBody>
          <a:bodyPr wrap="square" lIns="365760" tIns="274320" rIns="365760" bIns="274320" rtlCol="0">
            <a:spAutoFit/>
          </a:bodyPr>
          <a:lstStyle/>
          <a:p>
            <a:pPr>
              <a:spcAft>
                <a:spcPts val="800"/>
              </a:spcAft>
            </a:pPr>
            <a:r>
              <a:rPr lang="en-US" sz="1900" b="1" dirty="0">
                <a:latin typeface="Helvetica" pitchFamily="2" charset="0"/>
              </a:rPr>
              <a:t>Displacement Per Atom (DPA) is a conceptual variable which is determined by the parameter of incident particles (species, energy, </a:t>
            </a:r>
            <a:r>
              <a:rPr lang="en-US" sz="1900" b="1" dirty="0" err="1">
                <a:latin typeface="Helvetica" pitchFamily="2" charset="0"/>
              </a:rPr>
              <a:t>etc</a:t>
            </a:r>
            <a:r>
              <a:rPr lang="en-US" sz="1900" b="1" dirty="0">
                <a:latin typeface="Helvetica" pitchFamily="2" charset="0"/>
              </a:rPr>
              <a:t>)</a:t>
            </a:r>
          </a:p>
        </p:txBody>
      </p: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16F51C77-B5F2-FF55-8782-199B1740A8CA}"/>
              </a:ext>
            </a:extLst>
          </p:cNvPr>
          <p:cNvSpPr>
            <a:spLocks noGrp="1"/>
          </p:cNvSpPr>
          <p:nvPr>
            <p:ph type="dt" sz="half" idx="38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8/7/25</a:t>
            </a:r>
            <a:endParaRPr lang="en-US" dirty="0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0578E252-271C-1473-ECA0-17F22AFBDEE0}"/>
              </a:ext>
            </a:extLst>
          </p:cNvPr>
          <p:cNvSpPr>
            <a:spLocks noGrp="1"/>
          </p:cNvSpPr>
          <p:nvPr>
            <p:ph type="ftr" sz="quarter" idx="39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K. Yonehara | Muon Collider Target System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9619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7E479A1-2E80-6DB1-0D10-1B1FE260AE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Mechanical Property Degradation by Radiation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9729E7-9EC8-7784-F7E1-2D22F6BA06FF}"/>
              </a:ext>
            </a:extLst>
          </p:cNvPr>
          <p:cNvSpPr>
            <a:spLocks noGrp="1"/>
          </p:cNvSpPr>
          <p:nvPr>
            <p:ph type="sldNum" sz="quarter" idx="40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1A845D0-1EFB-B3AA-E44E-3600FECAD1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459" y="1309516"/>
            <a:ext cx="5331057" cy="386826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35D2F51-FC54-9C35-5E6C-04A143A478DA}"/>
              </a:ext>
            </a:extLst>
          </p:cNvPr>
          <p:cNvSpPr txBox="1"/>
          <p:nvPr/>
        </p:nvSpPr>
        <p:spPr>
          <a:xfrm>
            <a:off x="1358986" y="3931289"/>
            <a:ext cx="3287838" cy="83099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dirty="0"/>
              <a:t>Irradiation hardening of S-65F Be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/>
              <a:t>Reduction of strain to failure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/>
              <a:t>Increased strength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726534B-E060-A877-690E-C3AEDD18110C}"/>
              </a:ext>
            </a:extLst>
          </p:cNvPr>
          <p:cNvSpPr txBox="1"/>
          <p:nvPr/>
        </p:nvSpPr>
        <p:spPr>
          <a:xfrm>
            <a:off x="0" y="636625"/>
            <a:ext cx="6663363" cy="830997"/>
          </a:xfrm>
          <a:prstGeom prst="rect">
            <a:avLst/>
          </a:prstGeom>
          <a:noFill/>
        </p:spPr>
        <p:txBody>
          <a:bodyPr wrap="none" lIns="365760" tIns="274320" rIns="365760" bIns="274320" rtlCol="0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b="1" dirty="0">
                <a:latin typeface="Helvetica" pitchFamily="2" charset="0"/>
              </a:rPr>
              <a:t>Stress-strain curve for irradiated materials (Beryllium)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F4F87EB7-C4DD-8F5F-6D50-07C5D8EB903D}"/>
              </a:ext>
            </a:extLst>
          </p:cNvPr>
          <p:cNvSpPr>
            <a:spLocks noGrp="1"/>
          </p:cNvSpPr>
          <p:nvPr>
            <p:ph type="dt" sz="half" idx="38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8/7/25</a:t>
            </a:r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DFABB298-CF03-9E9B-C955-23B2E9F14CBA}"/>
              </a:ext>
            </a:extLst>
          </p:cNvPr>
          <p:cNvSpPr>
            <a:spLocks noGrp="1"/>
          </p:cNvSpPr>
          <p:nvPr>
            <p:ph type="ftr" sz="quarter" idx="39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K. Yonehara | Muon Collider Target System</a:t>
            </a: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E153359-20D0-3892-DF25-07D6B320BF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6942" y="733473"/>
            <a:ext cx="3097933" cy="524591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9C59043-6429-93CA-228A-7E7BBF787585}"/>
              </a:ext>
            </a:extLst>
          </p:cNvPr>
          <p:cNvSpPr txBox="1"/>
          <p:nvPr/>
        </p:nvSpPr>
        <p:spPr>
          <a:xfrm>
            <a:off x="6155987" y="5819644"/>
            <a:ext cx="5513499" cy="1138773"/>
          </a:xfrm>
          <a:prstGeom prst="rect">
            <a:avLst/>
          </a:prstGeom>
          <a:solidFill>
            <a:schemeClr val="bg1"/>
          </a:solidFill>
        </p:spPr>
        <p:txBody>
          <a:bodyPr wrap="square" lIns="365760" tIns="274320" rIns="365760" bIns="274320" rtlCol="0">
            <a:spAutoFit/>
          </a:bodyPr>
          <a:lstStyle/>
          <a:p>
            <a:pPr>
              <a:spcAft>
                <a:spcPts val="800"/>
              </a:spcAft>
            </a:pPr>
            <a:r>
              <a:rPr lang="en-US" sz="1900" b="1" dirty="0">
                <a:latin typeface="Helvetica" pitchFamily="2" charset="0"/>
              </a:rPr>
              <a:t>Stress-Strain curve in simulation model and compare with measurement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39F4A58-D0CA-ACD3-A903-E58B510EDF9A}"/>
              </a:ext>
            </a:extLst>
          </p:cNvPr>
          <p:cNvSpPr txBox="1"/>
          <p:nvPr/>
        </p:nvSpPr>
        <p:spPr>
          <a:xfrm>
            <a:off x="-1" y="5082602"/>
            <a:ext cx="6622931" cy="1533753"/>
          </a:xfrm>
          <a:prstGeom prst="rect">
            <a:avLst/>
          </a:prstGeom>
          <a:noFill/>
        </p:spPr>
        <p:txBody>
          <a:bodyPr wrap="square" lIns="365760" tIns="274320" rIns="365760" bIns="274320" rtlCol="0">
            <a:spAutoFit/>
          </a:bodyPr>
          <a:lstStyle/>
          <a:p>
            <a:pPr marL="342900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900" dirty="0">
                <a:latin typeface="Helvetica" pitchFamily="2" charset="0"/>
              </a:rPr>
              <a:t>Simulation tool to predict the mechanical property degradation are still under development </a:t>
            </a:r>
          </a:p>
          <a:p>
            <a:pPr marL="342900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900" dirty="0">
                <a:latin typeface="Helvetica" pitchFamily="2" charset="0"/>
              </a:rPr>
              <a:t>Some prediction models work quite well</a:t>
            </a:r>
          </a:p>
        </p:txBody>
      </p:sp>
    </p:spTree>
    <p:extLst>
      <p:ext uri="{BB962C8B-B14F-4D97-AF65-F5344CB8AC3E}">
        <p14:creationId xmlns:p14="http://schemas.microsoft.com/office/powerpoint/2010/main" val="27179378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1F2D985-FF91-0A21-9C01-97408E543010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430924" y="901464"/>
            <a:ext cx="7786753" cy="5695315"/>
          </a:xfrm>
        </p:spPr>
        <p:txBody>
          <a:bodyPr wrap="square">
            <a:normAutofit/>
          </a:bodyPr>
          <a:lstStyle/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400" dirty="0"/>
              <a:t>Displacements in crystal lattice expressed as Displacements Per Atom (DPA)</a:t>
            </a:r>
          </a:p>
          <a:p>
            <a:pPr lvl="1">
              <a:spcAft>
                <a:spcPts val="0"/>
              </a:spcAft>
            </a:pPr>
            <a:r>
              <a:rPr lang="en-US" sz="2000" dirty="0"/>
              <a:t>Hardening and embrittlement</a:t>
            </a:r>
          </a:p>
          <a:p>
            <a:pPr lvl="1">
              <a:spcAft>
                <a:spcPts val="0"/>
              </a:spcAft>
            </a:pPr>
            <a:r>
              <a:rPr lang="en-US" sz="2000" dirty="0"/>
              <a:t>Creep and swelling</a:t>
            </a:r>
          </a:p>
          <a:p>
            <a:pPr lvl="1">
              <a:spcAft>
                <a:spcPts val="0"/>
              </a:spcAft>
            </a:pPr>
            <a:r>
              <a:rPr lang="en-US" sz="2000" dirty="0"/>
              <a:t>Fracture toughness reduction</a:t>
            </a:r>
          </a:p>
          <a:p>
            <a:pPr lvl="1">
              <a:spcAft>
                <a:spcPts val="0"/>
              </a:spcAft>
            </a:pPr>
            <a:r>
              <a:rPr lang="en-US" sz="2000" dirty="0"/>
              <a:t>Thermal/electrical conductivity reduction</a:t>
            </a:r>
          </a:p>
          <a:p>
            <a:pPr lvl="1">
              <a:spcAft>
                <a:spcPts val="0"/>
              </a:spcAft>
            </a:pPr>
            <a:r>
              <a:rPr lang="en-US" sz="2000" dirty="0"/>
              <a:t>Coefficient of thermal expansion</a:t>
            </a:r>
          </a:p>
          <a:p>
            <a:pPr lvl="1">
              <a:spcAft>
                <a:spcPts val="0"/>
              </a:spcAft>
            </a:pPr>
            <a:r>
              <a:rPr lang="en-US" sz="2000" dirty="0"/>
              <a:t>Ductility</a:t>
            </a:r>
          </a:p>
          <a:p>
            <a:pPr lvl="1">
              <a:spcAft>
                <a:spcPts val="0"/>
              </a:spcAft>
            </a:pPr>
            <a:r>
              <a:rPr lang="en-US" sz="2000" dirty="0"/>
              <a:t>Transmutation products </a:t>
            </a:r>
            <a:br>
              <a:rPr lang="en-US" sz="2000" dirty="0"/>
            </a:br>
            <a:r>
              <a:rPr lang="en-US" sz="2000" dirty="0"/>
              <a:t>(H, He gas production can cause void formation and embrittlement)</a:t>
            </a:r>
          </a:p>
          <a:p>
            <a:pPr lvl="1">
              <a:spcAft>
                <a:spcPts val="0"/>
              </a:spcAft>
            </a:pPr>
            <a:r>
              <a:rPr lang="en-US" sz="2000" dirty="0"/>
              <a:t>Radiation Accelerated corrosion</a:t>
            </a:r>
          </a:p>
          <a:p>
            <a:pPr marL="0" indent="0">
              <a:spcAft>
                <a:spcPts val="0"/>
              </a:spcAft>
              <a:buNone/>
            </a:pPr>
            <a:endParaRPr lang="en-US" sz="11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D1D8664-EB35-1797-2738-0416254DE2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Degradation Issue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7F8FCF-8ED5-711F-B69E-2357E8266142}"/>
              </a:ext>
            </a:extLst>
          </p:cNvPr>
          <p:cNvSpPr>
            <a:spLocks noGrp="1"/>
          </p:cNvSpPr>
          <p:nvPr>
            <p:ph type="sldNum" sz="quarter" idx="41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4907B7F-614F-E8E3-4C6D-474A3A84C58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8303" y="3635131"/>
            <a:ext cx="2052773" cy="198434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942EB66-E08C-C0FF-3D14-3311F4D91BED}"/>
              </a:ext>
            </a:extLst>
          </p:cNvPr>
          <p:cNvSpPr/>
          <p:nvPr/>
        </p:nvSpPr>
        <p:spPr>
          <a:xfrm>
            <a:off x="9368803" y="5739871"/>
            <a:ext cx="251169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189"/>
            <a:r>
              <a:rPr lang="en-US" sz="1000" dirty="0">
                <a:solidFill>
                  <a:srgbClr val="505050"/>
                </a:solidFill>
                <a:latin typeface="Arial"/>
              </a:rPr>
              <a:t>D.L. Porter and F. A. Garner, J. Nuclear Materials, </a:t>
            </a:r>
            <a:r>
              <a:rPr lang="en-US" sz="1000" b="1" dirty="0">
                <a:solidFill>
                  <a:srgbClr val="505050"/>
                </a:solidFill>
                <a:latin typeface="Arial"/>
              </a:rPr>
              <a:t>159</a:t>
            </a:r>
            <a:r>
              <a:rPr lang="en-US" sz="1000" dirty="0">
                <a:solidFill>
                  <a:srgbClr val="505050"/>
                </a:solidFill>
                <a:latin typeface="Arial"/>
              </a:rPr>
              <a:t>, p. 114 (1988)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E09821F-C45A-9B87-B8B3-7E69F4D4DC4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39468" y="718019"/>
            <a:ext cx="3676921" cy="256953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87914B7-25EF-C079-90A9-4F29CE6C242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6270505" y="1674263"/>
            <a:ext cx="1325199" cy="1512319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C938542D-0B65-3F47-E3D3-3A977CCF119F}"/>
              </a:ext>
            </a:extLst>
          </p:cNvPr>
          <p:cNvSpPr/>
          <p:nvPr/>
        </p:nvSpPr>
        <p:spPr>
          <a:xfrm>
            <a:off x="6245377" y="3229959"/>
            <a:ext cx="222109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latin typeface="Helvetica" panose="020B0604020202020204" pitchFamily="34" charset="0"/>
                <a:cs typeface="Helvetica" panose="020B0604020202020204" pitchFamily="34" charset="0"/>
              </a:rPr>
              <a:t>F. Marti et al., LINAC2010, Tsukuba, Japan, TUP105, 2010.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52B92FE-A44B-08B6-04F4-905B24FEBE90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560" y="5002621"/>
            <a:ext cx="1906463" cy="1506341"/>
          </a:xfrm>
          <a:prstGeom prst="rect">
            <a:avLst/>
          </a:prstGeom>
          <a:ln>
            <a:noFill/>
          </a:ln>
          <a:effectLst/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1A01D0B-8FCA-F000-AE7B-93E397BD96C1}"/>
              </a:ext>
            </a:extLst>
          </p:cNvPr>
          <p:cNvSpPr txBox="1"/>
          <p:nvPr/>
        </p:nvSpPr>
        <p:spPr>
          <a:xfrm>
            <a:off x="202883" y="6538912"/>
            <a:ext cx="263809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Helvetica" panose="020B0604020202020204" pitchFamily="34" charset="0"/>
                <a:cs typeface="Helvetica" panose="020B0604020202020204" pitchFamily="34" charset="0"/>
              </a:rPr>
              <a:t>Be window embrittlement (FNAL)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FEC636A-6580-7A3E-78FC-E1CC51B039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92285" y="5002621"/>
            <a:ext cx="3561067" cy="1501167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007BD88C-E89F-C288-5582-9FCAD776097B}"/>
              </a:ext>
            </a:extLst>
          </p:cNvPr>
          <p:cNvSpPr txBox="1"/>
          <p:nvPr/>
        </p:nvSpPr>
        <p:spPr>
          <a:xfrm>
            <a:off x="2539580" y="6538912"/>
            <a:ext cx="430170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Helvetica" panose="020B0604020202020204" pitchFamily="34" charset="0"/>
                <a:cs typeface="Helvetica" panose="020B0604020202020204" pitchFamily="34" charset="0"/>
              </a:rPr>
              <a:t>MINOS NT-02 target failure: radiation-induced swelling (FNAL)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42560777-6BE8-A2C6-F53F-1DCEC375AD9E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83521" y="4046607"/>
            <a:ext cx="1934552" cy="2401513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31ACB1CC-6D6F-330D-85E8-C1E93BA4A658}"/>
              </a:ext>
            </a:extLst>
          </p:cNvPr>
          <p:cNvSpPr txBox="1"/>
          <p:nvPr/>
        </p:nvSpPr>
        <p:spPr>
          <a:xfrm>
            <a:off x="6863865" y="6461201"/>
            <a:ext cx="263809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Helvetica" panose="020B0604020202020204" pitchFamily="34" charset="0"/>
                <a:cs typeface="Helvetica" panose="020B0604020202020204" pitchFamily="34" charset="0"/>
              </a:rPr>
              <a:t>H embrittlement from accelerated corrosion(FNAL)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EF4D32FA-D2EE-DA2B-6E27-76AD21C21754}"/>
              </a:ext>
            </a:extLst>
          </p:cNvPr>
          <p:cNvSpPr>
            <a:spLocks noGrp="1"/>
          </p:cNvSpPr>
          <p:nvPr>
            <p:ph type="dt" sz="half" idx="39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8/7/25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7ED3029-DCFF-E1B4-BDBB-14405633ED55}"/>
              </a:ext>
            </a:extLst>
          </p:cNvPr>
          <p:cNvSpPr>
            <a:spLocks noGrp="1"/>
          </p:cNvSpPr>
          <p:nvPr>
            <p:ph type="ftr" sz="quarter" idx="4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K. Yonehara | Muon Collider Target System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57079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6B091A9-DC96-ACDE-B45E-269F785291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398" y="365760"/>
            <a:ext cx="10804636" cy="433527"/>
          </a:xfrm>
        </p:spPr>
        <p:txBody>
          <a:bodyPr/>
          <a:lstStyle/>
          <a:p>
            <a:r>
              <a:rPr lang="en-US" dirty="0"/>
              <a:t>Annealing of Damage at High Temperature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B5CF23-FAFC-BF49-8BA9-4A0BA2DE637B}"/>
              </a:ext>
            </a:extLst>
          </p:cNvPr>
          <p:cNvSpPr>
            <a:spLocks noGrp="1"/>
          </p:cNvSpPr>
          <p:nvPr>
            <p:ph type="sldNum" sz="quarter" idx="40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3206AA5-F2A7-9C08-7145-FCA3546AC1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491" y="1388146"/>
            <a:ext cx="1236866" cy="5299060"/>
          </a:xfrm>
          <a:prstGeom prst="rect">
            <a:avLst/>
          </a:prstGeom>
        </p:spPr>
      </p:pic>
      <p:grpSp>
        <p:nvGrpSpPr>
          <p:cNvPr id="7" name="Group 32">
            <a:extLst>
              <a:ext uri="{FF2B5EF4-FFF2-40B4-BE49-F238E27FC236}">
                <a16:creationId xmlns:a16="http://schemas.microsoft.com/office/drawing/2014/main" id="{EBA2C67A-DF6B-EDBA-BE9E-17B6B1AAF645}"/>
              </a:ext>
            </a:extLst>
          </p:cNvPr>
          <p:cNvGrpSpPr>
            <a:grpSpLocks noChangeAspect="1"/>
          </p:cNvGrpSpPr>
          <p:nvPr/>
        </p:nvGrpSpPr>
        <p:grpSpPr>
          <a:xfrm>
            <a:off x="1750688" y="1799843"/>
            <a:ext cx="2129387" cy="2791785"/>
            <a:chOff x="16727217" y="11734800"/>
            <a:chExt cx="7112618" cy="932517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33E90FC-16B0-D398-6654-7E721257F6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/>
            <a:srcRect/>
            <a:stretch/>
          </p:blipFill>
          <p:spPr>
            <a:xfrm>
              <a:off x="16727217" y="11734800"/>
              <a:ext cx="7112618" cy="9325173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C453845-9C35-620E-1402-412C8D42035F}"/>
                </a:ext>
              </a:extLst>
            </p:cNvPr>
            <p:cNvSpPr/>
            <p:nvPr/>
          </p:nvSpPr>
          <p:spPr>
            <a:xfrm>
              <a:off x="18332450" y="12344400"/>
              <a:ext cx="4191000" cy="3048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8E82B64E-7F43-7BA5-75ED-4E6EFE8BA8B8}"/>
              </a:ext>
            </a:extLst>
          </p:cNvPr>
          <p:cNvSpPr txBox="1"/>
          <p:nvPr/>
        </p:nvSpPr>
        <p:spPr>
          <a:xfrm>
            <a:off x="1687222" y="1489275"/>
            <a:ext cx="2129387" cy="2319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prstClr val="black"/>
                </a:solidFill>
              </a:rPr>
              <a:t>X-Ray Diffraction analyses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9267321-9917-8DEE-D3D1-65CE0457994A}"/>
              </a:ext>
            </a:extLst>
          </p:cNvPr>
          <p:cNvSpPr txBox="1"/>
          <p:nvPr/>
        </p:nvSpPr>
        <p:spPr>
          <a:xfrm>
            <a:off x="1822580" y="4549681"/>
            <a:ext cx="1225675" cy="2319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prstClr val="black"/>
                </a:solidFill>
              </a:rPr>
              <a:t>TEM analyses</a:t>
            </a:r>
          </a:p>
        </p:txBody>
      </p:sp>
      <p:grpSp>
        <p:nvGrpSpPr>
          <p:cNvPr id="12" name="Group 36">
            <a:extLst>
              <a:ext uri="{FF2B5EF4-FFF2-40B4-BE49-F238E27FC236}">
                <a16:creationId xmlns:a16="http://schemas.microsoft.com/office/drawing/2014/main" id="{065A9339-E5EB-918E-3045-5B9D73D319F4}"/>
              </a:ext>
            </a:extLst>
          </p:cNvPr>
          <p:cNvGrpSpPr/>
          <p:nvPr/>
        </p:nvGrpSpPr>
        <p:grpSpPr>
          <a:xfrm>
            <a:off x="6790171" y="1410809"/>
            <a:ext cx="4235302" cy="3975343"/>
            <a:chOff x="6033326" y="1687775"/>
            <a:chExt cx="4241241" cy="3990561"/>
          </a:xfrm>
        </p:grpSpPr>
        <p:grpSp>
          <p:nvGrpSpPr>
            <p:cNvPr id="13" name="Group 2">
              <a:extLst>
                <a:ext uri="{FF2B5EF4-FFF2-40B4-BE49-F238E27FC236}">
                  <a16:creationId xmlns:a16="http://schemas.microsoft.com/office/drawing/2014/main" id="{F2C15066-36DF-971B-1DCB-0B836FA9DFFE}"/>
                </a:ext>
              </a:extLst>
            </p:cNvPr>
            <p:cNvGrpSpPr/>
            <p:nvPr/>
          </p:nvGrpSpPr>
          <p:grpSpPr>
            <a:xfrm>
              <a:off x="6033326" y="1687775"/>
              <a:ext cx="3708166" cy="3036770"/>
              <a:chOff x="6033326" y="1687775"/>
              <a:chExt cx="3708166" cy="3036770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5FE6244E-990D-427A-5000-E226A038591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1909" t="7846" r="5197" b="3252"/>
              <a:stretch/>
            </p:blipFill>
            <p:spPr bwMode="auto">
              <a:xfrm>
                <a:off x="6033326" y="1687775"/>
                <a:ext cx="3708166" cy="3036770"/>
              </a:xfrm>
              <a:prstGeom prst="rect">
                <a:avLst/>
              </a:prstGeom>
              <a:noFill/>
            </p:spPr>
          </p:pic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C738B721-FCBE-097D-53BF-2D358C8F4D3B}"/>
                  </a:ext>
                </a:extLst>
              </p:cNvPr>
              <p:cNvSpPr/>
              <p:nvPr/>
            </p:nvSpPr>
            <p:spPr>
              <a:xfrm>
                <a:off x="8937830" y="3620233"/>
                <a:ext cx="533400" cy="958338"/>
              </a:xfrm>
              <a:prstGeom prst="ellipse">
                <a:avLst/>
              </a:prstGeom>
              <a:noFill/>
              <a:ln w="19050">
                <a:solidFill>
                  <a:srgbClr val="064308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BA30640A-1E6B-E637-7AB7-30A43B4B5744}"/>
                </a:ext>
              </a:extLst>
            </p:cNvPr>
            <p:cNvSpPr/>
            <p:nvPr/>
          </p:nvSpPr>
          <p:spPr>
            <a:xfrm>
              <a:off x="6266089" y="4907314"/>
              <a:ext cx="4008478" cy="77102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600" b="1" dirty="0">
                  <a:solidFill>
                    <a:srgbClr val="FF0000"/>
                  </a:solidFill>
                </a:rPr>
                <a:t>Swelling is completely recovered at 1900</a:t>
              </a:r>
              <a:r>
                <a:rPr lang="en-US" sz="1600" b="1" dirty="0">
                  <a:solidFill>
                    <a:srgbClr val="FF0000"/>
                  </a:solidFill>
                  <a:sym typeface="Symbol" panose="05050102010706020507" pitchFamily="18" charset="2"/>
                </a:rPr>
                <a:t>C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</p:grpSp>
      <p:pic>
        <p:nvPicPr>
          <p:cNvPr id="17" name="Picture 8" descr="http://proteomics.ucsd.edu/recombcp2011/images/university-of-michigan_logo.jpg">
            <a:extLst>
              <a:ext uri="{FF2B5EF4-FFF2-40B4-BE49-F238E27FC236}">
                <a16:creationId xmlns:a16="http://schemas.microsoft.com/office/drawing/2014/main" id="{81B4B8CD-05D6-9E9B-B7E4-FEF7725C46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39817" y="5686827"/>
            <a:ext cx="879955" cy="553304"/>
          </a:xfrm>
          <a:prstGeom prst="rect">
            <a:avLst/>
          </a:prstGeom>
          <a:noFill/>
        </p:spPr>
      </p:pic>
      <p:pic>
        <p:nvPicPr>
          <p:cNvPr id="18" name="Picture 2" descr="http://upload.wikimedia.org/wikipedia/commons/d/d9/GSI_Logo_rgb.png">
            <a:extLst>
              <a:ext uri="{FF2B5EF4-FFF2-40B4-BE49-F238E27FC236}">
                <a16:creationId xmlns:a16="http://schemas.microsoft.com/office/drawing/2014/main" id="{BF235FD6-6AE8-86B3-AFBA-09C2038995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42932" y="5748455"/>
            <a:ext cx="1186278" cy="374351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9" name="Right Arrow 11">
            <a:extLst>
              <a:ext uri="{FF2B5EF4-FFF2-40B4-BE49-F238E27FC236}">
                <a16:creationId xmlns:a16="http://schemas.microsoft.com/office/drawing/2014/main" id="{91C6F869-C6C7-974B-A4A1-6381328125AB}"/>
              </a:ext>
            </a:extLst>
          </p:cNvPr>
          <p:cNvSpPr/>
          <p:nvPr/>
        </p:nvSpPr>
        <p:spPr>
          <a:xfrm rot="20155006">
            <a:off x="5717085" y="4245660"/>
            <a:ext cx="1148181" cy="434835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0" name="Right Arrow 19">
            <a:extLst>
              <a:ext uri="{FF2B5EF4-FFF2-40B4-BE49-F238E27FC236}">
                <a16:creationId xmlns:a16="http://schemas.microsoft.com/office/drawing/2014/main" id="{D8B0E9B0-4063-6EC0-F90E-1DFAEC360526}"/>
              </a:ext>
            </a:extLst>
          </p:cNvPr>
          <p:cNvSpPr/>
          <p:nvPr/>
        </p:nvSpPr>
        <p:spPr>
          <a:xfrm>
            <a:off x="4349991" y="2489876"/>
            <a:ext cx="1346293" cy="433527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FE223056-0185-67C8-DCEC-A48B49F7F33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17673" y="5605886"/>
            <a:ext cx="617206" cy="78834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60FC4CBA-3BD2-D4EC-DD85-65C450F6DDCB}"/>
              </a:ext>
            </a:extLst>
          </p:cNvPr>
          <p:cNvSpPr txBox="1"/>
          <p:nvPr/>
        </p:nvSpPr>
        <p:spPr>
          <a:xfrm>
            <a:off x="7925131" y="6459865"/>
            <a:ext cx="332223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Helvetica" panose="020B0604020202020204" pitchFamily="34" charset="0"/>
                <a:cs typeface="Helvetica" panose="020B0604020202020204" pitchFamily="34" charset="0"/>
              </a:rPr>
              <a:t>F. Pellemoine et al., NIMB 365 (2015) 522-524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3808B6F7-7CFA-D6B4-9B96-16455043DE2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19559"/>
          <a:stretch/>
        </p:blipFill>
        <p:spPr>
          <a:xfrm>
            <a:off x="1947968" y="4895835"/>
            <a:ext cx="4539823" cy="1717800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8D1962B-2A1E-1042-5B20-BCF6032875B5}"/>
              </a:ext>
            </a:extLst>
          </p:cNvPr>
          <p:cNvSpPr>
            <a:spLocks noGrp="1"/>
          </p:cNvSpPr>
          <p:nvPr>
            <p:ph type="dt" sz="half" idx="38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8/7/25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E391A8A-C16F-2B8B-E79F-4D233F469B51}"/>
              </a:ext>
            </a:extLst>
          </p:cNvPr>
          <p:cNvSpPr>
            <a:spLocks noGrp="1"/>
          </p:cNvSpPr>
          <p:nvPr>
            <p:ph type="ftr" sz="quarter" idx="39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K. Yonehara | Muon Collider Target System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86400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97596AE-A08E-AA23-F52C-12E75BCA30F0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With conventional materials already limiting the scope of experiment it is crucial to investigate novel materials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A10D42B-7BFA-96E6-179F-3786628E4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398" y="365760"/>
            <a:ext cx="10573409" cy="433527"/>
          </a:xfrm>
        </p:spPr>
        <p:txBody>
          <a:bodyPr/>
          <a:lstStyle/>
          <a:p>
            <a:r>
              <a:rPr lang="en-US" dirty="0"/>
              <a:t>Development of Radiation Resistance Materials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771077F-FC75-B835-6D6C-AFCF6DF6BEAD}"/>
              </a:ext>
            </a:extLst>
          </p:cNvPr>
          <p:cNvSpPr>
            <a:spLocks noGrp="1"/>
          </p:cNvSpPr>
          <p:nvPr>
            <p:ph type="sldNum" sz="quarter" idx="42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C628BA6-1FFB-13FA-FCED-F624D5A7C0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113" y="1417251"/>
            <a:ext cx="5601482" cy="437258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68AC1B8-4BAC-86C0-CC57-628F48A77F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1388" y="1438315"/>
            <a:ext cx="5372850" cy="4391638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D715074-3C36-86E6-E7F7-9E321911560D}"/>
              </a:ext>
            </a:extLst>
          </p:cNvPr>
          <p:cNvSpPr>
            <a:spLocks noGrp="1"/>
          </p:cNvSpPr>
          <p:nvPr>
            <p:ph type="dt" sz="half" idx="4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8/7/25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8DD4D07-4522-041A-5432-906B26E717CC}"/>
              </a:ext>
            </a:extLst>
          </p:cNvPr>
          <p:cNvSpPr>
            <a:spLocks noGrp="1"/>
          </p:cNvSpPr>
          <p:nvPr>
            <p:ph type="ftr" sz="quarter" idx="4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K. Yonehara | Muon Collider Target System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51267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6CADDB1-05C6-AD67-AE9B-CCD381A4917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14399" y="1108364"/>
            <a:ext cx="9994392" cy="5247986"/>
          </a:xfrm>
        </p:spPr>
        <p:txBody>
          <a:bodyPr/>
          <a:lstStyle/>
          <a:p>
            <a:r>
              <a:rPr lang="en-US" sz="2400" dirty="0"/>
              <a:t>Thermal shock is is one of the most critical concerns for the high-power solid targets</a:t>
            </a:r>
          </a:p>
          <a:p>
            <a:r>
              <a:rPr lang="en-US" sz="2400" dirty="0"/>
              <a:t>This issue is significantly mitigated in liquid and fluidized targets</a:t>
            </a:r>
          </a:p>
          <a:p>
            <a:pPr lvl="1"/>
            <a:r>
              <a:rPr lang="en-US" sz="2000" dirty="0">
                <a:hlinkClick r:id="rId2"/>
              </a:rPr>
              <a:t>Li</a:t>
            </a:r>
            <a:r>
              <a:rPr lang="en-US" sz="2000" dirty="0"/>
              <a:t>, </a:t>
            </a:r>
            <a:r>
              <a:rPr lang="en-US" sz="2000" dirty="0">
                <a:hlinkClick r:id="rId3"/>
              </a:rPr>
              <a:t>Mercury</a:t>
            </a:r>
            <a:r>
              <a:rPr lang="en-US" sz="2000" dirty="0"/>
              <a:t>, </a:t>
            </a:r>
            <a:r>
              <a:rPr lang="en-US" sz="2000" dirty="0">
                <a:hlinkClick r:id="rId4"/>
              </a:rPr>
              <a:t>Pb-Bi</a:t>
            </a:r>
            <a:r>
              <a:rPr lang="en-US" sz="2000" dirty="0"/>
              <a:t>, </a:t>
            </a:r>
            <a:r>
              <a:rPr lang="en-US" sz="2000" dirty="0">
                <a:hlinkClick r:id="rId5"/>
              </a:rPr>
              <a:t>Molten target</a:t>
            </a:r>
            <a:r>
              <a:rPr lang="en-US" sz="2000" dirty="0"/>
              <a:t>, </a:t>
            </a:r>
            <a:r>
              <a:rPr lang="en-US" sz="2000" dirty="0">
                <a:hlinkClick r:id="rId6"/>
              </a:rPr>
              <a:t>Fluidized W</a:t>
            </a:r>
            <a:r>
              <a:rPr lang="en-US" sz="2000" dirty="0"/>
              <a:t>, </a:t>
            </a:r>
            <a:r>
              <a:rPr lang="en-US" sz="2000" dirty="0" err="1"/>
              <a:t>etc</a:t>
            </a:r>
            <a:endParaRPr lang="en-US" sz="2000" dirty="0"/>
          </a:p>
          <a:p>
            <a:r>
              <a:rPr lang="en-US" sz="2400" dirty="0"/>
              <a:t>Many neutron spallation sources are used liquid mercury </a:t>
            </a:r>
          </a:p>
          <a:p>
            <a:pPr lvl="1"/>
            <a:r>
              <a:rPr lang="en-US" sz="2000" dirty="0"/>
              <a:t>Issue: Cavitation, Corrosion/radiochemistry, radioactive waste, charging-up, erosion management, powder handling</a:t>
            </a:r>
          </a:p>
          <a:p>
            <a:r>
              <a:rPr lang="en-US" sz="2400" dirty="0"/>
              <a:t>R&amp;D required</a:t>
            </a:r>
          </a:p>
          <a:p>
            <a:pPr lvl="1"/>
            <a:r>
              <a:rPr lang="en-US" sz="2000" dirty="0"/>
              <a:t>Need to find potential beam facilities</a:t>
            </a:r>
          </a:p>
          <a:p>
            <a:pPr lvl="1"/>
            <a:r>
              <a:rPr lang="en-US" sz="2000" dirty="0"/>
              <a:t>May integrate pion production measurement spectrometer</a:t>
            </a:r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789BBB5-E6C2-7D5D-492C-D29A471965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Liquid/Fluidized Target Study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360534C-56C0-73A6-4446-639EC5E491A4}"/>
              </a:ext>
            </a:extLst>
          </p:cNvPr>
          <p:cNvSpPr>
            <a:spLocks noGrp="1"/>
          </p:cNvSpPr>
          <p:nvPr>
            <p:ph type="sldNum" sz="quarter" idx="40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BBC2C9E4-3B02-9B61-97B7-440684F10030}"/>
              </a:ext>
            </a:extLst>
          </p:cNvPr>
          <p:cNvSpPr>
            <a:spLocks noGrp="1"/>
          </p:cNvSpPr>
          <p:nvPr>
            <p:ph type="dt" sz="half" idx="38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8/7/25</a:t>
            </a:r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5A582EF1-19C8-C664-62D6-3B8878982EA0}"/>
              </a:ext>
            </a:extLst>
          </p:cNvPr>
          <p:cNvSpPr>
            <a:spLocks noGrp="1"/>
          </p:cNvSpPr>
          <p:nvPr>
            <p:ph type="ftr" sz="quarter" idx="39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K. Yonehara | Muon Collider Target System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21184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47A740F-5787-EE32-58C6-FF020FAA89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14399" y="1408684"/>
            <a:ext cx="5918201" cy="4655566"/>
          </a:xfrm>
        </p:spPr>
        <p:txBody>
          <a:bodyPr/>
          <a:lstStyle/>
          <a:p>
            <a:r>
              <a:rPr lang="en-US" dirty="0"/>
              <a:t>Metals have a lattice structure</a:t>
            </a:r>
          </a:p>
          <a:p>
            <a:r>
              <a:rPr lang="en-US" dirty="0"/>
              <a:t>Low-energy electrons occupy states in the conduction band </a:t>
            </a:r>
          </a:p>
          <a:p>
            <a:r>
              <a:rPr lang="en-US" dirty="0"/>
              <a:t>Time dependent density function theory (TD-DFT) can be used to evaluate plasma formation in metals</a:t>
            </a:r>
          </a:p>
          <a:p>
            <a:r>
              <a:rPr lang="en-US" dirty="0"/>
              <a:t>High-energy electrons generate cascades until they are fully thermalized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401B1B0-84A2-B75F-CDF4-080D2918C3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Consider Particle Interactions in Solid Metals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4DEFFF6-7020-56CD-E92E-FBE800F4FD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74784" y="2178161"/>
            <a:ext cx="3901153" cy="269384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94E0DFB-EA91-4425-EF2B-9F16CFA650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7379" y="1408684"/>
            <a:ext cx="3167831" cy="73983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1F1C9DE-6C29-2515-BA5D-14A38C7395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59623" y="4353977"/>
            <a:ext cx="2580677" cy="250402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EBDF7FE-17D1-AE23-F6E4-61AB33BFE5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5971" y="5286692"/>
            <a:ext cx="1857721" cy="638592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A1081DC-003D-B89F-D133-D73C3A11CE64}"/>
              </a:ext>
            </a:extLst>
          </p:cNvPr>
          <p:cNvCxnSpPr/>
          <p:nvPr/>
        </p:nvCxnSpPr>
        <p:spPr>
          <a:xfrm flipV="1">
            <a:off x="3609975" y="4452938"/>
            <a:ext cx="0" cy="2133600"/>
          </a:xfrm>
          <a:prstGeom prst="line">
            <a:avLst/>
          </a:prstGeom>
          <a:ln>
            <a:solidFill>
              <a:srgbClr val="FFC000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2E13FD3-D6EA-2F1E-51A7-6D11ACCAB0E7}"/>
                  </a:ext>
                </a:extLst>
              </p:cNvPr>
              <p:cNvSpPr txBox="1"/>
              <p:nvPr/>
            </p:nvSpPr>
            <p:spPr>
              <a:xfrm>
                <a:off x="7106152" y="5131679"/>
                <a:ext cx="4023891" cy="1292662"/>
              </a:xfrm>
              <a:prstGeom prst="rect">
                <a:avLst/>
              </a:prstGeom>
              <a:noFill/>
            </p:spPr>
            <p:txBody>
              <a:bodyPr wrap="square" lIns="365760" tIns="274320" rIns="365760" bIns="274320" rtlCol="0">
                <a:spAutoFit/>
              </a:bodyPr>
              <a:lstStyle/>
              <a:p>
                <a:pPr>
                  <a:spcAft>
                    <a:spcPts val="800"/>
                  </a:spcAft>
                </a:pPr>
                <a:r>
                  <a:rPr lang="en-US" sz="1600" b="1" dirty="0">
                    <a:latin typeface="Helvetica" pitchFamily="2" charset="0"/>
                  </a:rPr>
                  <a:t>Left plot shows that </a:t>
                </a:r>
                <a:r>
                  <a:rPr lang="en-US" sz="1600" b="1" dirty="0">
                    <a:solidFill>
                      <a:schemeClr val="tx1"/>
                    </a:solidFill>
                    <a:latin typeface="Helvetica" pitchFamily="2" charset="0"/>
                  </a:rPr>
                  <a:t>0.1 % of ionized electrons are high-energy electrons (delta ray, </a:t>
                </a:r>
                <a14:m>
                  <m:oMath xmlns:m="http://schemas.openxmlformats.org/officeDocument/2006/math">
                    <m:r>
                      <a:rPr lang="en-US" sz="1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𝑻</m:t>
                    </m:r>
                    <m:r>
                      <a:rPr lang="en-US" sz="1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&gt;</m:t>
                    </m:r>
                    <m:r>
                      <a:rPr lang="en-US" sz="1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𝟏</m:t>
                    </m:r>
                    <m:r>
                      <a:rPr lang="en-US" sz="1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600" b="1" dirty="0">
                    <a:solidFill>
                      <a:schemeClr val="tx1"/>
                    </a:solidFill>
                    <a:latin typeface="Helvetica" pitchFamily="2" charset="0"/>
                  </a:rPr>
                  <a:t>keV)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2E13FD3-D6EA-2F1E-51A7-6D11ACCAB0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06152" y="5131679"/>
                <a:ext cx="4023891" cy="129266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0BC4B51-F9FD-D5A8-E655-1C89EECB6AE9}"/>
              </a:ext>
            </a:extLst>
          </p:cNvPr>
          <p:cNvSpPr>
            <a:spLocks noGrp="1"/>
          </p:cNvSpPr>
          <p:nvPr>
            <p:ph type="dt" sz="half" idx="38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8/7/25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0533B4-8EC2-DDF1-420C-C2B04FE08A33}"/>
              </a:ext>
            </a:extLst>
          </p:cNvPr>
          <p:cNvSpPr>
            <a:spLocks noGrp="1"/>
          </p:cNvSpPr>
          <p:nvPr>
            <p:ph type="ftr" sz="quarter" idx="39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K. Yonehara | Muon Collider Target System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4895136-2CD3-0950-3AEB-A6651AC4827D}"/>
              </a:ext>
            </a:extLst>
          </p:cNvPr>
          <p:cNvSpPr>
            <a:spLocks noGrp="1"/>
          </p:cNvSpPr>
          <p:nvPr>
            <p:ph type="sldNum" sz="quarter" idx="40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36024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2C6A7AE-325F-97A3-C99A-EB39256912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14398" y="1103086"/>
            <a:ext cx="4252687" cy="5253264"/>
          </a:xfrm>
        </p:spPr>
        <p:txBody>
          <a:bodyPr/>
          <a:lstStyle/>
          <a:p>
            <a:r>
              <a:rPr lang="en-US" dirty="0"/>
              <a:t>Typically, beam instrumentation is avoided near the target to prevent pion absorption in the system</a:t>
            </a:r>
          </a:p>
          <a:p>
            <a:r>
              <a:rPr lang="en-US" dirty="0"/>
              <a:t>New non-contact, high-speed radiation damage sensor has been developed using Fermilab LDRD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Rad-hardened beam detectors are also required to monitor the primary beam and measure secondary and tertiary particle yields</a:t>
            </a:r>
          </a:p>
          <a:p>
            <a:r>
              <a:rPr lang="en-US" dirty="0"/>
              <a:t>LGADs are potential candidates for detecting secondary particles 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9CCCDCB-A139-079D-C81F-E054743208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Diagnostic System for severe environments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89910E-4783-75C6-6BAE-F1618E16A69D}"/>
              </a:ext>
            </a:extLst>
          </p:cNvPr>
          <p:cNvSpPr>
            <a:spLocks noGrp="1"/>
          </p:cNvSpPr>
          <p:nvPr>
            <p:ph type="sldNum" sz="quarter" idx="40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BE5A885A-AEBA-2CB8-D24A-F8547B0EF21B}"/>
              </a:ext>
            </a:extLst>
          </p:cNvPr>
          <p:cNvSpPr>
            <a:spLocks noGrp="1"/>
          </p:cNvSpPr>
          <p:nvPr>
            <p:ph type="dt" sz="half" idx="38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8/7/25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556DBE8C-3216-C076-B62F-DDDBDF805F53}"/>
              </a:ext>
            </a:extLst>
          </p:cNvPr>
          <p:cNvSpPr>
            <a:spLocks noGrp="1"/>
          </p:cNvSpPr>
          <p:nvPr>
            <p:ph type="ftr" sz="quarter" idx="39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K. Yonehara | Muon Collider Target System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A784D9E-3227-F5E9-1B2E-32AE966B20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6782" y="799287"/>
            <a:ext cx="3695700" cy="32766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DEE09BB-5438-A3E6-D8E9-D11C2A5324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5855" y="3729718"/>
            <a:ext cx="4496234" cy="2574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9286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0F39E3F-D839-F508-30B3-5766C41A77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Collection magnet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DF34534-B2CA-2FA2-8A26-BDC5D42F579A}"/>
              </a:ext>
            </a:extLst>
          </p:cNvPr>
          <p:cNvSpPr>
            <a:spLocks noGrp="1"/>
          </p:cNvSpPr>
          <p:nvPr>
            <p:ph type="sldNum" sz="quarter" idx="40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0A29C878-8FAA-39EF-4F6C-A92B1196A06B}"/>
              </a:ext>
            </a:extLst>
          </p:cNvPr>
          <p:cNvSpPr>
            <a:spLocks noGrp="1"/>
          </p:cNvSpPr>
          <p:nvPr>
            <p:ph type="dt" sz="half" idx="38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8/7/25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96DE206-6D2B-E1F1-7684-692F9966A078}"/>
              </a:ext>
            </a:extLst>
          </p:cNvPr>
          <p:cNvSpPr>
            <a:spLocks noGrp="1"/>
          </p:cNvSpPr>
          <p:nvPr>
            <p:ph type="ftr" sz="quarter" idx="39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K. Yonehara | Muon Collider Target System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5D817E8-D18F-300C-8D7A-B1319FB9F5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251" y="1355272"/>
            <a:ext cx="4654763" cy="20116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CC2AFE5-E0B8-839B-9527-9091CBB9F7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6721" y="952501"/>
            <a:ext cx="6299200" cy="33274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795AF64-B380-56E3-E3E2-437330802F4B}"/>
              </a:ext>
            </a:extLst>
          </p:cNvPr>
          <p:cNvSpPr txBox="1"/>
          <p:nvPr/>
        </p:nvSpPr>
        <p:spPr>
          <a:xfrm>
            <a:off x="-75767" y="3366952"/>
            <a:ext cx="5250797" cy="846386"/>
          </a:xfrm>
          <a:prstGeom prst="rect">
            <a:avLst/>
          </a:prstGeom>
          <a:noFill/>
        </p:spPr>
        <p:txBody>
          <a:bodyPr wrap="none" lIns="365760" tIns="274320" rIns="365760" bIns="274320" rtlCol="0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1900" b="1" dirty="0">
                <a:latin typeface="Helvetica" pitchFamily="2" charset="0"/>
              </a:rPr>
              <a:t>Mu2e 5-Tesla pion production solenoid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99E9BD6-0475-C3A1-B870-475ED7FEC197}"/>
              </a:ext>
            </a:extLst>
          </p:cNvPr>
          <p:cNvSpPr txBox="1"/>
          <p:nvPr/>
        </p:nvSpPr>
        <p:spPr>
          <a:xfrm>
            <a:off x="5415086" y="276773"/>
            <a:ext cx="4887236" cy="846386"/>
          </a:xfrm>
          <a:prstGeom prst="rect">
            <a:avLst/>
          </a:prstGeom>
          <a:noFill/>
        </p:spPr>
        <p:txBody>
          <a:bodyPr wrap="none" lIns="365760" tIns="274320" rIns="365760" bIns="274320" rtlCol="0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1900" b="1" dirty="0" err="1">
                <a:latin typeface="Helvetica" pitchFamily="2" charset="0"/>
              </a:rPr>
              <a:t>NuMI</a:t>
            </a:r>
            <a:r>
              <a:rPr lang="en-US" sz="1900" b="1" dirty="0">
                <a:latin typeface="Helvetica" pitchFamily="2" charset="0"/>
              </a:rPr>
              <a:t> magnetic horn (just first horn)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F3C0F56-3FF3-5982-4BC3-25873A278677}"/>
              </a:ext>
            </a:extLst>
          </p:cNvPr>
          <p:cNvSpPr txBox="1"/>
          <p:nvPr/>
        </p:nvSpPr>
        <p:spPr>
          <a:xfrm>
            <a:off x="365760" y="4224944"/>
            <a:ext cx="10997098" cy="2513509"/>
          </a:xfrm>
          <a:prstGeom prst="rect">
            <a:avLst/>
          </a:prstGeom>
          <a:noFill/>
        </p:spPr>
        <p:txBody>
          <a:bodyPr wrap="square" lIns="365760" tIns="274320" rIns="365760" bIns="274320" rtlCol="0">
            <a:spAutoFit/>
          </a:bodyPr>
          <a:lstStyle/>
          <a:p>
            <a:pPr marL="342900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900" dirty="0">
                <a:latin typeface="Helvetica" pitchFamily="2" charset="0"/>
              </a:rPr>
              <a:t>The solenoid magnet can capture low-energy </a:t>
            </a:r>
            <a:r>
              <a:rPr lang="en-US" sz="1900" dirty="0" err="1">
                <a:latin typeface="Helvetica" pitchFamily="2" charset="0"/>
              </a:rPr>
              <a:t>pions</a:t>
            </a:r>
            <a:r>
              <a:rPr lang="en-US" sz="1900" dirty="0">
                <a:latin typeface="Helvetica" pitchFamily="2" charset="0"/>
              </a:rPr>
              <a:t> of both charges, whereas the magnetic horn is charge-selective</a:t>
            </a:r>
          </a:p>
          <a:p>
            <a:pPr marL="342900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900" dirty="0">
                <a:latin typeface="Helvetica" pitchFamily="2" charset="0"/>
              </a:rPr>
              <a:t>It has been found that a magnetic horn can be configured in a FODO structure to capture both-charges</a:t>
            </a:r>
          </a:p>
          <a:p>
            <a:pPr marL="342900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900" dirty="0">
                <a:latin typeface="Helvetica" pitchFamily="2" charset="0"/>
              </a:rPr>
              <a:t>Additionally, the magnetic horn is a well-developed technology for mega-watt class beams, whereas the solenoid magnet faces intrinsic challenges for radiation damage</a:t>
            </a:r>
          </a:p>
        </p:txBody>
      </p:sp>
    </p:spTree>
    <p:extLst>
      <p:ext uri="{BB962C8B-B14F-4D97-AF65-F5344CB8AC3E}">
        <p14:creationId xmlns:p14="http://schemas.microsoft.com/office/powerpoint/2010/main" val="34514715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27B8E27-9545-B7D8-2BD0-805C05FE435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14399" y="1074057"/>
            <a:ext cx="9994392" cy="5282293"/>
          </a:xfrm>
        </p:spPr>
        <p:txBody>
          <a:bodyPr/>
          <a:lstStyle/>
          <a:p>
            <a:r>
              <a:rPr lang="en-US" sz="2400" dirty="0"/>
              <a:t>Identify challenges in designing a muon collider target system</a:t>
            </a:r>
            <a:endParaRPr lang="en-US" dirty="0"/>
          </a:p>
          <a:p>
            <a:pPr lvl="1"/>
            <a:r>
              <a:rPr lang="en-US" sz="2000" dirty="0"/>
              <a:t>Break the problem into three key domains, Physics output, Engineering considerations, and Safety/Maintenance requirements</a:t>
            </a:r>
          </a:p>
          <a:p>
            <a:pPr lvl="1"/>
            <a:r>
              <a:rPr lang="en-US" sz="2000" dirty="0"/>
              <a:t>Consider using AI/ML for optimization once a well-defined interface among three domains is established</a:t>
            </a:r>
          </a:p>
          <a:p>
            <a:r>
              <a:rPr lang="en-US" sz="2400" dirty="0"/>
              <a:t>Propose simulation studies</a:t>
            </a:r>
          </a:p>
          <a:p>
            <a:pPr lvl="1"/>
            <a:r>
              <a:rPr lang="en-US" sz="2000" dirty="0"/>
              <a:t>Predict material property degradation from radiation damage</a:t>
            </a:r>
          </a:p>
          <a:p>
            <a:pPr lvl="1"/>
            <a:r>
              <a:rPr lang="en-US" sz="2000" dirty="0"/>
              <a:t>Model intensity effect from beam-induced plasma formation </a:t>
            </a:r>
          </a:p>
          <a:p>
            <a:r>
              <a:rPr lang="en-US" sz="2400" dirty="0"/>
              <a:t>Propose designing concepts for the pion collection system</a:t>
            </a:r>
          </a:p>
          <a:p>
            <a:pPr lvl="1"/>
            <a:r>
              <a:rPr lang="en-US" sz="2000" dirty="0"/>
              <a:t>Comparative study of solenoid vs magnetic horn systems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77749A9-1A2B-8386-B3C9-26CCC2D3AF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BA1FBD7-83D9-2D1D-E59C-6CD2F44F0A51}"/>
              </a:ext>
            </a:extLst>
          </p:cNvPr>
          <p:cNvSpPr>
            <a:spLocks noGrp="1"/>
          </p:cNvSpPr>
          <p:nvPr>
            <p:ph type="sldNum" sz="quarter" idx="40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3343C221-2FFB-7FE6-9284-4EE11D50F532}"/>
              </a:ext>
            </a:extLst>
          </p:cNvPr>
          <p:cNvSpPr>
            <a:spLocks noGrp="1"/>
          </p:cNvSpPr>
          <p:nvPr>
            <p:ph type="dt" sz="half" idx="38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8/7/25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0DFF3AB4-C5FE-BFA4-6BB4-2229640E0667}"/>
              </a:ext>
            </a:extLst>
          </p:cNvPr>
          <p:cNvSpPr>
            <a:spLocks noGrp="1"/>
          </p:cNvSpPr>
          <p:nvPr>
            <p:ph type="ftr" sz="quarter" idx="39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K. Yonehara | Muon Collider Target System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14691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F5AB129-2757-CBE9-A1A5-82C4242B97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398" y="365760"/>
            <a:ext cx="10915652" cy="433527"/>
          </a:xfrm>
        </p:spPr>
        <p:txBody>
          <a:bodyPr/>
          <a:lstStyle/>
          <a:p>
            <a:r>
              <a:rPr lang="en-US" dirty="0"/>
              <a:t>Design Value of Muon Collider Target System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BAF242-E3A4-1C78-CC61-FCFFCEE70BD4}"/>
              </a:ext>
            </a:extLst>
          </p:cNvPr>
          <p:cNvSpPr>
            <a:spLocks noGrp="1"/>
          </p:cNvSpPr>
          <p:nvPr>
            <p:ph type="sldNum" sz="quarter" idx="40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E92B423-9B57-CA56-97FE-C5B051DD77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0426" y="1417320"/>
            <a:ext cx="8197355" cy="201168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26F1EE0-75DB-C9E1-BBEE-6BE9FE37B101}"/>
              </a:ext>
            </a:extLst>
          </p:cNvPr>
          <p:cNvSpPr txBox="1"/>
          <p:nvPr/>
        </p:nvSpPr>
        <p:spPr>
          <a:xfrm>
            <a:off x="1568588" y="1015378"/>
            <a:ext cx="44156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Proton beam based muon collider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A489AB1-9122-4F81-CFDB-1EBE5FAE7203}"/>
                  </a:ext>
                </a:extLst>
              </p:cNvPr>
              <p:cNvSpPr txBox="1"/>
              <p:nvPr/>
            </p:nvSpPr>
            <p:spPr>
              <a:xfrm>
                <a:off x="914398" y="3479875"/>
                <a:ext cx="8463383" cy="13965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400" dirty="0"/>
                  <a:t>Muon Collider target will accept</a:t>
                </a: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Proton beam intensity: </a:t>
                </a:r>
                <a14:m>
                  <m:oMath xmlns:m="http://schemas.openxmlformats.org/officeDocument/2006/math">
                    <m:r>
                      <a:rPr lang="en-US" sz="20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sSup>
                      <m:sSupPr>
                        <m:ctrlPr>
                          <a:rPr lang="en-US" sz="20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𝟏𝟎</m:t>
                        </m:r>
                      </m:e>
                      <m:sup>
                        <m:r>
                          <a:rPr lang="en-US" sz="20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𝟏𝟓</m:t>
                        </m:r>
                      </m:sup>
                    </m:sSup>
                  </m:oMath>
                </a14:m>
                <a:r>
                  <a:rPr lang="en-US" sz="2000" b="1" dirty="0"/>
                  <a:t> protons/spill</a:t>
                </a: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Proton beam bunch length*: 1-3 ns</a:t>
                </a: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Proton beam repetition rate: 5 Hz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A489AB1-9122-4F81-CFDB-1EBE5FAE72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398" y="3479875"/>
                <a:ext cx="8463383" cy="1396536"/>
              </a:xfrm>
              <a:prstGeom prst="rect">
                <a:avLst/>
              </a:prstGeom>
              <a:blipFill>
                <a:blip r:embed="rId3"/>
                <a:stretch>
                  <a:fillRect l="-1049" t="-3636" b="-72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A43A535-65DE-0E85-8358-65D8C26D8818}"/>
                  </a:ext>
                </a:extLst>
              </p:cNvPr>
              <p:cNvSpPr txBox="1"/>
              <p:nvPr/>
            </p:nvSpPr>
            <p:spPr>
              <a:xfrm>
                <a:off x="703756" y="4968397"/>
                <a:ext cx="8463383" cy="1524200"/>
              </a:xfrm>
              <a:prstGeom prst="rect">
                <a:avLst/>
              </a:prstGeom>
              <a:noFill/>
            </p:spPr>
            <p:txBody>
              <a:bodyPr wrap="square" lIns="365760" tIns="274320" rIns="365760" bIns="274320" rtlCol="0">
                <a:spAutoFit/>
              </a:bodyPr>
              <a:lstStyle/>
              <a:p>
                <a:pPr marL="285750" indent="-285750">
                  <a:spcAft>
                    <a:spcPts val="800"/>
                  </a:spcAft>
                  <a:buFont typeface="Arial" panose="020B0604020202020204" pitchFamily="34" charset="0"/>
                  <a:buChar char="•"/>
                </a:pPr>
                <a:r>
                  <a:rPr lang="en-US" b="1" dirty="0">
                    <a:solidFill>
                      <a:schemeClr val="tx1"/>
                    </a:solidFill>
                    <a:latin typeface="Helvetica" pitchFamily="2" charset="0"/>
                  </a:rPr>
                  <a:t>Estimated proton beam power @ 8 GeV</a:t>
                </a:r>
                <a14:m>
                  <m:oMath xmlns:m="http://schemas.openxmlformats.org/officeDocument/2006/math">
                    <m:r>
                      <a:rPr lang="en-US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𝒆</m:t>
                    </m:r>
                    <m:r>
                      <a:rPr lang="en-US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b>
                      <m:sSubPr>
                        <m:ctrlP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𝑬</m:t>
                        </m:r>
                      </m:e>
                      <m:sub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𝒃𝒆𝒂𝒎</m:t>
                        </m:r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𝒆𝒏𝒆𝒓𝒈𝒚</m:t>
                        </m:r>
                      </m:sub>
                    </m:sSub>
                    <m:r>
                      <a:rPr lang="en-US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b>
                      <m:sSubPr>
                        <m:ctrlP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𝒏</m:t>
                        </m:r>
                      </m:e>
                      <m:sub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𝒑𝒓𝒐𝒕𝒐𝒏𝒔</m:t>
                        </m:r>
                      </m:sub>
                    </m:sSub>
                    <m:r>
                      <a:rPr lang="en-US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en-US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𝒇</m:t>
                    </m:r>
                    <m:r>
                      <a:rPr lang="en-US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𝟏</m:t>
                    </m:r>
                    <m:r>
                      <a:rPr lang="en-US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  <m:r>
                      <a:rPr lang="en-US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𝟔</m:t>
                    </m:r>
                    <m:r>
                      <a:rPr lang="en-US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p>
                      <m:sSupPr>
                        <m:ctrlP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𝟏𝟎</m:t>
                        </m:r>
                      </m:e>
                      <m:sup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𝟏𝟗</m:t>
                        </m:r>
                      </m:sup>
                    </m:sSup>
                    <m:r>
                      <a:rPr lang="en-US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en-US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𝟖</m:t>
                    </m:r>
                    <m:r>
                      <a:rPr lang="en-US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𝑮𝒆𝑽</m:t>
                    </m:r>
                    <m:r>
                      <a:rPr lang="en-US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p>
                      <m:sSupPr>
                        <m:ctrlP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𝟏𝟎</m:t>
                        </m:r>
                      </m:e>
                      <m:sup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𝟏𝟓</m:t>
                        </m:r>
                      </m:sup>
                    </m:sSup>
                    <m:r>
                      <a:rPr lang="en-US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en-US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𝟓</m:t>
                    </m:r>
                    <m:r>
                      <a:rPr lang="en-US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𝑯𝒛</m:t>
                    </m:r>
                    <m:r>
                      <a:rPr lang="en-US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b="1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𝟔</m:t>
                    </m:r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𝟒</m:t>
                    </m:r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∙</m:t>
                    </m:r>
                    <m:sSup>
                      <m:sSupPr>
                        <m:ctrlPr>
                          <a:rPr lang="en-US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𝟏𝟎</m:t>
                        </m:r>
                      </m:e>
                      <m:sup>
                        <m:r>
                          <a:rPr lang="en-US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𝟔</m:t>
                        </m:r>
                      </m:sup>
                    </m:sSup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𝑾</m:t>
                    </m:r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𝟔</m:t>
                    </m:r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𝟒</m:t>
                    </m:r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𝑴𝒆𝒈𝒂</m:t>
                    </m:r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𝑾𝒂𝒕𝒕</m:t>
                    </m:r>
                  </m:oMath>
                </a14:m>
                <a:endParaRPr lang="en-US" b="1" dirty="0">
                  <a:solidFill>
                    <a:schemeClr val="tx1"/>
                  </a:solidFill>
                  <a:latin typeface="Helvetica" pitchFamily="2" charset="0"/>
                  <a:ea typeface="Cambria Math" panose="02040503050406030204" pitchFamily="18" charset="0"/>
                </a:endParaRPr>
              </a:p>
              <a:p>
                <a:pPr>
                  <a:spcAft>
                    <a:spcPts val="800"/>
                  </a:spcAft>
                </a:pPr>
                <a:endParaRPr lang="en-US" b="1" dirty="0">
                  <a:solidFill>
                    <a:schemeClr val="tx1"/>
                  </a:solidFill>
                  <a:latin typeface="Helvetica" pitchFamily="2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A43A535-65DE-0E85-8358-65D8C26D88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3756" y="4968397"/>
                <a:ext cx="8463383" cy="152420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2A236909-366A-46CF-FEBC-7BDDADB211DE}"/>
              </a:ext>
            </a:extLst>
          </p:cNvPr>
          <p:cNvSpPr txBox="1"/>
          <p:nvPr/>
        </p:nvSpPr>
        <p:spPr>
          <a:xfrm>
            <a:off x="7566716" y="4047033"/>
            <a:ext cx="4219323" cy="1046440"/>
          </a:xfrm>
          <a:prstGeom prst="rect">
            <a:avLst/>
          </a:prstGeom>
          <a:noFill/>
        </p:spPr>
        <p:txBody>
          <a:bodyPr wrap="square" lIns="365760" tIns="274320" rIns="365760" bIns="274320" rtlCol="0">
            <a:spAutoFit/>
          </a:bodyPr>
          <a:lstStyle/>
          <a:p>
            <a:pPr>
              <a:spcAft>
                <a:spcPts val="800"/>
              </a:spcAft>
            </a:pPr>
            <a:r>
              <a:rPr lang="en-US" sz="1600" dirty="0">
                <a:latin typeface="Helvetica" pitchFamily="2" charset="0"/>
              </a:rPr>
              <a:t>* Short bunch length is required for capturing muons into RF buckets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B94DAB-34ED-A065-4339-453657511273}"/>
              </a:ext>
            </a:extLst>
          </p:cNvPr>
          <p:cNvSpPr>
            <a:spLocks noGrp="1"/>
          </p:cNvSpPr>
          <p:nvPr>
            <p:ph type="dt" sz="half" idx="38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8/7/25</a:t>
            </a:r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D8A95D32-FC7C-468F-8BA5-740E10C29D0D}"/>
              </a:ext>
            </a:extLst>
          </p:cNvPr>
          <p:cNvSpPr>
            <a:spLocks noGrp="1"/>
          </p:cNvSpPr>
          <p:nvPr>
            <p:ph type="ftr" sz="quarter" idx="39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K. Yonehara | Muon Collider Target System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97148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8044BB00-87D1-B8C0-7767-32B339E0BF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Extra slides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429F56A-B34D-365E-969D-BBB121EAD0CE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49FA801D-A89D-BB97-953C-44849EDA6AA4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8/7/25</a:t>
            </a:r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9EAD7AC1-E4AE-BDA0-13DE-D9F46301CFD3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K. Yonehara | Muon Collider Target System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02596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513B4DD-7C5B-3418-0D02-3405E14D1C7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84680" y="1287128"/>
            <a:ext cx="9994392" cy="4655566"/>
          </a:xfrm>
        </p:spPr>
        <p:txBody>
          <a:bodyPr/>
          <a:lstStyle/>
          <a:p>
            <a:pPr marL="0" indent="0">
              <a:spcAft>
                <a:spcPts val="0"/>
              </a:spcAft>
              <a:buNone/>
            </a:pPr>
            <a:r>
              <a:rPr lang="en-US" sz="2400" dirty="0"/>
              <a:t>RaDIATE collaboration created in 2012, with Fermilab as the leading institution. The collaboration has grown up to 20 institutions over the years</a:t>
            </a:r>
          </a:p>
          <a:p>
            <a:pPr marL="0" indent="0">
              <a:spcAft>
                <a:spcPts val="0"/>
              </a:spcAft>
              <a:buNone/>
            </a:pPr>
            <a:endParaRPr lang="en-US" sz="2400" dirty="0"/>
          </a:p>
          <a:p>
            <a:pPr>
              <a:spcAft>
                <a:spcPts val="0"/>
              </a:spcAft>
            </a:pPr>
            <a:r>
              <a:rPr lang="en-US" sz="2400" dirty="0"/>
              <a:t>Objectives</a:t>
            </a:r>
          </a:p>
          <a:p>
            <a:pPr lvl="1">
              <a:spcAft>
                <a:spcPts val="0"/>
              </a:spcAft>
            </a:pPr>
            <a:r>
              <a:rPr lang="en-US" sz="1800" dirty="0"/>
              <a:t>Harness existing expertise in nuclear materials and accelerator targets</a:t>
            </a:r>
          </a:p>
          <a:p>
            <a:pPr lvl="1">
              <a:spcAft>
                <a:spcPts val="0"/>
              </a:spcAft>
            </a:pPr>
            <a:r>
              <a:rPr lang="en-US" sz="1800" dirty="0"/>
              <a:t>Generate new and useful materials data for application within the accelerator and fission/fusion communities</a:t>
            </a:r>
          </a:p>
          <a:p>
            <a:pPr>
              <a:spcAft>
                <a:spcPts val="0"/>
              </a:spcAft>
            </a:pPr>
            <a:r>
              <a:rPr lang="en-US" sz="2400" dirty="0"/>
              <a:t>Activities include</a:t>
            </a:r>
          </a:p>
          <a:p>
            <a:pPr lvl="1">
              <a:spcAft>
                <a:spcPts val="0"/>
              </a:spcAft>
            </a:pPr>
            <a:r>
              <a:rPr lang="en-US" sz="1800" dirty="0"/>
              <a:t>Analysis of materials taken from existing beamline new irradiations of candidate target materials at low and high </a:t>
            </a:r>
            <a:br>
              <a:rPr lang="en-US" sz="1800" dirty="0"/>
            </a:br>
            <a:r>
              <a:rPr lang="en-US" sz="1800" dirty="0"/>
              <a:t>energy beam facilities</a:t>
            </a:r>
          </a:p>
          <a:p>
            <a:pPr lvl="1">
              <a:spcAft>
                <a:spcPts val="0"/>
              </a:spcAft>
            </a:pPr>
            <a:r>
              <a:rPr lang="en-US" sz="1800" dirty="0"/>
              <a:t>In-beam thermal shock experiments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5F0E23C-0F55-9E46-0A6D-85EAF1D9EA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RaDIATE Collaboration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143447C-1E23-E0BD-B8F8-25ED5F28D1C4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Ra</a:t>
            </a:r>
            <a:r>
              <a:rPr lang="en-US" dirty="0"/>
              <a:t>diation </a:t>
            </a:r>
            <a:r>
              <a:rPr lang="en-US" dirty="0">
                <a:solidFill>
                  <a:srgbClr val="FF0000"/>
                </a:solidFill>
              </a:rPr>
              <a:t>D</a:t>
            </a:r>
            <a:r>
              <a:rPr lang="en-US" dirty="0"/>
              <a:t>amage </a:t>
            </a:r>
            <a:r>
              <a:rPr lang="en-US" dirty="0">
                <a:solidFill>
                  <a:srgbClr val="FF0000"/>
                </a:solidFill>
              </a:rPr>
              <a:t>I</a:t>
            </a:r>
            <a:r>
              <a:rPr lang="en-US" dirty="0"/>
              <a:t>n </a:t>
            </a:r>
            <a:r>
              <a:rPr lang="en-US" dirty="0">
                <a:solidFill>
                  <a:srgbClr val="FF0000"/>
                </a:solidFill>
              </a:rPr>
              <a:t>A</a:t>
            </a:r>
            <a:r>
              <a:rPr lang="en-US" dirty="0"/>
              <a:t>ccelerator </a:t>
            </a:r>
            <a:r>
              <a:rPr lang="en-US" dirty="0">
                <a:solidFill>
                  <a:srgbClr val="FF0000"/>
                </a:solidFill>
              </a:rPr>
              <a:t>T</a:t>
            </a:r>
            <a:r>
              <a:rPr lang="en-US" dirty="0"/>
              <a:t>arget </a:t>
            </a:r>
            <a:r>
              <a:rPr lang="en-US" dirty="0">
                <a:solidFill>
                  <a:srgbClr val="FF0000"/>
                </a:solidFill>
              </a:rPr>
              <a:t>E</a:t>
            </a:r>
            <a:r>
              <a:rPr lang="en-US" dirty="0"/>
              <a:t>nvironment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002E967-5D57-1FC9-7C3E-18F109A7D06B}"/>
              </a:ext>
            </a:extLst>
          </p:cNvPr>
          <p:cNvSpPr>
            <a:spLocks noGrp="1"/>
          </p:cNvSpPr>
          <p:nvPr>
            <p:ph type="sldNum" sz="quarter" idx="40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21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C1B76DB-0E0B-DCCB-8CF7-E0F88150B61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8540" y="4238204"/>
            <a:ext cx="5370879" cy="2526815"/>
          </a:xfrm>
          <a:prstGeom prst="rect">
            <a:avLst/>
          </a:prstGeom>
        </p:spPr>
      </p:pic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CC3864DE-22C6-28D5-565B-7B5EBA9161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21564" y="0"/>
            <a:ext cx="1866446" cy="1765738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29811A-0CFC-4736-AB77-DECA4C5C4B77}"/>
              </a:ext>
            </a:extLst>
          </p:cNvPr>
          <p:cNvSpPr>
            <a:spLocks noGrp="1"/>
          </p:cNvSpPr>
          <p:nvPr>
            <p:ph type="dt" sz="half" idx="38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8/7/25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1C3664F-96E1-0E7A-C1BC-EE9F333A3C9D}"/>
              </a:ext>
            </a:extLst>
          </p:cNvPr>
          <p:cNvSpPr>
            <a:spLocks noGrp="1"/>
          </p:cNvSpPr>
          <p:nvPr>
            <p:ph type="ftr" sz="quarter" idx="39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K. Yonehara | Muon Collider Target System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09267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 Placeholder 1">
                <a:extLst>
                  <a:ext uri="{FF2B5EF4-FFF2-40B4-BE49-F238E27FC236}">
                    <a16:creationId xmlns:a16="http://schemas.microsoft.com/office/drawing/2014/main" id="{5642FA88-7FF7-B157-8822-8508366FE9A8}"/>
                  </a:ext>
                </a:extLst>
              </p:cNvPr>
              <p:cNvSpPr>
                <a:spLocks noGrp="1"/>
              </p:cNvSpPr>
              <p:nvPr>
                <p:ph type="body" sz="quarter" idx="10"/>
              </p:nvPr>
            </p:nvSpPr>
            <p:spPr>
              <a:xfrm>
                <a:off x="70279" y="1155798"/>
                <a:ext cx="9299331" cy="5336442"/>
              </a:xfrm>
            </p:spPr>
            <p:txBody>
              <a:bodyPr/>
              <a:lstStyle/>
              <a:p>
                <a:r>
                  <a:rPr lang="en-US" dirty="0"/>
                  <a:t>Nuclear size: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1/3</m:t>
                        </m:r>
                      </m:sup>
                    </m:sSup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1.2</m:t>
                    </m:r>
                  </m:oMath>
                </a14:m>
                <a:r>
                  <a:rPr lang="en-US" dirty="0"/>
                  <a:t> </a:t>
                </a:r>
                <a:r>
                  <a:rPr lang="en-US" dirty="0" err="1"/>
                  <a:t>fm</a:t>
                </a:r>
                <a:r>
                  <a:rPr lang="en-US" dirty="0"/>
                  <a:t> </a:t>
                </a:r>
              </a:p>
              <a:p>
                <a:pPr lvl="1"/>
                <a:r>
                  <a:rPr lang="en-US" dirty="0"/>
                  <a:t>Determined from electron scattering </a:t>
                </a:r>
              </a:p>
              <a:p>
                <a:pPr lvl="1"/>
                <a:r>
                  <a:rPr lang="en-US" dirty="0"/>
                  <a:t>Most nuclei is sphere shape</a:t>
                </a:r>
              </a:p>
              <a:p>
                <a:pPr lvl="1"/>
                <a:r>
                  <a:rPr lang="en-US" dirty="0"/>
                  <a:t>Nuclear interaction length: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</m:t>
                    </m:r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1/3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num>
                      <m:den>
                        <m:sSup>
                          <m:sSupPr>
                            <m:ctrlPr>
                              <a:rPr lang="en-US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𝑟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endParaRPr lang="en-US" dirty="0"/>
              </a:p>
              <a:p>
                <a:r>
                  <a:rPr lang="en-US" dirty="0"/>
                  <a:t>Nucleon binding energy (see bottom right plot)</a:t>
                </a:r>
              </a:p>
              <a:p>
                <a:r>
                  <a:rPr lang="en-US" dirty="0"/>
                  <a:t>Nucleons in Nuclei follows Fermi Gas model</a:t>
                </a:r>
              </a:p>
              <a:p>
                <a:pPr lvl="1"/>
                <a:r>
                  <a:rPr lang="en-US" dirty="0"/>
                  <a:t>Nuclei has strange behavior since kinetic energy is larger than binding energy! </a:t>
                </a:r>
              </a:p>
              <a:p>
                <a:r>
                  <a:rPr lang="en-US" dirty="0"/>
                  <a:t>Nuclear has shell structure, similar as atom</a:t>
                </a:r>
              </a:p>
              <a:p>
                <a:pPr lvl="1"/>
                <a:r>
                  <a:rPr lang="en-US" dirty="0"/>
                  <a:t>Nucleon can be excited</a:t>
                </a:r>
              </a:p>
              <a:p>
                <a:pPr lvl="1"/>
                <a:r>
                  <a:rPr lang="en-US" dirty="0"/>
                  <a:t>Emit gamma rays when nucleon are de-excited</a:t>
                </a:r>
              </a:p>
            </p:txBody>
          </p:sp>
        </mc:Choice>
        <mc:Fallback xmlns="">
          <p:sp>
            <p:nvSpPr>
              <p:cNvPr id="2" name="Text Placeholder 1">
                <a:extLst>
                  <a:ext uri="{FF2B5EF4-FFF2-40B4-BE49-F238E27FC236}">
                    <a16:creationId xmlns:a16="http://schemas.microsoft.com/office/drawing/2014/main" id="{5642FA88-7FF7-B157-8822-8508366FE9A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0"/>
              </p:nvPr>
            </p:nvSpPr>
            <p:spPr>
              <a:xfrm>
                <a:off x="70279" y="1155798"/>
                <a:ext cx="9299331" cy="5336442"/>
              </a:xfrm>
              <a:blipFill>
                <a:blip r:embed="rId2"/>
                <a:stretch>
                  <a:fillRect l="-1501" t="-11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>
            <a:extLst>
              <a:ext uri="{FF2B5EF4-FFF2-40B4-BE49-F238E27FC236}">
                <a16:creationId xmlns:a16="http://schemas.microsoft.com/office/drawing/2014/main" id="{0C81EEBB-BA26-EC67-6002-2FD119B62E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Review of nuclear physics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5FCF62-2BC6-99C5-4BAF-F22011E7EE42}"/>
              </a:ext>
            </a:extLst>
          </p:cNvPr>
          <p:cNvSpPr>
            <a:spLocks noGrp="1"/>
          </p:cNvSpPr>
          <p:nvPr>
            <p:ph type="sldNum" sz="quarter" idx="40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22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ECE3672-026C-FDB3-15D0-AC1124AEE93C}"/>
                  </a:ext>
                </a:extLst>
              </p:cNvPr>
              <p:cNvSpPr txBox="1"/>
              <p:nvPr/>
            </p:nvSpPr>
            <p:spPr>
              <a:xfrm>
                <a:off x="4271497" y="5026247"/>
                <a:ext cx="2528000" cy="1351909"/>
              </a:xfrm>
              <a:prstGeom prst="rect">
                <a:avLst/>
              </a:prstGeom>
              <a:noFill/>
              <a:ln>
                <a:solidFill>
                  <a:schemeClr val="accent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1400" dirty="0">
                    <a:latin typeface="Helvetica" pitchFamily="2" charset="0"/>
                  </a:rPr>
                  <a:t>Fermi Gas Model: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sub>
                        <m:sup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sup>
                      </m:sSubSup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  <m:sSup>
                                    <m:sSupPr>
                                      <m:ctrlPr>
                                        <a:rPr lang="en-US" sz="1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𝜋</m:t>
                                      </m:r>
                                    </m:e>
                                    <m:sup>
                                      <m:r>
                                        <a:rPr lang="en-US" sz="1400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𝑍</m:t>
                                  </m:r>
                                </m:num>
                                <m:den>
                                  <m:r>
                                    <m:rPr>
                                      <m:sty m:val="p"/>
                                    </m:rPr>
                                    <a:rPr lang="el-GR" sz="1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Ω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1/3</m:t>
                          </m:r>
                        </m:sup>
                      </m:sSup>
                    </m:oMath>
                  </m:oMathPara>
                </a14:m>
                <a:endParaRPr lang="en-US" sz="1400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𝜖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sub>
                    </m:sSub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ℏ</m:t>
                                </m:r>
                                <m:sSub>
                                  <m:sSubPr>
                                    <m:ctrlPr>
                                      <a:rPr lang="en-US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𝑘</m:t>
                                    </m:r>
                                  </m:e>
                                  <m:sub>
                                    <m:r>
                                      <a:rPr lang="en-US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𝐹</m:t>
                                    </m:r>
                                  </m:sub>
                                </m:sSub>
                              </m:e>
                            </m:d>
                          </m:e>
                          <m:sup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den>
                    </m:f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=37 </m:t>
                    </m:r>
                  </m:oMath>
                </a14:m>
                <a:r>
                  <a:rPr lang="en-US" sz="1400" dirty="0"/>
                  <a:t>MeV</a:t>
                </a:r>
              </a:p>
              <a:p>
                <a14:m>
                  <m:oMath xmlns:m="http://schemas.openxmlformats.org/officeDocument/2006/math"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sz="1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rad>
                      <m:radPr>
                        <m:degHide m:val="on"/>
                        <m:ctrlPr>
                          <a:rPr lang="en-US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𝜖</m:t>
                                    </m:r>
                                  </m:e>
                                  <m:sub>
                                    <m:r>
                                      <a:rPr lang="en-US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𝐹</m:t>
                                    </m:r>
                                  </m:sub>
                                </m:sSub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𝑚</m:t>
                                </m:r>
                              </m:e>
                            </m:d>
                          </m:e>
                          <m:sup>
                            <m:r>
                              <a:rPr lang="en-US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𝑚</m:t>
                            </m:r>
                          </m:e>
                          <m:sup>
                            <m:r>
                              <a:rPr lang="en-US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rad>
                    <m:r>
                      <a:rPr lang="en-US" sz="1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~255 </m:t>
                    </m:r>
                  </m:oMath>
                </a14:m>
                <a:r>
                  <a:rPr lang="en-US" sz="1400" dirty="0"/>
                  <a:t>MeV/c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ECE3672-026C-FDB3-15D0-AC1124AEE9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71497" y="5026247"/>
                <a:ext cx="2528000" cy="1351909"/>
              </a:xfrm>
              <a:prstGeom prst="rect">
                <a:avLst/>
              </a:prstGeom>
              <a:blipFill>
                <a:blip r:embed="rId3"/>
                <a:stretch>
                  <a:fillRect l="-4500" t="-3704" r="-3500" b="-7407"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Group 6">
            <a:extLst>
              <a:ext uri="{FF2B5EF4-FFF2-40B4-BE49-F238E27FC236}">
                <a16:creationId xmlns:a16="http://schemas.microsoft.com/office/drawing/2014/main" id="{D3B21D26-2808-E21C-B5AB-1DED309CED28}"/>
              </a:ext>
            </a:extLst>
          </p:cNvPr>
          <p:cNvGrpSpPr/>
          <p:nvPr/>
        </p:nvGrpSpPr>
        <p:grpSpPr>
          <a:xfrm>
            <a:off x="6913716" y="365760"/>
            <a:ext cx="4543659" cy="2871357"/>
            <a:chOff x="4371741" y="956802"/>
            <a:chExt cx="4543659" cy="2871357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3F93FE8-EDF9-9E12-FF58-612408C1B08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371741" y="956802"/>
              <a:ext cx="4463249" cy="2871357"/>
            </a:xfrm>
            <a:prstGeom prst="rect">
              <a:avLst/>
            </a:prstGeom>
          </p:spPr>
        </p:pic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0CC00B29-2B35-EF52-6737-E7BA601B923C}"/>
                </a:ext>
              </a:extLst>
            </p:cNvPr>
            <p:cNvCxnSpPr/>
            <p:nvPr/>
          </p:nvCxnSpPr>
          <p:spPr>
            <a:xfrm flipV="1">
              <a:off x="5024922" y="1062755"/>
              <a:ext cx="3778552" cy="1841500"/>
            </a:xfrm>
            <a:prstGeom prst="line">
              <a:avLst/>
            </a:prstGeom>
            <a:ln>
              <a:solidFill>
                <a:schemeClr val="accent1">
                  <a:alpha val="26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6569AB2-D777-385F-8DAA-589C250002CA}"/>
                </a:ext>
              </a:extLst>
            </p:cNvPr>
            <p:cNvSpPr txBox="1"/>
            <p:nvPr/>
          </p:nvSpPr>
          <p:spPr>
            <a:xfrm>
              <a:off x="4804893" y="2862387"/>
              <a:ext cx="3289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/>
                <a:t>H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7D99FF0-A5AC-7936-689A-033267156BAC}"/>
                </a:ext>
              </a:extLst>
            </p:cNvPr>
            <p:cNvSpPr txBox="1"/>
            <p:nvPr/>
          </p:nvSpPr>
          <p:spPr>
            <a:xfrm>
              <a:off x="8583258" y="1089335"/>
              <a:ext cx="33214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/>
                <a:t>U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8EFF971-1F89-AD7F-1454-4F7FCAFD09DC}"/>
                </a:ext>
              </a:extLst>
            </p:cNvPr>
            <p:cNvSpPr txBox="1"/>
            <p:nvPr/>
          </p:nvSpPr>
          <p:spPr>
            <a:xfrm>
              <a:off x="5017573" y="2217779"/>
              <a:ext cx="32733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/>
                <a:t>D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C74EE14-D984-647D-07A3-8C120B0FE51B}"/>
                </a:ext>
              </a:extLst>
            </p:cNvPr>
            <p:cNvSpPr txBox="1"/>
            <p:nvPr/>
          </p:nvSpPr>
          <p:spPr>
            <a:xfrm>
              <a:off x="5243882" y="2239674"/>
              <a:ext cx="4443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/>
                <a:t>He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53A3E97-0695-2754-794C-6FE27DA94135}"/>
                </a:ext>
              </a:extLst>
            </p:cNvPr>
            <p:cNvSpPr txBox="1"/>
            <p:nvPr/>
          </p:nvSpPr>
          <p:spPr>
            <a:xfrm>
              <a:off x="5451373" y="2586907"/>
              <a:ext cx="33534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/>
                <a:t>Li</a:t>
              </a: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8189BE80-1BBD-A8C6-53E2-3168D9F03D8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708753" y="2141530"/>
              <a:ext cx="1874506" cy="1224677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01FF062D-EAD7-1532-88E0-BA77138C6E6B}"/>
                    </a:ext>
                  </a:extLst>
                </p:cNvPr>
                <p:cNvSpPr txBox="1"/>
                <p:nvPr/>
              </p:nvSpPr>
              <p:spPr>
                <a:xfrm>
                  <a:off x="5243882" y="1305828"/>
                  <a:ext cx="1083566" cy="37965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  <m:r>
                          <a:rPr lang="en-US" sz="1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∝</m:t>
                        </m:r>
                        <m:sSup>
                          <m:sSupPr>
                            <m:ctrlPr>
                              <a:rPr lang="en-US" sz="18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  <m:sup>
                            <m:r>
                              <a:rPr lang="en-US" sz="1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1/3</m:t>
                            </m:r>
                          </m:sup>
                        </m:sSup>
                      </m:oMath>
                    </m:oMathPara>
                  </a14:m>
                  <a:endParaRPr lang="en-US" sz="1800" dirty="0"/>
                </a:p>
              </p:txBody>
            </p:sp>
          </mc:Choice>
          <mc:Fallback xmlns="">
            <p:sp>
              <p:nvSpPr>
                <p:cNvPr id="2" name="TextBox 1">
                  <a:extLst>
                    <a:ext uri="{FF2B5EF4-FFF2-40B4-BE49-F238E27FC236}">
                      <a16:creationId xmlns:a16="http://schemas.microsoft.com/office/drawing/2014/main" id="{3DCCEB0C-0689-E11F-0737-3087888C61D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43882" y="1305828"/>
                  <a:ext cx="1083566" cy="379656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7" name="Picture 2" descr="undefined">
            <a:extLst>
              <a:ext uri="{FF2B5EF4-FFF2-40B4-BE49-F238E27FC236}">
                <a16:creationId xmlns:a16="http://schemas.microsoft.com/office/drawing/2014/main" id="{B70D3D7F-5718-BB76-51BA-6F7A696FA1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1336" y="4024316"/>
            <a:ext cx="4172385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A8539F2A-D91B-E283-511F-140D60980AF9}"/>
                  </a:ext>
                </a:extLst>
              </p:cNvPr>
              <p:cNvSpPr txBox="1"/>
              <p:nvPr/>
            </p:nvSpPr>
            <p:spPr>
              <a:xfrm>
                <a:off x="8078633" y="5404638"/>
                <a:ext cx="3497624" cy="902811"/>
              </a:xfrm>
              <a:prstGeom prst="rect">
                <a:avLst/>
              </a:prstGeom>
              <a:noFill/>
            </p:spPr>
            <p:txBody>
              <a:bodyPr wrap="none" lIns="365760" tIns="274320" rIns="365760" bIns="274320" rtlCol="0">
                <a:spAutoFit/>
              </a:bodyPr>
              <a:lstStyle/>
              <a:p>
                <a:pPr algn="ctr"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i="1" smtClean="0">
                          <a:latin typeface="Cambria Math" panose="02040503050406030204" pitchFamily="18" charset="0"/>
                        </a:rPr>
                        <m:t>𝐵𝐸</m:t>
                      </m:r>
                      <m:r>
                        <a:rPr lang="en-US" sz="160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sSub>
                            <m:sSubPr>
                              <m:ctrlP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𝑍</m:t>
                          </m:r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sSub>
                            <m:sSubPr>
                              <m:ctrlP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𝑧</m:t>
                              </m:r>
                            </m:sub>
                          </m:sSub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𝑀</m:t>
                          </m:r>
                        </m:e>
                      </m:d>
                      <m:sSup>
                        <m:sSup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p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1600" b="1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A8539F2A-D91B-E283-511F-140D60980A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78633" y="5404638"/>
                <a:ext cx="3497624" cy="90281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EC1C8B-E2F7-4170-B399-3454F9240A9F}"/>
              </a:ext>
            </a:extLst>
          </p:cNvPr>
          <p:cNvSpPr>
            <a:spLocks noGrp="1"/>
          </p:cNvSpPr>
          <p:nvPr>
            <p:ph type="dt" sz="half" idx="38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8/7/25</a:t>
            </a:r>
            <a:endParaRPr lang="en-US" dirty="0"/>
          </a:p>
        </p:txBody>
      </p:sp>
      <p:sp>
        <p:nvSpPr>
          <p:cNvPr id="19" name="Footer Placeholder 18">
            <a:extLst>
              <a:ext uri="{FF2B5EF4-FFF2-40B4-BE49-F238E27FC236}">
                <a16:creationId xmlns:a16="http://schemas.microsoft.com/office/drawing/2014/main" id="{BFE5D749-8852-BE49-A6A7-8543BA092BAF}"/>
              </a:ext>
            </a:extLst>
          </p:cNvPr>
          <p:cNvSpPr>
            <a:spLocks noGrp="1"/>
          </p:cNvSpPr>
          <p:nvPr>
            <p:ph type="ftr" sz="quarter" idx="39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K. Yonehara | Muon Collider Target System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63163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FC38EA7-7897-7C77-F583-844B993299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Table of Nuclides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01F324B-CB02-92C2-E9D7-CF472F8D6F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601" y="1161687"/>
            <a:ext cx="8720403" cy="309218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FF552A6-1065-0AB0-CD11-7437F419D88A}"/>
              </a:ext>
            </a:extLst>
          </p:cNvPr>
          <p:cNvSpPr txBox="1"/>
          <p:nvPr/>
        </p:nvSpPr>
        <p:spPr>
          <a:xfrm>
            <a:off x="2102589" y="629679"/>
            <a:ext cx="64567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https://www-</a:t>
            </a:r>
            <a:r>
              <a:rPr lang="en-US" dirty="0" err="1"/>
              <a:t>nds.iaea.org</a:t>
            </a:r>
            <a:r>
              <a:rPr lang="en-US" dirty="0"/>
              <a:t>/</a:t>
            </a:r>
            <a:r>
              <a:rPr lang="en-US" dirty="0" err="1"/>
              <a:t>relnsd</a:t>
            </a:r>
            <a:r>
              <a:rPr lang="en-US" dirty="0"/>
              <a:t>/</a:t>
            </a:r>
            <a:r>
              <a:rPr lang="en-US" dirty="0" err="1"/>
              <a:t>vcharthtml</a:t>
            </a:r>
            <a:r>
              <a:rPr lang="en-US" dirty="0"/>
              <a:t>/</a:t>
            </a:r>
            <a:r>
              <a:rPr lang="en-US" dirty="0" err="1"/>
              <a:t>VChartHTML.html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9C58F76-07A9-AB33-30E8-B632E4103BDC}"/>
              </a:ext>
            </a:extLst>
          </p:cNvPr>
          <p:cNvSpPr txBox="1"/>
          <p:nvPr/>
        </p:nvSpPr>
        <p:spPr>
          <a:xfrm>
            <a:off x="2151333" y="2015281"/>
            <a:ext cx="10323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Proton rich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0348412-CD73-3F2C-3669-2943FEB28E33}"/>
              </a:ext>
            </a:extLst>
          </p:cNvPr>
          <p:cNvSpPr txBox="1"/>
          <p:nvPr/>
        </p:nvSpPr>
        <p:spPr>
          <a:xfrm>
            <a:off x="4500616" y="3914381"/>
            <a:ext cx="11536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Neutron rich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06B50CF2-EF51-E74A-6456-EC91FEE8E8DF}"/>
              </a:ext>
            </a:extLst>
          </p:cNvPr>
          <p:cNvCxnSpPr>
            <a:cxnSpLocks/>
          </p:cNvCxnSpPr>
          <p:nvPr/>
        </p:nvCxnSpPr>
        <p:spPr>
          <a:xfrm flipV="1">
            <a:off x="1868103" y="2476946"/>
            <a:ext cx="0" cy="1356835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2BB27BC4-1BC1-30BA-7C6C-5CD860018153}"/>
              </a:ext>
            </a:extLst>
          </p:cNvPr>
          <p:cNvSpPr txBox="1"/>
          <p:nvPr/>
        </p:nvSpPr>
        <p:spPr>
          <a:xfrm>
            <a:off x="1752600" y="2015279"/>
            <a:ext cx="3032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Z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40499E52-A573-4160-D340-C4645CECF3CA}"/>
              </a:ext>
            </a:extLst>
          </p:cNvPr>
          <p:cNvCxnSpPr>
            <a:cxnSpLocks/>
          </p:cNvCxnSpPr>
          <p:nvPr/>
        </p:nvCxnSpPr>
        <p:spPr>
          <a:xfrm>
            <a:off x="2472679" y="4157002"/>
            <a:ext cx="1573457" cy="0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7C40E22A-40C9-0755-61C2-21414A697100}"/>
              </a:ext>
            </a:extLst>
          </p:cNvPr>
          <p:cNvSpPr txBox="1"/>
          <p:nvPr/>
        </p:nvSpPr>
        <p:spPr>
          <a:xfrm>
            <a:off x="4089823" y="3833780"/>
            <a:ext cx="348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2655F484-3854-AFB2-C3C2-E25878AEA3A2}"/>
                  </a:ext>
                </a:extLst>
              </p:cNvPr>
              <p:cNvSpPr txBox="1"/>
              <p:nvPr/>
            </p:nvSpPr>
            <p:spPr>
              <a:xfrm>
                <a:off x="3790854" y="1107458"/>
                <a:ext cx="2018229" cy="11695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400" i="1"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US" sz="1400" dirty="0"/>
                  <a:t>: Atomic mass</a:t>
                </a:r>
              </a:p>
              <a:p>
                <a14:m>
                  <m:oMath xmlns:m="http://schemas.openxmlformats.org/officeDocument/2006/math">
                    <m:r>
                      <a:rPr lang="en-US" sz="1400" i="1">
                        <a:latin typeface="Cambria Math" panose="02040503050406030204" pitchFamily="18" charset="0"/>
                      </a:rPr>
                      <m:t>𝑍</m:t>
                    </m:r>
                    <m:r>
                      <a:rPr lang="en-US" sz="1400" i="1"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en-US" sz="1400" dirty="0"/>
                  <a:t> Atomic number (number of protons)</a:t>
                </a:r>
              </a:p>
              <a:p>
                <a14:m>
                  <m:oMath xmlns:m="http://schemas.openxmlformats.org/officeDocument/2006/math">
                    <m:r>
                      <a:rPr lang="en-US" sz="1400" i="1"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sz="1400" i="1"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en-US" sz="1400" dirty="0"/>
                  <a:t> Number of neutrons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i="1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US" sz="1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r>
                        <a:rPr lang="en-US" sz="1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𝑍</m:t>
                      </m:r>
                      <m:r>
                        <a:rPr lang="en-US" sz="1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sz="1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𝑁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2655F484-3854-AFB2-C3C2-E25878AEA3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90854" y="1107458"/>
                <a:ext cx="2018229" cy="1169551"/>
              </a:xfrm>
              <a:prstGeom prst="rect">
                <a:avLst/>
              </a:prstGeom>
              <a:blipFill>
                <a:blip r:embed="rId3"/>
                <a:stretch>
                  <a:fillRect l="-625" t="-10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7" name="Group 46">
            <a:extLst>
              <a:ext uri="{FF2B5EF4-FFF2-40B4-BE49-F238E27FC236}">
                <a16:creationId xmlns:a16="http://schemas.microsoft.com/office/drawing/2014/main" id="{367475AB-7452-6144-25DB-AD7917947BEB}"/>
              </a:ext>
            </a:extLst>
          </p:cNvPr>
          <p:cNvGrpSpPr/>
          <p:nvPr/>
        </p:nvGrpSpPr>
        <p:grpSpPr>
          <a:xfrm>
            <a:off x="7445991" y="3688384"/>
            <a:ext cx="2595310" cy="2296782"/>
            <a:chOff x="5921991" y="3688384"/>
            <a:chExt cx="2595310" cy="2296782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64AFF2EC-6711-4D58-5FB3-0FCDFFA12A12}"/>
                </a:ext>
              </a:extLst>
            </p:cNvPr>
            <p:cNvSpPr/>
            <p:nvPr/>
          </p:nvSpPr>
          <p:spPr>
            <a:xfrm>
              <a:off x="6289020" y="4656880"/>
              <a:ext cx="413886" cy="413886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0"/>
                    <a:lumOff val="100000"/>
                  </a:schemeClr>
                </a:gs>
                <a:gs pos="35000">
                  <a:schemeClr val="accent2">
                    <a:lumMod val="0"/>
                    <a:lumOff val="100000"/>
                  </a:schemeClr>
                </a:gs>
                <a:gs pos="100000">
                  <a:schemeClr val="accent2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B5CC3518-C24D-C433-9ED7-467D3D149D24}"/>
                </a:ext>
              </a:extLst>
            </p:cNvPr>
            <p:cNvSpPr/>
            <p:nvPr/>
          </p:nvSpPr>
          <p:spPr>
            <a:xfrm>
              <a:off x="6495963" y="4893530"/>
              <a:ext cx="413886" cy="413886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0"/>
                    <a:lumOff val="100000"/>
                  </a:schemeClr>
                </a:gs>
                <a:gs pos="35000">
                  <a:schemeClr val="accent2">
                    <a:lumMod val="0"/>
                    <a:lumOff val="100000"/>
                  </a:schemeClr>
                </a:gs>
                <a:gs pos="100000">
                  <a:schemeClr val="accent2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232FA2AE-57AE-3836-14DD-478B053B90EA}"/>
                </a:ext>
              </a:extLst>
            </p:cNvPr>
            <p:cNvSpPr/>
            <p:nvPr/>
          </p:nvSpPr>
          <p:spPr>
            <a:xfrm>
              <a:off x="6185549" y="4948801"/>
              <a:ext cx="413886" cy="413886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0"/>
                    <a:lumOff val="100000"/>
                  </a:schemeClr>
                </a:gs>
                <a:gs pos="35000">
                  <a:schemeClr val="accent2">
                    <a:lumMod val="0"/>
                    <a:lumOff val="100000"/>
                  </a:schemeClr>
                </a:gs>
                <a:gs pos="100000">
                  <a:schemeClr val="tx1">
                    <a:lumMod val="60000"/>
                    <a:lumOff val="4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628058A4-BB4B-2CE7-E89C-D9899A00E4B5}"/>
                </a:ext>
              </a:extLst>
            </p:cNvPr>
            <p:cNvSpPr/>
            <p:nvPr/>
          </p:nvSpPr>
          <p:spPr>
            <a:xfrm>
              <a:off x="6828971" y="5100695"/>
              <a:ext cx="413886" cy="413886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0"/>
                    <a:lumOff val="100000"/>
                  </a:schemeClr>
                </a:gs>
                <a:gs pos="35000">
                  <a:schemeClr val="accent2">
                    <a:lumMod val="0"/>
                    <a:lumOff val="100000"/>
                  </a:schemeClr>
                </a:gs>
                <a:gs pos="100000">
                  <a:schemeClr val="tx1">
                    <a:lumMod val="60000"/>
                    <a:lumOff val="4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D43A744B-2B7B-120C-5A9A-AF37BFD60E4D}"/>
                </a:ext>
              </a:extLst>
            </p:cNvPr>
            <p:cNvSpPr/>
            <p:nvPr/>
          </p:nvSpPr>
          <p:spPr>
            <a:xfrm>
              <a:off x="6352053" y="5270488"/>
              <a:ext cx="413886" cy="413886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0"/>
                    <a:lumOff val="100000"/>
                  </a:schemeClr>
                </a:gs>
                <a:gs pos="35000">
                  <a:schemeClr val="accent2">
                    <a:lumMod val="0"/>
                    <a:lumOff val="100000"/>
                  </a:schemeClr>
                </a:gs>
                <a:gs pos="100000">
                  <a:schemeClr val="accent2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808DCB85-4E48-499F-7BD4-FE526A39575B}"/>
                </a:ext>
              </a:extLst>
            </p:cNvPr>
            <p:cNvSpPr/>
            <p:nvPr/>
          </p:nvSpPr>
          <p:spPr>
            <a:xfrm>
              <a:off x="5938167" y="5109645"/>
              <a:ext cx="413886" cy="413886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0"/>
                    <a:lumOff val="100000"/>
                  </a:schemeClr>
                </a:gs>
                <a:gs pos="35000">
                  <a:schemeClr val="accent2">
                    <a:lumMod val="0"/>
                    <a:lumOff val="100000"/>
                  </a:schemeClr>
                </a:gs>
                <a:gs pos="100000">
                  <a:schemeClr val="accent2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55CFE9B9-46EB-D6CC-67C2-9B522AE7CDB2}"/>
                </a:ext>
              </a:extLst>
            </p:cNvPr>
            <p:cNvSpPr/>
            <p:nvPr/>
          </p:nvSpPr>
          <p:spPr>
            <a:xfrm>
              <a:off x="6113594" y="5430666"/>
              <a:ext cx="413886" cy="413886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0"/>
                    <a:lumOff val="100000"/>
                  </a:schemeClr>
                </a:gs>
                <a:gs pos="35000">
                  <a:schemeClr val="accent2">
                    <a:lumMod val="0"/>
                    <a:lumOff val="100000"/>
                  </a:schemeClr>
                </a:gs>
                <a:gs pos="100000">
                  <a:schemeClr val="tx1">
                    <a:lumMod val="60000"/>
                    <a:lumOff val="4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EAFD4BC0-F58B-5960-0B5F-6CE79B250BFE}"/>
                </a:ext>
              </a:extLst>
            </p:cNvPr>
            <p:cNvSpPr/>
            <p:nvPr/>
          </p:nvSpPr>
          <p:spPr>
            <a:xfrm>
              <a:off x="6536402" y="5211015"/>
              <a:ext cx="413886" cy="413886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0"/>
                    <a:lumOff val="100000"/>
                  </a:schemeClr>
                </a:gs>
                <a:gs pos="35000">
                  <a:schemeClr val="accent2">
                    <a:lumMod val="0"/>
                    <a:lumOff val="100000"/>
                  </a:schemeClr>
                </a:gs>
                <a:gs pos="100000">
                  <a:schemeClr val="tx1">
                    <a:lumMod val="60000"/>
                    <a:lumOff val="4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4B129912-2334-9211-8CA0-1C0CF6BABD74}"/>
                </a:ext>
              </a:extLst>
            </p:cNvPr>
            <p:cNvSpPr/>
            <p:nvPr/>
          </p:nvSpPr>
          <p:spPr>
            <a:xfrm>
              <a:off x="6481357" y="5555117"/>
              <a:ext cx="413886" cy="413886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0"/>
                    <a:lumOff val="100000"/>
                  </a:schemeClr>
                </a:gs>
                <a:gs pos="35000">
                  <a:schemeClr val="accent2">
                    <a:lumMod val="0"/>
                    <a:lumOff val="100000"/>
                  </a:schemeClr>
                </a:gs>
                <a:gs pos="100000">
                  <a:schemeClr val="accent2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2F3EC215-44A6-7FB9-32FD-3AF7C59714CD}"/>
                </a:ext>
              </a:extLst>
            </p:cNvPr>
            <p:cNvSpPr/>
            <p:nvPr/>
          </p:nvSpPr>
          <p:spPr>
            <a:xfrm>
              <a:off x="6225520" y="5176123"/>
              <a:ext cx="413886" cy="413886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0"/>
                    <a:lumOff val="100000"/>
                  </a:schemeClr>
                </a:gs>
                <a:gs pos="35000">
                  <a:schemeClr val="accent2">
                    <a:lumMod val="0"/>
                    <a:lumOff val="100000"/>
                  </a:schemeClr>
                </a:gs>
                <a:gs pos="100000">
                  <a:schemeClr val="accent2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45819344-9FFA-9698-7296-53D1CE689423}"/>
                </a:ext>
              </a:extLst>
            </p:cNvPr>
            <p:cNvSpPr/>
            <p:nvPr/>
          </p:nvSpPr>
          <p:spPr>
            <a:xfrm>
              <a:off x="6439080" y="4937231"/>
              <a:ext cx="413886" cy="413886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0"/>
                    <a:lumOff val="100000"/>
                  </a:schemeClr>
                </a:gs>
                <a:gs pos="35000">
                  <a:schemeClr val="accent2">
                    <a:lumMod val="0"/>
                    <a:lumOff val="100000"/>
                  </a:schemeClr>
                </a:gs>
                <a:gs pos="100000">
                  <a:schemeClr val="accent2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5AC5B523-3F34-903E-1565-B47717C42B89}"/>
                </a:ext>
              </a:extLst>
            </p:cNvPr>
            <p:cNvSpPr/>
            <p:nvPr/>
          </p:nvSpPr>
          <p:spPr>
            <a:xfrm>
              <a:off x="6424440" y="5341816"/>
              <a:ext cx="413886" cy="413886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0"/>
                    <a:lumOff val="100000"/>
                  </a:schemeClr>
                </a:gs>
                <a:gs pos="35000">
                  <a:schemeClr val="accent2">
                    <a:lumMod val="0"/>
                    <a:lumOff val="100000"/>
                  </a:schemeClr>
                </a:gs>
                <a:gs pos="100000">
                  <a:schemeClr val="tx1">
                    <a:lumMod val="60000"/>
                    <a:lumOff val="4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7C8BDCF7-7325-B90F-E4BF-D85AAC519B46}"/>
                </a:ext>
              </a:extLst>
            </p:cNvPr>
            <p:cNvSpPr/>
            <p:nvPr/>
          </p:nvSpPr>
          <p:spPr>
            <a:xfrm>
              <a:off x="6082077" y="4796674"/>
              <a:ext cx="413886" cy="413886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0"/>
                    <a:lumOff val="100000"/>
                  </a:schemeClr>
                </a:gs>
                <a:gs pos="35000">
                  <a:schemeClr val="accent2">
                    <a:lumMod val="0"/>
                    <a:lumOff val="100000"/>
                  </a:schemeClr>
                </a:gs>
                <a:gs pos="100000">
                  <a:schemeClr val="tx1">
                    <a:lumMod val="60000"/>
                    <a:lumOff val="4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6C69A247-0DE8-224B-8A96-C0D740C18934}"/>
                </a:ext>
              </a:extLst>
            </p:cNvPr>
            <p:cNvSpPr/>
            <p:nvPr/>
          </p:nvSpPr>
          <p:spPr>
            <a:xfrm>
              <a:off x="6806843" y="5304695"/>
              <a:ext cx="413886" cy="413886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0"/>
                    <a:lumOff val="100000"/>
                  </a:schemeClr>
                </a:gs>
                <a:gs pos="35000">
                  <a:schemeClr val="accent2">
                    <a:lumMod val="0"/>
                    <a:lumOff val="100000"/>
                  </a:schemeClr>
                </a:gs>
                <a:gs pos="100000">
                  <a:schemeClr val="accent2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994958F8-E914-45BB-2732-BA6BC4ADAB6C}"/>
                </a:ext>
              </a:extLst>
            </p:cNvPr>
            <p:cNvSpPr/>
            <p:nvPr/>
          </p:nvSpPr>
          <p:spPr>
            <a:xfrm>
              <a:off x="6781244" y="4923237"/>
              <a:ext cx="413886" cy="413886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0"/>
                    <a:lumOff val="100000"/>
                  </a:schemeClr>
                </a:gs>
                <a:gs pos="35000">
                  <a:schemeClr val="accent2">
                    <a:lumMod val="0"/>
                    <a:lumOff val="100000"/>
                  </a:schemeClr>
                </a:gs>
                <a:gs pos="100000">
                  <a:schemeClr val="accent2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F581384D-BCE0-5946-A784-7B6B34B48E03}"/>
                </a:ext>
              </a:extLst>
            </p:cNvPr>
            <p:cNvSpPr/>
            <p:nvPr/>
          </p:nvSpPr>
          <p:spPr>
            <a:xfrm>
              <a:off x="6511268" y="4643301"/>
              <a:ext cx="413886" cy="413886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0"/>
                    <a:lumOff val="100000"/>
                  </a:schemeClr>
                </a:gs>
                <a:gs pos="35000">
                  <a:schemeClr val="accent2">
                    <a:lumMod val="0"/>
                    <a:lumOff val="100000"/>
                  </a:schemeClr>
                </a:gs>
                <a:gs pos="100000">
                  <a:schemeClr val="tx1">
                    <a:lumMod val="60000"/>
                    <a:lumOff val="4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48136680-0883-D84C-146D-0D3F1A8DD91E}"/>
                </a:ext>
              </a:extLst>
            </p:cNvPr>
            <p:cNvSpPr txBox="1"/>
            <p:nvPr/>
          </p:nvSpPr>
          <p:spPr>
            <a:xfrm>
              <a:off x="7516642" y="3688384"/>
              <a:ext cx="10006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432FF"/>
                  </a:solidFill>
                </a:rPr>
                <a:t>Neutron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2C24802E-10DE-CFCE-97C0-3FAB4B7C0225}"/>
                </a:ext>
              </a:extLst>
            </p:cNvPr>
            <p:cNvSpPr txBox="1"/>
            <p:nvPr/>
          </p:nvSpPr>
          <p:spPr>
            <a:xfrm>
              <a:off x="7669051" y="4487136"/>
              <a:ext cx="8433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C000"/>
                  </a:solidFill>
                </a:rPr>
                <a:t>Proton</a:t>
              </a:r>
            </a:p>
          </p:txBody>
        </p: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803DAE1E-94F2-D800-EA1A-7E87DD02BC1C}"/>
                </a:ext>
              </a:extLst>
            </p:cNvPr>
            <p:cNvCxnSpPr>
              <a:stCxn id="33" idx="1"/>
            </p:cNvCxnSpPr>
            <p:nvPr/>
          </p:nvCxnSpPr>
          <p:spPr>
            <a:xfrm flipH="1">
              <a:off x="6765939" y="3873050"/>
              <a:ext cx="750703" cy="923624"/>
            </a:xfrm>
            <a:prstGeom prst="line">
              <a:avLst/>
            </a:prstGeom>
            <a:ln w="12700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2BA6998F-E46A-691A-CC9F-1FAF3F5B908D}"/>
                </a:ext>
              </a:extLst>
            </p:cNvPr>
            <p:cNvCxnSpPr>
              <a:cxnSpLocks/>
              <a:stCxn id="34" idx="1"/>
            </p:cNvCxnSpPr>
            <p:nvPr/>
          </p:nvCxnSpPr>
          <p:spPr>
            <a:xfrm flipH="1">
              <a:off x="7070080" y="4671802"/>
              <a:ext cx="598971" cy="437843"/>
            </a:xfrm>
            <a:prstGeom prst="line">
              <a:avLst/>
            </a:prstGeom>
            <a:ln w="12700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6F1F4578-5B41-B43C-4508-CB5363EEAF2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921991" y="4613566"/>
              <a:ext cx="1371600" cy="1371600"/>
            </a:xfrm>
            <a:prstGeom prst="ellipse">
              <a:avLst/>
            </a:prstGeom>
            <a:gradFill flip="none" rotWithShape="1">
              <a:gsLst>
                <a:gs pos="0">
                  <a:schemeClr val="accent3">
                    <a:lumMod val="0"/>
                    <a:lumOff val="100000"/>
                    <a:alpha val="23543"/>
                  </a:schemeClr>
                </a:gs>
                <a:gs pos="35000">
                  <a:schemeClr val="accent3">
                    <a:lumMod val="0"/>
                    <a:lumOff val="100000"/>
                  </a:schemeClr>
                </a:gs>
                <a:gs pos="100000">
                  <a:schemeClr val="accent3">
                    <a:lumMod val="100000"/>
                    <a:alpha val="31433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  <a:ln>
              <a:solidFill>
                <a:srgbClr val="000000"/>
              </a:solidFill>
              <a:prstDash val="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E88A36E6-2F5D-91F8-21E7-A9AED7376AF0}"/>
                </a:ext>
              </a:extLst>
            </p:cNvPr>
            <p:cNvSpPr txBox="1"/>
            <p:nvPr/>
          </p:nvSpPr>
          <p:spPr>
            <a:xfrm>
              <a:off x="7382307" y="5351117"/>
              <a:ext cx="83388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FA00"/>
                  </a:solidFill>
                </a:rPr>
                <a:t>Nuclei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9CA77E0C-3DE6-8229-B095-27C52DF3E13B}"/>
                  </a:ext>
                </a:extLst>
              </p:cNvPr>
              <p:cNvSpPr txBox="1"/>
              <p:nvPr/>
            </p:nvSpPr>
            <p:spPr>
              <a:xfrm>
                <a:off x="1971084" y="4266736"/>
                <a:ext cx="5293098" cy="233910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Nuclei consists of protons and neutrons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1600" i="1">
                        <a:latin typeface="Cambria Math" panose="02040503050406030204" pitchFamily="18" charset="0"/>
                      </a:rPr>
                      <m:t>𝑍</m:t>
                    </m:r>
                    <m:r>
                      <a:rPr lang="en-US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r>
                      <a:rPr lang="en-US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US" sz="1600" dirty="0"/>
                  <a:t> stable for light element 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1600" i="1">
                        <a:latin typeface="Cambria Math" panose="02040503050406030204" pitchFamily="18" charset="0"/>
                      </a:rPr>
                      <m:t>𝑍</m:t>
                    </m:r>
                    <m:r>
                      <a:rPr lang="en-US" sz="1600" i="1"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US" sz="1600" i="1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US" sz="1600" dirty="0"/>
                  <a:t> stable for heavy element</a:t>
                </a:r>
              </a:p>
              <a:p>
                <a:pPr lvl="2"/>
                <a:r>
                  <a:rPr lang="en-US" sz="1600" dirty="0"/>
                  <a:t>Need more neutrons to overcome coulomb repulsive forces generated by protons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sz="1600" dirty="0"/>
                  <a:t>Isotope: Same </a:t>
                </a:r>
                <a14:m>
                  <m:oMath xmlns:m="http://schemas.openxmlformats.org/officeDocument/2006/math">
                    <m:r>
                      <a:rPr lang="en-US" sz="1600" i="1">
                        <a:latin typeface="Cambria Math" panose="02040503050406030204" pitchFamily="18" charset="0"/>
                      </a:rPr>
                      <m:t>𝑍</m:t>
                    </m:r>
                  </m:oMath>
                </a14:m>
                <a:r>
                  <a:rPr lang="en-US" sz="1600" dirty="0"/>
                  <a:t> different </a:t>
                </a:r>
                <a14:m>
                  <m:oMath xmlns:m="http://schemas.openxmlformats.org/officeDocument/2006/math">
                    <m:r>
                      <a:rPr lang="en-US" sz="1600" i="1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endParaRPr lang="en-US" sz="1600" dirty="0"/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sz="1600" dirty="0"/>
                  <a:t>Isobar: Same </a:t>
                </a:r>
                <a14:m>
                  <m:oMath xmlns:m="http://schemas.openxmlformats.org/officeDocument/2006/math">
                    <m:r>
                      <a:rPr lang="en-US" sz="1600" i="1"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US" sz="1600" dirty="0"/>
                  <a:t> different </a:t>
                </a:r>
                <a14:m>
                  <m:oMath xmlns:m="http://schemas.openxmlformats.org/officeDocument/2006/math">
                    <m:r>
                      <a:rPr lang="en-US" sz="1600" i="1">
                        <a:latin typeface="Cambria Math" panose="02040503050406030204" pitchFamily="18" charset="0"/>
                      </a:rPr>
                      <m:t>𝑍</m:t>
                    </m:r>
                  </m:oMath>
                </a14:m>
                <a:endParaRPr lang="en-US" sz="1600" dirty="0"/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sz="1600" dirty="0"/>
                  <a:t>Isomer: Metastable state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sz="1600" dirty="0"/>
                  <a:t>(Isotone: Same </a:t>
                </a:r>
                <a14:m>
                  <m:oMath xmlns:m="http://schemas.openxmlformats.org/officeDocument/2006/math">
                    <m:r>
                      <a:rPr lang="en-US" sz="1600" i="1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US" sz="1600" dirty="0"/>
                  <a:t> different </a:t>
                </a:r>
                <a14:m>
                  <m:oMath xmlns:m="http://schemas.openxmlformats.org/officeDocument/2006/math">
                    <m:r>
                      <a:rPr lang="en-US" sz="1600" i="1">
                        <a:latin typeface="Cambria Math" panose="02040503050406030204" pitchFamily="18" charset="0"/>
                      </a:rPr>
                      <m:t>𝑍</m:t>
                    </m:r>
                  </m:oMath>
                </a14:m>
                <a:r>
                  <a:rPr lang="en-US" sz="1600" dirty="0"/>
                  <a:t>)</a:t>
                </a:r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9CA77E0C-3DE6-8229-B095-27C52DF3E1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1084" y="4266736"/>
                <a:ext cx="5293098" cy="2339102"/>
              </a:xfrm>
              <a:prstGeom prst="rect">
                <a:avLst/>
              </a:prstGeom>
              <a:blipFill>
                <a:blip r:embed="rId4"/>
                <a:stretch>
                  <a:fillRect l="-957" t="-1622" b="-21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Rectangle 41">
            <a:extLst>
              <a:ext uri="{FF2B5EF4-FFF2-40B4-BE49-F238E27FC236}">
                <a16:creationId xmlns:a16="http://schemas.microsoft.com/office/drawing/2014/main" id="{D5968542-2100-4DAB-D9DA-C3C1932F5588}"/>
              </a:ext>
            </a:extLst>
          </p:cNvPr>
          <p:cNvSpPr/>
          <p:nvPr/>
        </p:nvSpPr>
        <p:spPr>
          <a:xfrm>
            <a:off x="2609223" y="3503345"/>
            <a:ext cx="150725" cy="254065"/>
          </a:xfrm>
          <a:prstGeom prst="rect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0F23245-F104-8BDF-4B01-1CF4248FA790}"/>
              </a:ext>
            </a:extLst>
          </p:cNvPr>
          <p:cNvSpPr txBox="1"/>
          <p:nvPr/>
        </p:nvSpPr>
        <p:spPr>
          <a:xfrm>
            <a:off x="1987545" y="2971339"/>
            <a:ext cx="10107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Fe, Ti, V, Co, </a:t>
            </a:r>
          </a:p>
          <a:p>
            <a:r>
              <a:rPr lang="en-US" sz="1200" dirty="0"/>
              <a:t>Mn, </a:t>
            </a:r>
            <a:r>
              <a:rPr lang="en-US" sz="1200" dirty="0" err="1"/>
              <a:t>etc</a:t>
            </a:r>
            <a:endParaRPr lang="en-US" sz="1200" dirty="0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089852D2-21D8-1F2E-7EC9-34037AD00ADC}"/>
              </a:ext>
            </a:extLst>
          </p:cNvPr>
          <p:cNvSpPr/>
          <p:nvPr/>
        </p:nvSpPr>
        <p:spPr>
          <a:xfrm>
            <a:off x="3286948" y="3151164"/>
            <a:ext cx="292538" cy="281991"/>
          </a:xfrm>
          <a:prstGeom prst="rect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DFE88816-F77A-26C8-5EAC-ECEF1C840798}"/>
              </a:ext>
            </a:extLst>
          </p:cNvPr>
          <p:cNvSpPr txBox="1"/>
          <p:nvPr/>
        </p:nvSpPr>
        <p:spPr>
          <a:xfrm>
            <a:off x="2964757" y="2395737"/>
            <a:ext cx="10061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Nb, Mo, Zr, Y</a:t>
            </a:r>
          </a:p>
          <a:p>
            <a:r>
              <a:rPr lang="en-US" sz="1200" dirty="0" err="1"/>
              <a:t>etc</a:t>
            </a:r>
            <a:endParaRPr lang="en-US" sz="1200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538CC4B1-2099-8F77-1FF0-5CF65852EA94}"/>
              </a:ext>
            </a:extLst>
          </p:cNvPr>
          <p:cNvSpPr txBox="1"/>
          <p:nvPr/>
        </p:nvSpPr>
        <p:spPr>
          <a:xfrm>
            <a:off x="4998331" y="2827324"/>
            <a:ext cx="20601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Magic number (Z or N)</a:t>
            </a:r>
          </a:p>
          <a:p>
            <a:r>
              <a:rPr lang="en-US" sz="1400" dirty="0"/>
              <a:t>=2, 8, 20, 28, 50, 82, 126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5AC8D41-A6A7-8B08-A8F5-CCFF33BE6F7A}"/>
              </a:ext>
            </a:extLst>
          </p:cNvPr>
          <p:cNvCxnSpPr>
            <a:cxnSpLocks/>
          </p:cNvCxnSpPr>
          <p:nvPr/>
        </p:nvCxnSpPr>
        <p:spPr>
          <a:xfrm flipH="1">
            <a:off x="4577418" y="3087933"/>
            <a:ext cx="420912" cy="0"/>
          </a:xfrm>
          <a:prstGeom prst="straightConnector1">
            <a:avLst/>
          </a:prstGeom>
          <a:ln w="12700">
            <a:solidFill>
              <a:schemeClr val="tx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FFCF1D13-FB16-2F0E-C4B7-01B344FBAA07}"/>
              </a:ext>
            </a:extLst>
          </p:cNvPr>
          <p:cNvCxnSpPr>
            <a:cxnSpLocks/>
          </p:cNvCxnSpPr>
          <p:nvPr/>
        </p:nvCxnSpPr>
        <p:spPr>
          <a:xfrm flipH="1">
            <a:off x="3526870" y="3087933"/>
            <a:ext cx="1471460" cy="497732"/>
          </a:xfrm>
          <a:prstGeom prst="straightConnector1">
            <a:avLst/>
          </a:prstGeom>
          <a:ln w="12700">
            <a:solidFill>
              <a:schemeClr val="tx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A47E1DA2-6234-8D18-642B-ED35EB1443FA}"/>
              </a:ext>
            </a:extLst>
          </p:cNvPr>
          <p:cNvCxnSpPr>
            <a:cxnSpLocks/>
          </p:cNvCxnSpPr>
          <p:nvPr/>
        </p:nvCxnSpPr>
        <p:spPr>
          <a:xfrm flipV="1">
            <a:off x="5581092" y="2546777"/>
            <a:ext cx="0" cy="310625"/>
          </a:xfrm>
          <a:prstGeom prst="straightConnector1">
            <a:avLst/>
          </a:prstGeom>
          <a:ln w="12700">
            <a:solidFill>
              <a:schemeClr val="tx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B6AE91E4-ABC6-876B-B098-83D4C471177C}"/>
              </a:ext>
            </a:extLst>
          </p:cNvPr>
          <p:cNvSpPr/>
          <p:nvPr/>
        </p:nvSpPr>
        <p:spPr>
          <a:xfrm>
            <a:off x="4991879" y="2472619"/>
            <a:ext cx="277730" cy="155490"/>
          </a:xfrm>
          <a:prstGeom prst="rect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DEBC26A-9933-2205-78FB-B8E54FDBC472}"/>
              </a:ext>
            </a:extLst>
          </p:cNvPr>
          <p:cNvSpPr txBox="1"/>
          <p:nvPr/>
        </p:nvSpPr>
        <p:spPr>
          <a:xfrm>
            <a:off x="5196047" y="2479984"/>
            <a:ext cx="3209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W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213556-A7D1-7526-F3C6-3ECA9308EFF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8/7/25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9D0790-C4B8-AD2D-D0D8-FECE16555F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K. Yonehara | Muon Collider Target System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8883B6-08CE-E695-9252-AB831FF35D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22704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46AC5BF-99B7-70E2-9B7E-DC5875F7A9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goal of the “target system”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7278634-6974-4A71-9009-6C9E097A16A8}"/>
              </a:ext>
            </a:extLst>
          </p:cNvPr>
          <p:cNvSpPr>
            <a:spLocks noGrp="1"/>
          </p:cNvSpPr>
          <p:nvPr>
            <p:ph type="sldNum" sz="quarter" idx="40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6D86BB6-45C2-F3C0-3180-0C2378BFD303}"/>
              </a:ext>
            </a:extLst>
          </p:cNvPr>
          <p:cNvSpPr/>
          <p:nvPr/>
        </p:nvSpPr>
        <p:spPr>
          <a:xfrm>
            <a:off x="3311236" y="2974693"/>
            <a:ext cx="2457340" cy="57873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6E233E20-AB34-B616-FF92-66BD46A41437}"/>
              </a:ext>
            </a:extLst>
          </p:cNvPr>
          <p:cNvCxnSpPr/>
          <p:nvPr/>
        </p:nvCxnSpPr>
        <p:spPr>
          <a:xfrm>
            <a:off x="1030147" y="3287210"/>
            <a:ext cx="2013995" cy="0"/>
          </a:xfrm>
          <a:prstGeom prst="straightConnector1">
            <a:avLst/>
          </a:prstGeom>
          <a:ln>
            <a:solidFill>
              <a:srgbClr val="0432FF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Oval 8">
            <a:extLst>
              <a:ext uri="{FF2B5EF4-FFF2-40B4-BE49-F238E27FC236}">
                <a16:creationId xmlns:a16="http://schemas.microsoft.com/office/drawing/2014/main" id="{927E2360-8C2C-3B2B-6F67-B6ABBC8491E9}"/>
              </a:ext>
            </a:extLst>
          </p:cNvPr>
          <p:cNvSpPr/>
          <p:nvPr/>
        </p:nvSpPr>
        <p:spPr>
          <a:xfrm>
            <a:off x="6643868" y="1620455"/>
            <a:ext cx="1273216" cy="3287211"/>
          </a:xfrm>
          <a:prstGeom prst="ellipse">
            <a:avLst/>
          </a:prstGeom>
          <a:solidFill>
            <a:srgbClr val="00FD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6DB3AF10-9C83-010F-E42D-BE25DCEA6F50}"/>
              </a:ext>
            </a:extLst>
          </p:cNvPr>
          <p:cNvCxnSpPr/>
          <p:nvPr/>
        </p:nvCxnSpPr>
        <p:spPr>
          <a:xfrm flipV="1">
            <a:off x="4184073" y="2313709"/>
            <a:ext cx="942109" cy="498764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163C1140-BC35-281A-5B49-34181B070CEF}"/>
              </a:ext>
            </a:extLst>
          </p:cNvPr>
          <p:cNvCxnSpPr/>
          <p:nvPr/>
        </p:nvCxnSpPr>
        <p:spPr>
          <a:xfrm flipV="1">
            <a:off x="4706337" y="2313709"/>
            <a:ext cx="942109" cy="498764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40CEB6F7-43B7-F805-CA3A-5D33E989E1C8}"/>
              </a:ext>
            </a:extLst>
          </p:cNvPr>
          <p:cNvCxnSpPr/>
          <p:nvPr/>
        </p:nvCxnSpPr>
        <p:spPr>
          <a:xfrm flipV="1">
            <a:off x="5228601" y="2313709"/>
            <a:ext cx="942109" cy="498764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A0F5F8E8-5568-CBBD-F74C-B4B4503263A3}"/>
              </a:ext>
            </a:extLst>
          </p:cNvPr>
          <p:cNvCxnSpPr>
            <a:cxnSpLocks/>
          </p:cNvCxnSpPr>
          <p:nvPr/>
        </p:nvCxnSpPr>
        <p:spPr>
          <a:xfrm>
            <a:off x="4184073" y="3743358"/>
            <a:ext cx="942109" cy="498764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56B4934C-B85B-73A4-05F8-BD297B7D301A}"/>
              </a:ext>
            </a:extLst>
          </p:cNvPr>
          <p:cNvCxnSpPr>
            <a:cxnSpLocks/>
          </p:cNvCxnSpPr>
          <p:nvPr/>
        </p:nvCxnSpPr>
        <p:spPr>
          <a:xfrm>
            <a:off x="4706337" y="3743358"/>
            <a:ext cx="942109" cy="498764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4521DAB0-AB5E-A7A0-2D4C-0B4948F8400D}"/>
              </a:ext>
            </a:extLst>
          </p:cNvPr>
          <p:cNvCxnSpPr>
            <a:cxnSpLocks/>
          </p:cNvCxnSpPr>
          <p:nvPr/>
        </p:nvCxnSpPr>
        <p:spPr>
          <a:xfrm>
            <a:off x="5228601" y="3743358"/>
            <a:ext cx="942109" cy="498764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36DEF61A-7DD0-3F11-05D0-209818906A48}"/>
              </a:ext>
            </a:extLst>
          </p:cNvPr>
          <p:cNvCxnSpPr>
            <a:cxnSpLocks/>
          </p:cNvCxnSpPr>
          <p:nvPr/>
        </p:nvCxnSpPr>
        <p:spPr>
          <a:xfrm>
            <a:off x="7065820" y="2092036"/>
            <a:ext cx="3560616" cy="38792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132195FE-4C06-1DE8-DB29-8DD9A0D9962E}"/>
              </a:ext>
            </a:extLst>
          </p:cNvPr>
          <p:cNvCxnSpPr>
            <a:cxnSpLocks/>
          </p:cNvCxnSpPr>
          <p:nvPr/>
        </p:nvCxnSpPr>
        <p:spPr>
          <a:xfrm>
            <a:off x="7065820" y="2489785"/>
            <a:ext cx="3560616" cy="32268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899459EB-B843-0823-99CB-35743F075A88}"/>
              </a:ext>
            </a:extLst>
          </p:cNvPr>
          <p:cNvCxnSpPr>
            <a:cxnSpLocks/>
          </p:cNvCxnSpPr>
          <p:nvPr/>
        </p:nvCxnSpPr>
        <p:spPr>
          <a:xfrm>
            <a:off x="7065820" y="2887534"/>
            <a:ext cx="3560616" cy="18817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78A75033-A34D-047F-2F6A-DE6DB33B0A53}"/>
              </a:ext>
            </a:extLst>
          </p:cNvPr>
          <p:cNvCxnSpPr>
            <a:cxnSpLocks/>
          </p:cNvCxnSpPr>
          <p:nvPr/>
        </p:nvCxnSpPr>
        <p:spPr>
          <a:xfrm flipV="1">
            <a:off x="7065820" y="3446624"/>
            <a:ext cx="3560616" cy="38792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02B98DCE-77B2-93D1-469E-FE963C5CE0CB}"/>
              </a:ext>
            </a:extLst>
          </p:cNvPr>
          <p:cNvCxnSpPr>
            <a:cxnSpLocks/>
          </p:cNvCxnSpPr>
          <p:nvPr/>
        </p:nvCxnSpPr>
        <p:spPr>
          <a:xfrm flipV="1">
            <a:off x="7065820" y="3844373"/>
            <a:ext cx="3560616" cy="32268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7CFE7081-F01B-7225-3586-3E71C0C25FA4}"/>
              </a:ext>
            </a:extLst>
          </p:cNvPr>
          <p:cNvCxnSpPr>
            <a:cxnSpLocks/>
          </p:cNvCxnSpPr>
          <p:nvPr/>
        </p:nvCxnSpPr>
        <p:spPr>
          <a:xfrm flipV="1">
            <a:off x="7065820" y="4242122"/>
            <a:ext cx="3560616" cy="18817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87A9F789-A4CA-40BD-803F-C729D932F81D}"/>
              </a:ext>
            </a:extLst>
          </p:cNvPr>
          <p:cNvSpPr txBox="1"/>
          <p:nvPr/>
        </p:nvSpPr>
        <p:spPr>
          <a:xfrm>
            <a:off x="379354" y="4160255"/>
            <a:ext cx="5562300" cy="153375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lIns="365760" tIns="274320" rIns="365760" bIns="274320" rtlCol="0">
            <a:spAutoFit/>
          </a:bodyPr>
          <a:lstStyle/>
          <a:p>
            <a:pPr>
              <a:spcAft>
                <a:spcPts val="800"/>
              </a:spcAft>
            </a:pPr>
            <a:r>
              <a:rPr lang="en-US" sz="1900" b="1" dirty="0">
                <a:latin typeface="Helvetica" pitchFamily="2" charset="0"/>
              </a:rPr>
              <a:t>Mission 1:</a:t>
            </a:r>
          </a:p>
          <a:p>
            <a:pPr>
              <a:spcAft>
                <a:spcPts val="800"/>
              </a:spcAft>
            </a:pPr>
            <a:r>
              <a:rPr lang="en-US" sz="1900" b="1" dirty="0">
                <a:latin typeface="Helvetica" pitchFamily="2" charset="0"/>
              </a:rPr>
              <a:t>Convert proton beam into pion/kaon/muon beams </a:t>
            </a:r>
            <a:r>
              <a:rPr lang="en-US" sz="1900" b="1" dirty="0">
                <a:latin typeface="Helvetica" pitchFamily="2" charset="0"/>
                <a:sym typeface="Wingdings" pitchFamily="2" charset="2"/>
              </a:rPr>
              <a:t> Target required</a:t>
            </a:r>
            <a:endParaRPr lang="en-US" sz="1900" b="1" dirty="0">
              <a:latin typeface="Helvetica" pitchFamily="2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86FEB5A-C674-0AA7-7E5D-0ABBE618EAC3}"/>
              </a:ext>
            </a:extLst>
          </p:cNvPr>
          <p:cNvSpPr txBox="1"/>
          <p:nvPr/>
        </p:nvSpPr>
        <p:spPr>
          <a:xfrm>
            <a:off x="5929745" y="5128824"/>
            <a:ext cx="5900305" cy="153375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lIns="365760" tIns="274320" rIns="365760" bIns="274320" rtlCol="0">
            <a:spAutoFit/>
          </a:bodyPr>
          <a:lstStyle/>
          <a:p>
            <a:pPr>
              <a:spcAft>
                <a:spcPts val="800"/>
              </a:spcAft>
            </a:pPr>
            <a:r>
              <a:rPr lang="en-US" sz="1900" b="1" dirty="0">
                <a:latin typeface="Helvetica" pitchFamily="2" charset="0"/>
              </a:rPr>
              <a:t>Mission 2:</a:t>
            </a:r>
          </a:p>
          <a:p>
            <a:pPr>
              <a:spcAft>
                <a:spcPts val="800"/>
              </a:spcAft>
            </a:pPr>
            <a:r>
              <a:rPr lang="en-US" sz="1900" b="1" dirty="0">
                <a:latin typeface="Helvetica" pitchFamily="2" charset="0"/>
              </a:rPr>
              <a:t>Collect/focus </a:t>
            </a:r>
            <a:r>
              <a:rPr lang="en-US" sz="1900" b="1" dirty="0" err="1">
                <a:latin typeface="Helvetica" pitchFamily="2" charset="0"/>
              </a:rPr>
              <a:t>pions</a:t>
            </a:r>
            <a:r>
              <a:rPr lang="en-US" sz="1900" b="1" dirty="0">
                <a:latin typeface="Helvetica" pitchFamily="2" charset="0"/>
              </a:rPr>
              <a:t>/kaons/muons particles </a:t>
            </a:r>
            <a:r>
              <a:rPr lang="en-US" sz="1900" b="1" dirty="0">
                <a:latin typeface="Helvetica" pitchFamily="2" charset="0"/>
                <a:sym typeface="Wingdings" pitchFamily="2" charset="2"/>
              </a:rPr>
              <a:t> Collection/Focusing magnets required</a:t>
            </a:r>
            <a:endParaRPr lang="en-US" sz="1900" b="1" dirty="0">
              <a:latin typeface="Helvetica" pitchFamily="2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8ED10D7-BE75-FF63-762E-3802AD5E1F56}"/>
              </a:ext>
            </a:extLst>
          </p:cNvPr>
          <p:cNvSpPr txBox="1"/>
          <p:nvPr/>
        </p:nvSpPr>
        <p:spPr>
          <a:xfrm>
            <a:off x="763053" y="2191790"/>
            <a:ext cx="2351285" cy="1241365"/>
          </a:xfrm>
          <a:prstGeom prst="rect">
            <a:avLst/>
          </a:prstGeom>
          <a:noFill/>
        </p:spPr>
        <p:txBody>
          <a:bodyPr wrap="none" lIns="365760" tIns="274320" rIns="365760" bIns="274320" rtlCol="0">
            <a:spAutoFit/>
          </a:bodyPr>
          <a:lstStyle/>
          <a:p>
            <a:pPr>
              <a:spcAft>
                <a:spcPts val="800"/>
              </a:spcAft>
            </a:pPr>
            <a:r>
              <a:rPr lang="en-US" sz="1900" b="1" dirty="0">
                <a:solidFill>
                  <a:srgbClr val="0432FF"/>
                </a:solidFill>
                <a:latin typeface="Helvetica" pitchFamily="2" charset="0"/>
              </a:rPr>
              <a:t>Primary beam</a:t>
            </a:r>
          </a:p>
          <a:p>
            <a:pPr>
              <a:spcAft>
                <a:spcPts val="800"/>
              </a:spcAft>
            </a:pPr>
            <a:r>
              <a:rPr lang="en-US" sz="1900" b="1" dirty="0">
                <a:solidFill>
                  <a:srgbClr val="0432FF"/>
                </a:solidFill>
                <a:latin typeface="Helvetica" pitchFamily="2" charset="0"/>
              </a:rPr>
              <a:t>(Proton)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A652811-8B00-9667-9E07-3CCB59560F57}"/>
              </a:ext>
            </a:extLst>
          </p:cNvPr>
          <p:cNvSpPr txBox="1"/>
          <p:nvPr/>
        </p:nvSpPr>
        <p:spPr>
          <a:xfrm>
            <a:off x="2064327" y="1044635"/>
            <a:ext cx="4970133" cy="1241365"/>
          </a:xfrm>
          <a:prstGeom prst="rect">
            <a:avLst/>
          </a:prstGeom>
          <a:noFill/>
        </p:spPr>
        <p:txBody>
          <a:bodyPr wrap="square" lIns="365760" tIns="274320" rIns="365760" bIns="274320" rtlCol="0">
            <a:spAutoFit/>
          </a:bodyPr>
          <a:lstStyle/>
          <a:p>
            <a:pPr>
              <a:spcAft>
                <a:spcPts val="800"/>
              </a:spcAft>
            </a:pPr>
            <a:r>
              <a:rPr lang="en-US" sz="1900" b="1" dirty="0">
                <a:solidFill>
                  <a:srgbClr val="00B050"/>
                </a:solidFill>
                <a:latin typeface="Helvetica" pitchFamily="2" charset="0"/>
              </a:rPr>
              <a:t>Produce secondary/Tertial beams</a:t>
            </a:r>
          </a:p>
          <a:p>
            <a:pPr>
              <a:spcAft>
                <a:spcPts val="800"/>
              </a:spcAft>
            </a:pPr>
            <a:r>
              <a:rPr lang="en-US" sz="1900" b="1" dirty="0">
                <a:solidFill>
                  <a:srgbClr val="00B050"/>
                </a:solidFill>
                <a:latin typeface="Helvetica" pitchFamily="2" charset="0"/>
              </a:rPr>
              <a:t>(</a:t>
            </a:r>
            <a:r>
              <a:rPr lang="en-US" sz="1900" b="1" dirty="0" err="1">
                <a:solidFill>
                  <a:srgbClr val="00B050"/>
                </a:solidFill>
                <a:latin typeface="Helvetica" pitchFamily="2" charset="0"/>
              </a:rPr>
              <a:t>Pions</a:t>
            </a:r>
            <a:r>
              <a:rPr lang="en-US" sz="1900" b="1" dirty="0">
                <a:solidFill>
                  <a:srgbClr val="00B050"/>
                </a:solidFill>
                <a:latin typeface="Helvetica" pitchFamily="2" charset="0"/>
              </a:rPr>
              <a:t>, Kaons, Muons)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9B7F7E8-0842-1D1B-3A22-D6FFF26B2FE6}"/>
              </a:ext>
            </a:extLst>
          </p:cNvPr>
          <p:cNvSpPr txBox="1"/>
          <p:nvPr/>
        </p:nvSpPr>
        <p:spPr>
          <a:xfrm>
            <a:off x="7827253" y="581994"/>
            <a:ext cx="4076960" cy="153375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lIns="365760" tIns="274320" rIns="365760" bIns="274320" rtlCol="0">
            <a:spAutoFit/>
          </a:bodyPr>
          <a:lstStyle/>
          <a:p>
            <a:pPr>
              <a:spcAft>
                <a:spcPts val="800"/>
              </a:spcAft>
            </a:pPr>
            <a:r>
              <a:rPr lang="en-US" sz="1900" b="1" dirty="0">
                <a:latin typeface="Helvetica" pitchFamily="2" charset="0"/>
              </a:rPr>
              <a:t>Mission 3:</a:t>
            </a:r>
          </a:p>
          <a:p>
            <a:pPr>
              <a:spcAft>
                <a:spcPts val="800"/>
              </a:spcAft>
            </a:pPr>
            <a:r>
              <a:rPr lang="en-US" sz="1900" b="1" dirty="0">
                <a:latin typeface="Helvetica" pitchFamily="2" charset="0"/>
              </a:rPr>
              <a:t>Maintain performance </a:t>
            </a:r>
            <a:r>
              <a:rPr lang="en-US" sz="1900" b="1" dirty="0">
                <a:latin typeface="Helvetica" pitchFamily="2" charset="0"/>
                <a:sym typeface="Wingdings" pitchFamily="2" charset="2"/>
              </a:rPr>
              <a:t> Diagnostic system required</a:t>
            </a:r>
            <a:endParaRPr lang="en-US" sz="1900" b="1" dirty="0">
              <a:latin typeface="Helvetica" pitchFamily="2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E5449B7-B83B-C116-661A-36B10A4A8189}"/>
              </a:ext>
            </a:extLst>
          </p:cNvPr>
          <p:cNvSpPr txBox="1"/>
          <p:nvPr/>
        </p:nvSpPr>
        <p:spPr>
          <a:xfrm>
            <a:off x="7560932" y="4342663"/>
            <a:ext cx="4076960" cy="846386"/>
          </a:xfrm>
          <a:prstGeom prst="rect">
            <a:avLst/>
          </a:prstGeom>
          <a:noFill/>
        </p:spPr>
        <p:txBody>
          <a:bodyPr wrap="square" lIns="365760" tIns="274320" rIns="365760" bIns="274320" rtlCol="0">
            <a:spAutoFit/>
          </a:bodyPr>
          <a:lstStyle/>
          <a:p>
            <a:pPr>
              <a:spcAft>
                <a:spcPts val="800"/>
              </a:spcAft>
            </a:pPr>
            <a:r>
              <a:rPr lang="en-US" sz="1900" b="1" dirty="0">
                <a:solidFill>
                  <a:srgbClr val="FF0000"/>
                </a:solidFill>
                <a:latin typeface="Helvetica" pitchFamily="2" charset="0"/>
              </a:rPr>
              <a:t>Collection/Focusing magnet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A8A39704-BAE8-9347-20CE-A8BA55FF7C26}"/>
                  </a:ext>
                </a:extLst>
              </p:cNvPr>
              <p:cNvSpPr txBox="1"/>
              <p:nvPr/>
            </p:nvSpPr>
            <p:spPr>
              <a:xfrm>
                <a:off x="2954980" y="2863950"/>
                <a:ext cx="3233475" cy="800219"/>
              </a:xfrm>
              <a:prstGeom prst="rect">
                <a:avLst/>
              </a:prstGeom>
              <a:noFill/>
            </p:spPr>
            <p:txBody>
              <a:bodyPr wrap="square" lIns="365760" tIns="274320" rIns="365760" bIns="274320" rtlCol="0">
                <a:spAutoFit/>
              </a:bodyPr>
              <a:lstStyle/>
              <a:p>
                <a:pPr algn="ctr">
                  <a:spcAft>
                    <a:spcPts val="800"/>
                  </a:spcAft>
                </a:pPr>
                <a:r>
                  <a:rPr lang="en-US" sz="1600" b="1" dirty="0">
                    <a:solidFill>
                      <a:schemeClr val="bg1"/>
                    </a:solidFill>
                    <a:latin typeface="Helvetica" pitchFamily="2" charset="0"/>
                  </a:rPr>
                  <a:t>Target: Typically, 1~2</a:t>
                </a:r>
                <a14:m>
                  <m:oMath xmlns:m="http://schemas.openxmlformats.org/officeDocument/2006/math">
                    <m:r>
                      <a:rPr lang="en-US" sz="16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𝝀</m:t>
                    </m:r>
                  </m:oMath>
                </a14:m>
                <a:endParaRPr lang="en-US" sz="1600" b="1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</mc:Choice>
        <mc:Fallback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A8A39704-BAE8-9347-20CE-A8BA55FF7C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54980" y="2863950"/>
                <a:ext cx="3233475" cy="800219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Date Placeholder 34">
            <a:extLst>
              <a:ext uri="{FF2B5EF4-FFF2-40B4-BE49-F238E27FC236}">
                <a16:creationId xmlns:a16="http://schemas.microsoft.com/office/drawing/2014/main" id="{3095094D-1B27-E920-6542-3913A48036B4}"/>
              </a:ext>
            </a:extLst>
          </p:cNvPr>
          <p:cNvSpPr>
            <a:spLocks noGrp="1"/>
          </p:cNvSpPr>
          <p:nvPr>
            <p:ph type="dt" sz="half" idx="38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8/7/25</a:t>
            </a:r>
            <a:endParaRPr lang="en-US" dirty="0"/>
          </a:p>
        </p:txBody>
      </p:sp>
      <p:sp>
        <p:nvSpPr>
          <p:cNvPr id="36" name="Footer Placeholder 35">
            <a:extLst>
              <a:ext uri="{FF2B5EF4-FFF2-40B4-BE49-F238E27FC236}">
                <a16:creationId xmlns:a16="http://schemas.microsoft.com/office/drawing/2014/main" id="{D5C0935C-94F9-FA02-5E3A-6EAFFDD42284}"/>
              </a:ext>
            </a:extLst>
          </p:cNvPr>
          <p:cNvSpPr>
            <a:spLocks noGrp="1"/>
          </p:cNvSpPr>
          <p:nvPr>
            <p:ph type="ftr" sz="quarter" idx="39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K. Yonehara | Muon Collider Target System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7141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FB2C231-A7C7-E357-BB4E-DD40FA601A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398" y="365760"/>
            <a:ext cx="10640293" cy="433527"/>
          </a:xfrm>
        </p:spPr>
        <p:txBody>
          <a:bodyPr/>
          <a:lstStyle/>
          <a:p>
            <a:r>
              <a:rPr lang="en-US" dirty="0"/>
              <a:t>Key Considerations in Designing a Target System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98FC158-4BE6-6D83-34F1-3D895DDCEE82}"/>
              </a:ext>
            </a:extLst>
          </p:cNvPr>
          <p:cNvSpPr>
            <a:spLocks noGrp="1"/>
          </p:cNvSpPr>
          <p:nvPr>
            <p:ph type="sldNum" sz="quarter" idx="40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63EE5C9-7A20-C861-0539-BB0D9B7627EC}"/>
              </a:ext>
            </a:extLst>
          </p:cNvPr>
          <p:cNvSpPr/>
          <p:nvPr/>
        </p:nvSpPr>
        <p:spPr>
          <a:xfrm>
            <a:off x="4253343" y="1108361"/>
            <a:ext cx="3519055" cy="2258291"/>
          </a:xfrm>
          <a:prstGeom prst="ellipse">
            <a:avLst/>
          </a:prstGeom>
          <a:solidFill>
            <a:srgbClr val="0432FF">
              <a:alpha val="49558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FE21484-9D34-24B3-4227-BD83C89C92D4}"/>
              </a:ext>
            </a:extLst>
          </p:cNvPr>
          <p:cNvSpPr/>
          <p:nvPr/>
        </p:nvSpPr>
        <p:spPr>
          <a:xfrm>
            <a:off x="1579417" y="3713015"/>
            <a:ext cx="3519055" cy="2258291"/>
          </a:xfrm>
          <a:prstGeom prst="ellipse">
            <a:avLst/>
          </a:prstGeom>
          <a:solidFill>
            <a:srgbClr val="FF0000">
              <a:alpha val="49932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E2D6CBF-5CAF-374C-7587-490D0DEB44E8}"/>
              </a:ext>
            </a:extLst>
          </p:cNvPr>
          <p:cNvSpPr/>
          <p:nvPr/>
        </p:nvSpPr>
        <p:spPr>
          <a:xfrm>
            <a:off x="6927270" y="3713014"/>
            <a:ext cx="3519055" cy="2258291"/>
          </a:xfrm>
          <a:prstGeom prst="ellipse">
            <a:avLst/>
          </a:prstGeom>
          <a:solidFill>
            <a:srgbClr val="00B050">
              <a:alpha val="4989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4B91B53-A1B0-068A-858C-D5ED11A33B5D}"/>
              </a:ext>
            </a:extLst>
          </p:cNvPr>
          <p:cNvSpPr txBox="1"/>
          <p:nvPr/>
        </p:nvSpPr>
        <p:spPr>
          <a:xfrm>
            <a:off x="4768298" y="1285072"/>
            <a:ext cx="2489143" cy="846386"/>
          </a:xfrm>
          <a:prstGeom prst="rect">
            <a:avLst/>
          </a:prstGeom>
          <a:noFill/>
        </p:spPr>
        <p:txBody>
          <a:bodyPr wrap="none" lIns="365760" tIns="274320" rIns="365760" bIns="274320" rtlCol="0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1900" b="1" dirty="0">
                <a:latin typeface="Helvetica" pitchFamily="2" charset="0"/>
              </a:rPr>
              <a:t>Physics output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D26A511-5125-B484-F8DF-04B28BF6DEFD}"/>
              </a:ext>
            </a:extLst>
          </p:cNvPr>
          <p:cNvSpPr txBox="1"/>
          <p:nvPr/>
        </p:nvSpPr>
        <p:spPr>
          <a:xfrm>
            <a:off x="1362607" y="3800416"/>
            <a:ext cx="3952685" cy="846386"/>
          </a:xfrm>
          <a:prstGeom prst="rect">
            <a:avLst/>
          </a:prstGeom>
          <a:noFill/>
        </p:spPr>
        <p:txBody>
          <a:bodyPr wrap="none" lIns="365760" tIns="274320" rIns="365760" bIns="274320" rtlCol="0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1900" b="1" dirty="0">
                <a:latin typeface="Helvetica" pitchFamily="2" charset="0"/>
              </a:rPr>
              <a:t>Engineering considerations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9AEC13F-8385-19DB-0C50-CFBA35125005}"/>
              </a:ext>
            </a:extLst>
          </p:cNvPr>
          <p:cNvSpPr txBox="1"/>
          <p:nvPr/>
        </p:nvSpPr>
        <p:spPr>
          <a:xfrm>
            <a:off x="7176128" y="3925111"/>
            <a:ext cx="3021340" cy="1241365"/>
          </a:xfrm>
          <a:prstGeom prst="rect">
            <a:avLst/>
          </a:prstGeom>
          <a:noFill/>
        </p:spPr>
        <p:txBody>
          <a:bodyPr wrap="none" lIns="365760" tIns="274320" rIns="365760" bIns="274320" rtlCol="0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1900" b="1" dirty="0">
                <a:latin typeface="Helvetica" pitchFamily="2" charset="0"/>
              </a:rPr>
              <a:t>Safety/Maintenance</a:t>
            </a:r>
          </a:p>
          <a:p>
            <a:pPr algn="ctr">
              <a:spcAft>
                <a:spcPts val="800"/>
              </a:spcAft>
            </a:pPr>
            <a:r>
              <a:rPr lang="en-US" sz="1900" b="1" dirty="0">
                <a:latin typeface="Helvetica" pitchFamily="2" charset="0"/>
              </a:rPr>
              <a:t>requirements</a:t>
            </a:r>
          </a:p>
        </p:txBody>
      </p:sp>
      <p:sp>
        <p:nvSpPr>
          <p:cNvPr id="12" name="Left-Right Arrow 11">
            <a:extLst>
              <a:ext uri="{FF2B5EF4-FFF2-40B4-BE49-F238E27FC236}">
                <a16:creationId xmlns:a16="http://schemas.microsoft.com/office/drawing/2014/main" id="{D83F0297-D93F-58A7-2970-5C5C4B395989}"/>
              </a:ext>
            </a:extLst>
          </p:cNvPr>
          <p:cNvSpPr/>
          <p:nvPr/>
        </p:nvSpPr>
        <p:spPr>
          <a:xfrm>
            <a:off x="5375562" y="4771497"/>
            <a:ext cx="1371600" cy="257700"/>
          </a:xfrm>
          <a:prstGeom prst="left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Left-Right Arrow 12">
            <a:extLst>
              <a:ext uri="{FF2B5EF4-FFF2-40B4-BE49-F238E27FC236}">
                <a16:creationId xmlns:a16="http://schemas.microsoft.com/office/drawing/2014/main" id="{003C086A-90FC-7412-D278-B46C6EF889CA}"/>
              </a:ext>
            </a:extLst>
          </p:cNvPr>
          <p:cNvSpPr/>
          <p:nvPr/>
        </p:nvSpPr>
        <p:spPr>
          <a:xfrm rot="18478644">
            <a:off x="4123182" y="3357930"/>
            <a:ext cx="914400" cy="256032"/>
          </a:xfrm>
          <a:prstGeom prst="left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Left-Right Arrow 13">
            <a:extLst>
              <a:ext uri="{FF2B5EF4-FFF2-40B4-BE49-F238E27FC236}">
                <a16:creationId xmlns:a16="http://schemas.microsoft.com/office/drawing/2014/main" id="{840F5A9B-F28D-17EF-F456-DB7A85A2E2A9}"/>
              </a:ext>
            </a:extLst>
          </p:cNvPr>
          <p:cNvSpPr/>
          <p:nvPr/>
        </p:nvSpPr>
        <p:spPr>
          <a:xfrm rot="3121356" flipH="1">
            <a:off x="7098945" y="3330219"/>
            <a:ext cx="914400" cy="256032"/>
          </a:xfrm>
          <a:prstGeom prst="left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2AC4137-035C-C8F6-5E76-6E7EE9CB05C6}"/>
              </a:ext>
            </a:extLst>
          </p:cNvPr>
          <p:cNvSpPr txBox="1"/>
          <p:nvPr/>
        </p:nvSpPr>
        <p:spPr>
          <a:xfrm>
            <a:off x="4574332" y="1722239"/>
            <a:ext cx="3271408" cy="1241365"/>
          </a:xfrm>
          <a:prstGeom prst="rect">
            <a:avLst/>
          </a:prstGeom>
          <a:noFill/>
        </p:spPr>
        <p:txBody>
          <a:bodyPr wrap="none" lIns="365760" tIns="274320" rIns="365760" bIns="274320" rtlCol="0">
            <a:spAutoFit/>
          </a:bodyPr>
          <a:lstStyle/>
          <a:p>
            <a:pPr marL="342900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900" b="1" dirty="0">
                <a:latin typeface="Helvetica" pitchFamily="2" charset="0"/>
              </a:rPr>
              <a:t>Muon yield</a:t>
            </a:r>
          </a:p>
          <a:p>
            <a:pPr marL="342900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900" b="1" dirty="0">
                <a:latin typeface="Helvetica" pitchFamily="2" charset="0"/>
              </a:rPr>
              <a:t>Muon phase space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F5AB996-731C-94E3-C7A4-59113411DAF8}"/>
              </a:ext>
            </a:extLst>
          </p:cNvPr>
          <p:cNvSpPr txBox="1"/>
          <p:nvPr/>
        </p:nvSpPr>
        <p:spPr>
          <a:xfrm>
            <a:off x="1596917" y="4224361"/>
            <a:ext cx="3580101" cy="1826141"/>
          </a:xfrm>
          <a:prstGeom prst="rect">
            <a:avLst/>
          </a:prstGeom>
          <a:noFill/>
        </p:spPr>
        <p:txBody>
          <a:bodyPr wrap="square" lIns="365760" tIns="274320" rIns="365760" bIns="274320" rtlCol="0">
            <a:spAutoFit/>
          </a:bodyPr>
          <a:lstStyle/>
          <a:p>
            <a:pPr marL="342900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900" b="1" dirty="0">
                <a:latin typeface="Helvetica" pitchFamily="2" charset="0"/>
              </a:rPr>
              <a:t>Stress analysis</a:t>
            </a:r>
          </a:p>
          <a:p>
            <a:pPr marL="342900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900" b="1" dirty="0">
                <a:latin typeface="Helvetica" pitchFamily="2" charset="0"/>
              </a:rPr>
              <a:t>Mechanical property degradation due to radiation damage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48CEB85-9937-89DD-BC39-6A962DD9ED84}"/>
              </a:ext>
            </a:extLst>
          </p:cNvPr>
          <p:cNvSpPr txBox="1"/>
          <p:nvPr/>
        </p:nvSpPr>
        <p:spPr>
          <a:xfrm>
            <a:off x="7254674" y="4729932"/>
            <a:ext cx="3224601" cy="1241365"/>
          </a:xfrm>
          <a:prstGeom prst="rect">
            <a:avLst/>
          </a:prstGeom>
          <a:noFill/>
        </p:spPr>
        <p:txBody>
          <a:bodyPr wrap="none" lIns="365760" tIns="274320" rIns="365760" bIns="274320" rtlCol="0">
            <a:spAutoFit/>
          </a:bodyPr>
          <a:lstStyle/>
          <a:p>
            <a:pPr marL="342900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900" b="1" dirty="0">
                <a:latin typeface="Helvetica" pitchFamily="2" charset="0"/>
              </a:rPr>
              <a:t>Lifetime/Tolerance</a:t>
            </a:r>
          </a:p>
          <a:p>
            <a:pPr marL="342900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900" b="1" dirty="0">
                <a:latin typeface="Helvetica" pitchFamily="2" charset="0"/>
              </a:rPr>
              <a:t>Replacement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BD9DD30-8CD0-04D7-30CF-4B6379784407}"/>
              </a:ext>
            </a:extLst>
          </p:cNvPr>
          <p:cNvSpPr txBox="1"/>
          <p:nvPr/>
        </p:nvSpPr>
        <p:spPr>
          <a:xfrm>
            <a:off x="154177" y="909977"/>
            <a:ext cx="4020619" cy="271869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lIns="365760" tIns="274320" rIns="365760" bIns="274320" rtlCol="0">
            <a:spAutoFit/>
          </a:bodyPr>
          <a:lstStyle/>
          <a:p>
            <a:pPr>
              <a:spcAft>
                <a:spcPts val="800"/>
              </a:spcAft>
            </a:pPr>
            <a:r>
              <a:rPr lang="en-US" sz="1900" b="1" dirty="0">
                <a:latin typeface="Helvetica" pitchFamily="2" charset="0"/>
              </a:rPr>
              <a:t>Primary inputs:</a:t>
            </a:r>
          </a:p>
          <a:p>
            <a:pPr marL="342900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900" b="1" dirty="0">
                <a:latin typeface="Helvetica" pitchFamily="2" charset="0"/>
              </a:rPr>
              <a:t>Proton beam parameters</a:t>
            </a:r>
          </a:p>
          <a:p>
            <a:pPr marL="342900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900" b="1" dirty="0">
                <a:latin typeface="Helvetica" pitchFamily="2" charset="0"/>
              </a:rPr>
              <a:t>Performance of collection magnets</a:t>
            </a:r>
          </a:p>
          <a:p>
            <a:pPr marL="342900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900" b="1" dirty="0">
                <a:latin typeface="Helvetica" pitchFamily="2" charset="0"/>
              </a:rPr>
              <a:t>Cost</a:t>
            </a:r>
          </a:p>
          <a:p>
            <a:pPr marL="342900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900" b="1" dirty="0">
                <a:latin typeface="Helvetica" pitchFamily="2" charset="0"/>
              </a:rPr>
              <a:t>Size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7891C72-02FA-E6E4-7D64-092A476B8090}"/>
              </a:ext>
            </a:extLst>
          </p:cNvPr>
          <p:cNvSpPr txBox="1"/>
          <p:nvPr/>
        </p:nvSpPr>
        <p:spPr>
          <a:xfrm>
            <a:off x="154177" y="6011614"/>
            <a:ext cx="11634788" cy="84638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lIns="365760" tIns="274320" rIns="365760" bIns="274320" rtlCol="0">
            <a:spAutoFit/>
          </a:bodyPr>
          <a:lstStyle/>
          <a:p>
            <a:pPr>
              <a:spcAft>
                <a:spcPts val="800"/>
              </a:spcAft>
            </a:pPr>
            <a:r>
              <a:rPr lang="en-US" sz="1900" b="1" dirty="0">
                <a:latin typeface="Helvetica" pitchFamily="2" charset="0"/>
              </a:rPr>
              <a:t>AI/ML could be well-suited for optimizing complex, high-dimensional target system designs(?) </a:t>
            </a:r>
          </a:p>
        </p:txBody>
      </p:sp>
      <p:sp>
        <p:nvSpPr>
          <p:cNvPr id="21" name="Date Placeholder 20">
            <a:extLst>
              <a:ext uri="{FF2B5EF4-FFF2-40B4-BE49-F238E27FC236}">
                <a16:creationId xmlns:a16="http://schemas.microsoft.com/office/drawing/2014/main" id="{6E9C5745-6A14-9ACE-71C8-CB09BA1D8127}"/>
              </a:ext>
            </a:extLst>
          </p:cNvPr>
          <p:cNvSpPr>
            <a:spLocks noGrp="1"/>
          </p:cNvSpPr>
          <p:nvPr>
            <p:ph type="dt" sz="half" idx="38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8/7/25</a:t>
            </a:r>
            <a:endParaRPr lang="en-US" dirty="0"/>
          </a:p>
        </p:txBody>
      </p:sp>
      <p:sp>
        <p:nvSpPr>
          <p:cNvPr id="22" name="Footer Placeholder 21">
            <a:extLst>
              <a:ext uri="{FF2B5EF4-FFF2-40B4-BE49-F238E27FC236}">
                <a16:creationId xmlns:a16="http://schemas.microsoft.com/office/drawing/2014/main" id="{D79EBFC3-43F3-A460-1EFA-AACF445B1129}"/>
              </a:ext>
            </a:extLst>
          </p:cNvPr>
          <p:cNvSpPr>
            <a:spLocks noGrp="1"/>
          </p:cNvSpPr>
          <p:nvPr>
            <p:ph type="ftr" sz="quarter" idx="39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K. Yonehara | Muon Collider Target System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66812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0F4337D-F528-9961-6C62-D34509B95FE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14399" y="1093076"/>
            <a:ext cx="9994392" cy="5263274"/>
          </a:xfrm>
        </p:spPr>
        <p:txBody>
          <a:bodyPr/>
          <a:lstStyle/>
          <a:p>
            <a:r>
              <a:rPr lang="en-US" dirty="0"/>
              <a:t>Limited experimental data for selecting target material </a:t>
            </a:r>
          </a:p>
          <a:p>
            <a:pPr lvl="1"/>
            <a:r>
              <a:rPr lang="en-US" dirty="0"/>
              <a:t>Most pion production data come from thin-target experiments and may not apply to thick target</a:t>
            </a:r>
          </a:p>
          <a:p>
            <a:pPr lvl="1"/>
            <a:r>
              <a:rPr lang="en-US" dirty="0"/>
              <a:t>Material property changes due to irradiation </a:t>
            </a:r>
          </a:p>
          <a:p>
            <a:r>
              <a:rPr lang="en-US" dirty="0"/>
              <a:t>Insufficient understanding of intensity effects in materials</a:t>
            </a:r>
          </a:p>
          <a:p>
            <a:pPr lvl="1"/>
            <a:r>
              <a:rPr lang="en-US" dirty="0"/>
              <a:t>Beam-induced plasma formation and nonlinear material responses have not been fully explored</a:t>
            </a:r>
          </a:p>
          <a:p>
            <a:r>
              <a:rPr lang="en-US" dirty="0"/>
              <a:t>No robust design to eliminate contaminations in muon phase space</a:t>
            </a:r>
          </a:p>
          <a:p>
            <a:pPr lvl="1"/>
            <a:r>
              <a:rPr lang="en-US" dirty="0"/>
              <a:t>How can primary protons be effectively separated from muons?</a:t>
            </a:r>
          </a:p>
          <a:p>
            <a:pPr lvl="1"/>
            <a:r>
              <a:rPr lang="en-US" dirty="0"/>
              <a:t>How can other charged particles with overlapping momentum be suppressed?</a:t>
            </a:r>
          </a:p>
          <a:p>
            <a:r>
              <a:rPr lang="en-US" dirty="0"/>
              <a:t>Lack of design framework for optimizing target geometry </a:t>
            </a:r>
          </a:p>
          <a:p>
            <a:pPr lvl="1"/>
            <a:r>
              <a:rPr lang="en-US" dirty="0"/>
              <a:t>There are no analytical or semi-analytical models available to guide design optimization</a:t>
            </a:r>
          </a:p>
          <a:p>
            <a:r>
              <a:rPr lang="en-US" dirty="0"/>
              <a:t>High radiation tolerance needed for systems near the target</a:t>
            </a:r>
          </a:p>
          <a:p>
            <a:pPr lvl="1"/>
            <a:r>
              <a:rPr lang="en-US" dirty="0"/>
              <a:t>Target and beam diagnostic systems</a:t>
            </a:r>
          </a:p>
          <a:p>
            <a:pPr lvl="1"/>
            <a:r>
              <a:rPr lang="en-US" dirty="0"/>
              <a:t>Shielding &amp; remote handling systems</a:t>
            </a:r>
          </a:p>
          <a:p>
            <a:pPr lvl="1"/>
            <a:r>
              <a:rPr lang="en-US" dirty="0"/>
              <a:t>Infrastructures including cooling manifold, gas manifold, support structure, </a:t>
            </a:r>
            <a:r>
              <a:rPr lang="en-US" dirty="0" err="1"/>
              <a:t>etc</a:t>
            </a: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D072BC6-0E3E-8C93-32F1-28C159C124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398" y="365760"/>
            <a:ext cx="10415754" cy="433527"/>
          </a:xfrm>
        </p:spPr>
        <p:txBody>
          <a:bodyPr/>
          <a:lstStyle/>
          <a:p>
            <a:r>
              <a:rPr lang="en-US" dirty="0"/>
              <a:t>Challenges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066DF49-64CF-55E5-CEE9-615EE5744F55}"/>
              </a:ext>
            </a:extLst>
          </p:cNvPr>
          <p:cNvSpPr>
            <a:spLocks noGrp="1"/>
          </p:cNvSpPr>
          <p:nvPr>
            <p:ph type="sldNum" sz="quarter" idx="40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E1F8CF-8156-B3C3-8728-718EE275827B}"/>
              </a:ext>
            </a:extLst>
          </p:cNvPr>
          <p:cNvSpPr>
            <a:spLocks noGrp="1"/>
          </p:cNvSpPr>
          <p:nvPr>
            <p:ph type="dt" sz="half" idx="38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8/7/25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61889B-84B9-340E-CDA9-08CD72A4E00A}"/>
              </a:ext>
            </a:extLst>
          </p:cNvPr>
          <p:cNvSpPr>
            <a:spLocks noGrp="1"/>
          </p:cNvSpPr>
          <p:nvPr>
            <p:ph type="ftr" sz="quarter" idx="39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K. Yonehara | Muon Collider Target System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2084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D65725-C466-EE38-8930-AD0D120254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Text Placeholder 1">
                <a:extLst>
                  <a:ext uri="{FF2B5EF4-FFF2-40B4-BE49-F238E27FC236}">
                    <a16:creationId xmlns:a16="http://schemas.microsoft.com/office/drawing/2014/main" id="{B206453E-38C5-5EB9-C83A-D4C87FEE51D5}"/>
                  </a:ext>
                </a:extLst>
              </p:cNvPr>
              <p:cNvSpPr>
                <a:spLocks noGrp="1"/>
              </p:cNvSpPr>
              <p:nvPr>
                <p:ph type="body" sz="quarter" idx="10"/>
              </p:nvPr>
            </p:nvSpPr>
            <p:spPr>
              <a:xfrm>
                <a:off x="914398" y="1077069"/>
                <a:ext cx="9994392" cy="4936380"/>
              </a:xfrm>
            </p:spPr>
            <p:txBody>
              <a:bodyPr/>
              <a:lstStyle/>
              <a:p>
                <a:r>
                  <a:rPr lang="en-US" u="sng" dirty="0">
                    <a:ea typeface="Cambria Math" panose="02040503050406030204" pitchFamily="18" charset="0"/>
                  </a:rPr>
                  <a:t>Soft pion production model is phenomenological </a:t>
                </a:r>
              </a:p>
              <a:p>
                <a:pPr lvl="1"/>
                <a:r>
                  <a:rPr lang="en-US" dirty="0">
                    <a:ea typeface="Cambria Math" panose="02040503050406030204" pitchFamily="18" charset="0"/>
                  </a:rPr>
                  <a:t>Pion production threshold energy is 280 MeV in proton-proton collisions</a:t>
                </a:r>
                <a:endParaRPr lang="en-US" dirty="0">
                  <a:latin typeface="+mn-lt"/>
                  <a:ea typeface="Cambria Math" panose="02040503050406030204" pitchFamily="18" charset="0"/>
                </a:endParaRPr>
              </a:p>
              <a:p>
                <a:pPr lvl="1"/>
                <a:r>
                  <a:rPr lang="en-US" dirty="0">
                    <a:latin typeface="+mn-lt"/>
                    <a:ea typeface="Cambria Math" panose="02040503050406030204" pitchFamily="18" charset="0"/>
                  </a:rPr>
                  <a:t>Cross sections and pion kinematics are determined experimentally</a:t>
                </a:r>
              </a:p>
              <a:p>
                <a:pPr lvl="1"/>
                <a:r>
                  <a:rPr lang="en-US" dirty="0">
                    <a:latin typeface="+mn-lt"/>
                    <a:ea typeface="Cambria Math" panose="02040503050406030204" pitchFamily="18" charset="0"/>
                  </a:rPr>
                  <a:t>Geant4 uses models such as Bertini cascade (e.g. FTFP_BERT or QGSP_BERT)</a:t>
                </a:r>
              </a:p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Δ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</m:oMath>
                </a14:m>
                <a:r>
                  <a:rPr lang="en-US" dirty="0"/>
                  <a:t>Resonance (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US" dirty="0"/>
                  <a:t>10 -100 mb; varies with target and kinematics)</a:t>
                </a:r>
              </a:p>
              <a:p>
                <a:pPr lvl="1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Δ</m:t>
                    </m:r>
                    <m:r>
                      <a:rPr lang="el-GR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𝑁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en-US" b="0" dirty="0">
                    <a:ea typeface="Cambria Math" panose="02040503050406030204" pitchFamily="18" charset="0"/>
                  </a:rPr>
                  <a:t> (</a:t>
                </a:r>
                <a:r>
                  <a:rPr lang="en-US" dirty="0">
                    <a:ea typeface="Cambria Math" panose="02040503050406030204" pitchFamily="18" charset="0"/>
                  </a:rPr>
                  <a:t>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</m:sub>
                    </m:sSub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=5.6∙</m:t>
                    </m:r>
                    <m:sSup>
                      <m:sSupPr>
                        <m:ctrlP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−24</m:t>
                        </m:r>
                      </m:sup>
                    </m:sSup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b="0" dirty="0">
                    <a:ea typeface="Cambria Math" panose="02040503050406030204" pitchFamily="18" charset="0"/>
                  </a:rPr>
                  <a:t>sec,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𝑐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l-G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Δ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=1.7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∙10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−15</m:t>
                        </m:r>
                      </m:sup>
                    </m:sSup>
                  </m:oMath>
                </a14:m>
                <a:r>
                  <a:rPr lang="en-US" b="0" dirty="0">
                    <a:ea typeface="Cambria Math" panose="02040503050406030204" pitchFamily="18" charset="0"/>
                  </a:rPr>
                  <a:t> m = 1.7 </a:t>
                </a:r>
                <a:r>
                  <a:rPr lang="en-US" b="0" dirty="0" err="1">
                    <a:ea typeface="Cambria Math" panose="02040503050406030204" pitchFamily="18" charset="0"/>
                  </a:rPr>
                  <a:t>fm</a:t>
                </a:r>
                <a:r>
                  <a:rPr lang="en-US" b="0" dirty="0">
                    <a:ea typeface="Cambria Math" panose="02040503050406030204" pitchFamily="18" charset="0"/>
                  </a:rPr>
                  <a:t>)</a:t>
                </a:r>
              </a:p>
              <a:p>
                <a:pPr lvl="1"/>
                <a:r>
                  <a:rPr lang="en-US" dirty="0" err="1"/>
                  <a:t>Pions</a:t>
                </a:r>
                <a:r>
                  <a:rPr lang="en-US" dirty="0"/>
                  <a:t> gain kinetic energy via Two-Body-Decay process:</a:t>
                </a:r>
              </a:p>
              <a:p>
                <a:pPr marL="457200" lvl="1" indent="0">
                  <a:buNone/>
                </a:pPr>
                <a:r>
                  <a:rPr lang="en-US" dirty="0"/>
                  <a:t>In the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Δ</m:t>
                    </m:r>
                  </m:oMath>
                </a14:m>
                <a:r>
                  <a:rPr lang="en-US" dirty="0"/>
                  <a:t> rest frame,</a:t>
                </a:r>
              </a:p>
              <a:p>
                <a:pPr marL="457200" lvl="1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Sup>
                          <m:sSub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l-GR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Δ</m:t>
                            </m:r>
                          </m:sub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bSup>
                          <m:sSub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</m:sub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sSubSup>
                          <m:sSub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sub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l-GR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Δ</m:t>
                            </m:r>
                          </m:sub>
                        </m:sSub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1232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140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938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2∙1232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−140~226 </m:t>
                    </m:r>
                  </m:oMath>
                </a14:m>
                <a:r>
                  <a:rPr lang="en-US" dirty="0"/>
                  <a:t>MeV</a:t>
                </a:r>
              </a:p>
              <a:p>
                <a:r>
                  <a:rPr lang="en-US" dirty="0"/>
                  <a:t>Direct Multi-Pion Production 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US" dirty="0"/>
                  <a:t>10 mb for high energy protons in range 1-10 GeV</a:t>
                </a:r>
                <a:endParaRPr lang="en-US" b="0" i="1" dirty="0">
                  <a:latin typeface="Cambria Math" panose="02040503050406030204" pitchFamily="18" charset="0"/>
                </a:endParaRPr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𝑁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𝑁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+…</m:t>
                    </m:r>
                  </m:oMath>
                </a14:m>
                <a:r>
                  <a:rPr lang="en-US" dirty="0"/>
                  <a:t> </a:t>
                </a:r>
              </a:p>
              <a:p>
                <a:pPr lvl="1"/>
                <a:r>
                  <a:rPr lang="en-US" dirty="0"/>
                  <a:t>These </a:t>
                </a:r>
                <a:r>
                  <a:rPr lang="en-US" dirty="0" err="1"/>
                  <a:t>pions</a:t>
                </a:r>
                <a:r>
                  <a:rPr lang="en-US" dirty="0"/>
                  <a:t> typically have kinetic energies of 100 - 300 MeV, influenced by nuclear medium effects such as Fermi motion</a:t>
                </a:r>
              </a:p>
              <a:p>
                <a:r>
                  <a:rPr lang="en-US" dirty="0"/>
                  <a:t>Pion angular distribution is isotropic in the center-of-mass frame</a:t>
                </a:r>
              </a:p>
              <a:p>
                <a:pPr marL="457200" lvl="1" indent="0">
                  <a:buNone/>
                </a:pPr>
                <a:endParaRPr lang="en-US" dirty="0"/>
              </a:p>
            </p:txBody>
          </p:sp>
        </mc:Choice>
        <mc:Fallback>
          <p:sp>
            <p:nvSpPr>
              <p:cNvPr id="2" name="Text Placeholder 1">
                <a:extLst>
                  <a:ext uri="{FF2B5EF4-FFF2-40B4-BE49-F238E27FC236}">
                    <a16:creationId xmlns:a16="http://schemas.microsoft.com/office/drawing/2014/main" id="{B206453E-38C5-5EB9-C83A-D4C87FEE51D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0"/>
              </p:nvPr>
            </p:nvSpPr>
            <p:spPr>
              <a:xfrm>
                <a:off x="914398" y="1077069"/>
                <a:ext cx="9994392" cy="4936380"/>
              </a:xfrm>
              <a:blipFill>
                <a:blip r:embed="rId2"/>
                <a:stretch>
                  <a:fillRect l="-1525" t="-1538" r="-127" b="-128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>
            <a:extLst>
              <a:ext uri="{FF2B5EF4-FFF2-40B4-BE49-F238E27FC236}">
                <a16:creationId xmlns:a16="http://schemas.microsoft.com/office/drawing/2014/main" id="{3AA2355E-0E50-7B12-456F-4041A1DF5C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Soft Pion Production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EEB1F8-F600-CB40-5CD9-7C6A11A3DED8}"/>
              </a:ext>
            </a:extLst>
          </p:cNvPr>
          <p:cNvSpPr>
            <a:spLocks noGrp="1"/>
          </p:cNvSpPr>
          <p:nvPr>
            <p:ph type="sldNum" sz="quarter" idx="40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6</a:t>
            </a:fld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526AC65-74F5-04EF-B21B-274B3271D2D5}"/>
                  </a:ext>
                </a:extLst>
              </p:cNvPr>
              <p:cNvSpPr txBox="1"/>
              <p:nvPr/>
            </p:nvSpPr>
            <p:spPr>
              <a:xfrm>
                <a:off x="8091015" y="2964875"/>
                <a:ext cx="3351687" cy="2204706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txBody>
              <a:bodyPr wrap="none" lIns="365760" tIns="274320" rIns="365760" bIns="274320" rtlCol="0">
                <a:spAutoFit/>
              </a:bodyPr>
              <a:lstStyle/>
              <a:p>
                <a:pPr>
                  <a:spcAft>
                    <a:spcPts val="800"/>
                  </a:spcAft>
                </a:pPr>
                <a:r>
                  <a:rPr lang="en-US" sz="1600" b="1" dirty="0">
                    <a:solidFill>
                      <a:schemeClr val="tx1"/>
                    </a:solidFill>
                    <a:latin typeface="Helvetica" pitchFamily="2" charset="0"/>
                  </a:rPr>
                  <a:t>NB</a:t>
                </a:r>
                <a:r>
                  <a:rPr lang="en-US" sz="1600" dirty="0">
                    <a:solidFill>
                      <a:schemeClr val="tx1"/>
                    </a:solidFill>
                    <a:latin typeface="Helvetica" pitchFamily="2" charset="0"/>
                  </a:rPr>
                  <a:t>: </a:t>
                </a:r>
                <a:r>
                  <a:rPr lang="en-US" sz="1600" dirty="0">
                    <a:latin typeface="Helvetica" pitchFamily="2" charset="0"/>
                  </a:rPr>
                  <a:t>U</a:t>
                </a:r>
                <a:r>
                  <a:rPr lang="en-US" sz="1600" dirty="0">
                    <a:solidFill>
                      <a:schemeClr val="tx1"/>
                    </a:solidFill>
                    <a:latin typeface="Helvetica" pitchFamily="2" charset="0"/>
                  </a:rPr>
                  <a:t>nit reference</a:t>
                </a:r>
              </a:p>
              <a:p>
                <a:pPr>
                  <a:spcAft>
                    <a:spcPts val="800"/>
                  </a:spcAft>
                </a:pPr>
                <a:r>
                  <a:rPr lang="en-US" sz="1600" dirty="0">
                    <a:solidFill>
                      <a:schemeClr val="tx1"/>
                    </a:solidFill>
                    <a:latin typeface="Helvetica" pitchFamily="2" charset="0"/>
                  </a:rPr>
                  <a:t>Size of nucleon: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US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~1</m:t>
                    </m:r>
                  </m:oMath>
                </a14:m>
                <a:r>
                  <a:rPr lang="en-US" sz="1600" dirty="0">
                    <a:solidFill>
                      <a:schemeClr val="tx1"/>
                    </a:solidFill>
                    <a:latin typeface="Helvetica" pitchFamily="2" charset="0"/>
                  </a:rPr>
                  <a:t> </a:t>
                </a:r>
                <a:r>
                  <a:rPr lang="en-US" sz="1600" dirty="0" err="1">
                    <a:solidFill>
                      <a:schemeClr val="tx1"/>
                    </a:solidFill>
                    <a:latin typeface="Helvetica" pitchFamily="2" charset="0"/>
                  </a:rPr>
                  <a:t>fm</a:t>
                </a:r>
                <a:endParaRPr lang="en-US" sz="1600" dirty="0">
                  <a:solidFill>
                    <a:schemeClr val="tx1"/>
                  </a:solidFill>
                  <a:latin typeface="Helvetica" pitchFamily="2" charset="0"/>
                </a:endParaRPr>
              </a:p>
              <a:p>
                <a:pPr>
                  <a:spcAft>
                    <a:spcPts val="800"/>
                  </a:spcAft>
                </a:pPr>
                <a:r>
                  <a:rPr lang="en-US" sz="1600" dirty="0">
                    <a:solidFill>
                      <a:schemeClr val="tx1"/>
                    </a:solidFill>
                    <a:latin typeface="Helvetica" pitchFamily="2" charset="0"/>
                  </a:rPr>
                  <a:t>Size of nuclei: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US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r>
                      <a:rPr lang="en-US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1.2</m:t>
                    </m:r>
                    <m:sSup>
                      <m:sSupPr>
                        <m:ctrlP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p>
                        <m: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1/3</m:t>
                        </m:r>
                      </m:sup>
                    </m:sSup>
                  </m:oMath>
                </a14:m>
                <a:r>
                  <a:rPr lang="en-US" sz="1600" dirty="0">
                    <a:solidFill>
                      <a:schemeClr val="tx1"/>
                    </a:solidFill>
                    <a:latin typeface="Helvetica" pitchFamily="2" charset="0"/>
                  </a:rPr>
                  <a:t> fm</a:t>
                </a:r>
              </a:p>
              <a:p>
                <a:pPr>
                  <a:spcAft>
                    <a:spcPts val="800"/>
                  </a:spcAft>
                </a:pPr>
                <a:r>
                  <a:rPr lang="en-US" sz="1600" dirty="0">
                    <a:solidFill>
                      <a:schemeClr val="tx1"/>
                    </a:solidFill>
                    <a:latin typeface="Helvetica" pitchFamily="2" charset="0"/>
                  </a:rPr>
                  <a:t>barn =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6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−24</m:t>
                        </m:r>
                      </m:sup>
                    </m:sSup>
                  </m:oMath>
                </a14:m>
                <a:r>
                  <a:rPr lang="en-US" sz="1600" dirty="0">
                    <a:solidFill>
                      <a:schemeClr val="tx1"/>
                    </a:solidFill>
                    <a:latin typeface="Helvetica" pitchFamily="2" charset="0"/>
                  </a:rPr>
                  <a:t> cm</a:t>
                </a:r>
                <a:r>
                  <a:rPr lang="en-US" sz="1600" baseline="30000" dirty="0">
                    <a:solidFill>
                      <a:schemeClr val="tx1"/>
                    </a:solidFill>
                    <a:latin typeface="Helvetica" pitchFamily="2" charset="0"/>
                  </a:rPr>
                  <a:t>2 </a:t>
                </a:r>
                <a:r>
                  <a:rPr lang="en-US" sz="1600" dirty="0">
                    <a:solidFill>
                      <a:schemeClr val="tx1"/>
                    </a:solidFill>
                    <a:latin typeface="Helvetica" pitchFamily="2" charset="0"/>
                  </a:rPr>
                  <a:t>=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6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16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10 </m:t>
                            </m:r>
                            <m: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𝑓𝑚</m:t>
                            </m:r>
                          </m:e>
                        </m:d>
                      </m:e>
                      <m:sup>
                        <m: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1600" dirty="0">
                  <a:solidFill>
                    <a:schemeClr val="tx1"/>
                  </a:solidFill>
                  <a:latin typeface="Helvetica" pitchFamily="2" charset="0"/>
                </a:endParaRPr>
              </a:p>
              <a:p>
                <a:pPr>
                  <a:spcAft>
                    <a:spcPts val="800"/>
                  </a:spcAft>
                </a:pPr>
                <a:r>
                  <a:rPr lang="en-US" sz="1600" dirty="0">
                    <a:solidFill>
                      <a:schemeClr val="tx1"/>
                    </a:solidFill>
                    <a:latin typeface="Helvetica" pitchFamily="2" charset="0"/>
                  </a:rPr>
                  <a:t>mb =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6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−27</m:t>
                        </m:r>
                      </m:sup>
                    </m:sSup>
                  </m:oMath>
                </a14:m>
                <a:r>
                  <a:rPr lang="en-US" sz="1600" dirty="0">
                    <a:solidFill>
                      <a:schemeClr val="tx1"/>
                    </a:solidFill>
                    <a:latin typeface="Helvetica" pitchFamily="2" charset="0"/>
                  </a:rPr>
                  <a:t> cm</a:t>
                </a:r>
                <a:r>
                  <a:rPr lang="en-US" sz="1600" baseline="30000" dirty="0">
                    <a:solidFill>
                      <a:schemeClr val="tx1"/>
                    </a:solidFill>
                    <a:latin typeface="Helvetica" pitchFamily="2" charset="0"/>
                  </a:rPr>
                  <a:t>2</a:t>
                </a:r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526AC65-74F5-04EF-B21B-274B3271D2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91015" y="2964875"/>
                <a:ext cx="3351687" cy="220470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596D2C-C2C2-0BDF-A315-545DC84D6E6A}"/>
              </a:ext>
            </a:extLst>
          </p:cNvPr>
          <p:cNvSpPr>
            <a:spLocks noGrp="1"/>
          </p:cNvSpPr>
          <p:nvPr>
            <p:ph type="dt" sz="half" idx="38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8/7/25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883C2B2-AF78-D5DE-A71C-D3C72240A6C1}"/>
              </a:ext>
            </a:extLst>
          </p:cNvPr>
          <p:cNvSpPr>
            <a:spLocks noGrp="1"/>
          </p:cNvSpPr>
          <p:nvPr>
            <p:ph type="ftr" sz="quarter" idx="39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K. Yonehara | Muon Collider Target System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1011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Text Placeholder 1">
                <a:extLst>
                  <a:ext uri="{FF2B5EF4-FFF2-40B4-BE49-F238E27FC236}">
                    <a16:creationId xmlns:a16="http://schemas.microsoft.com/office/drawing/2014/main" id="{A385B4CA-3296-C327-2CC1-D3D75C7E5921}"/>
                  </a:ext>
                </a:extLst>
              </p:cNvPr>
              <p:cNvSpPr>
                <a:spLocks noGrp="1"/>
              </p:cNvSpPr>
              <p:nvPr>
                <p:ph type="body" sz="quarter" idx="10"/>
              </p:nvPr>
            </p:nvSpPr>
            <p:spPr>
              <a:xfrm>
                <a:off x="914398" y="1126357"/>
                <a:ext cx="10915652" cy="4655566"/>
              </a:xfrm>
            </p:spPr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</m:oMath>
                </a14:m>
                <a:r>
                  <a:rPr lang="en-US" dirty="0"/>
                  <a:t>Decay Process 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=2.6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−8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en-US" dirty="0"/>
                  <a:t> sec,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 7.8</m:t>
                    </m:r>
                  </m:oMath>
                </a14:m>
                <a:r>
                  <a:rPr lang="en-US" dirty="0"/>
                  <a:t> m, thus about 90 %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±</m:t>
                        </m:r>
                      </m:sup>
                    </m:sSup>
                  </m:oMath>
                </a14:m>
                <a:r>
                  <a:rPr lang="en-US" dirty="0"/>
                  <a:t> are decayed in 30 m</a:t>
                </a:r>
              </a:p>
              <a:p>
                <a:pPr lvl="1"/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𝜈</m:t>
                    </m:r>
                  </m:oMath>
                </a14:m>
                <a:endParaRPr lang="en-US" dirty="0"/>
              </a:p>
              <a:p>
                <a:pPr lvl="1"/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acc>
                      <m:accPr>
                        <m:chr m:val="̅"/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𝜈</m:t>
                        </m:r>
                      </m:e>
                    </m:acc>
                  </m:oMath>
                </a14:m>
                <a:endParaRPr lang="en-US" dirty="0"/>
              </a:p>
              <a:p>
                <a:r>
                  <a:rPr lang="en-US" dirty="0"/>
                  <a:t>Muon kinetic energy from Two-Body-Decay</a:t>
                </a:r>
              </a:p>
              <a:p>
                <a:pPr lvl="1"/>
                <a:r>
                  <a:rPr lang="en-US" dirty="0"/>
                  <a:t>In the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en-US" dirty="0"/>
                  <a:t> rest frame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Sup>
                          <m:sSub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l-G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</m:sub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bSup>
                          <m:sSub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𝜇</m:t>
                            </m:r>
                          </m:sub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sSubSup>
                          <m:sSub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𝜈</m:t>
                            </m:r>
                          </m:sub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l-G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</m:sub>
                        </m:sSub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139.57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105.66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2∙139.57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−105.66~4.1 </m:t>
                    </m:r>
                  </m:oMath>
                </a14:m>
                <a:r>
                  <a:rPr lang="en-US" dirty="0"/>
                  <a:t>MeV</a:t>
                </a:r>
              </a:p>
              <a:p>
                <a:pPr lvl="1"/>
                <a:r>
                  <a:rPr lang="en-US" dirty="0"/>
                  <a:t>Muon angular distribution is isotropic in the pion rest frame</a:t>
                </a:r>
              </a:p>
            </p:txBody>
          </p:sp>
        </mc:Choice>
        <mc:Fallback>
          <p:sp>
            <p:nvSpPr>
              <p:cNvPr id="2" name="Text Placeholder 1">
                <a:extLst>
                  <a:ext uri="{FF2B5EF4-FFF2-40B4-BE49-F238E27FC236}">
                    <a16:creationId xmlns:a16="http://schemas.microsoft.com/office/drawing/2014/main" id="{A385B4CA-3296-C327-2CC1-D3D75C7E592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0"/>
              </p:nvPr>
            </p:nvSpPr>
            <p:spPr>
              <a:xfrm>
                <a:off x="914398" y="1126357"/>
                <a:ext cx="10915652" cy="4655566"/>
              </a:xfrm>
              <a:blipFill>
                <a:blip r:embed="rId2"/>
                <a:stretch>
                  <a:fillRect l="-1395" t="-13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>
            <a:extLst>
              <a:ext uri="{FF2B5EF4-FFF2-40B4-BE49-F238E27FC236}">
                <a16:creationId xmlns:a16="http://schemas.microsoft.com/office/drawing/2014/main" id="{DC44FEEF-4AD5-DC79-93B3-207B9B59DC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Muon Production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31EC3E-A163-CF07-2B4B-2B1A32545FD3}"/>
              </a:ext>
            </a:extLst>
          </p:cNvPr>
          <p:cNvSpPr>
            <a:spLocks noGrp="1"/>
          </p:cNvSpPr>
          <p:nvPr>
            <p:ph type="sldNum" sz="quarter" idx="40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727E2FE-2C75-2C22-014F-C9A1F24856EB}"/>
              </a:ext>
            </a:extLst>
          </p:cNvPr>
          <p:cNvSpPr txBox="1"/>
          <p:nvPr/>
        </p:nvSpPr>
        <p:spPr>
          <a:xfrm>
            <a:off x="784446" y="5422806"/>
            <a:ext cx="6239810" cy="129266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lIns="365760" tIns="274320" rIns="365760" bIns="274320" rtlCol="0">
            <a:spAutoFit/>
          </a:bodyPr>
          <a:lstStyle/>
          <a:p>
            <a:pPr>
              <a:spcAft>
                <a:spcPts val="800"/>
              </a:spcAft>
            </a:pPr>
            <a:r>
              <a:rPr lang="en-US" sz="2400" b="1" dirty="0">
                <a:latin typeface="Helvetica" pitchFamily="2" charset="0"/>
              </a:rPr>
              <a:t>Initial muon phase space is predominant by pion energy spread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AE8892A-1695-4193-882B-4CAC5784C000}"/>
              </a:ext>
            </a:extLst>
          </p:cNvPr>
          <p:cNvSpPr txBox="1"/>
          <p:nvPr/>
        </p:nvSpPr>
        <p:spPr>
          <a:xfrm>
            <a:off x="1841109" y="4207089"/>
            <a:ext cx="4353436" cy="1241365"/>
          </a:xfrm>
          <a:prstGeom prst="rect">
            <a:avLst/>
          </a:prstGeom>
          <a:noFill/>
        </p:spPr>
        <p:txBody>
          <a:bodyPr wrap="none" lIns="365760" tIns="274320" rIns="365760" bIns="274320" rtlCol="0">
            <a:spAutoFit/>
          </a:bodyPr>
          <a:lstStyle/>
          <a:p>
            <a:pPr>
              <a:spcAft>
                <a:spcPts val="800"/>
              </a:spcAft>
            </a:pPr>
            <a:r>
              <a:rPr lang="en-US" sz="1900" b="1" dirty="0">
                <a:latin typeface="Helvetica" pitchFamily="2" charset="0"/>
              </a:rPr>
              <a:t>Pion Kinetic energy: &lt; 300 MeV</a:t>
            </a:r>
          </a:p>
          <a:p>
            <a:pPr>
              <a:spcAft>
                <a:spcPts val="800"/>
              </a:spcAft>
            </a:pPr>
            <a:r>
              <a:rPr lang="en-US" sz="1900" b="1" dirty="0">
                <a:latin typeface="Helvetica" pitchFamily="2" charset="0"/>
              </a:rPr>
              <a:t>Muon Kinetic energy: 4 MeV</a:t>
            </a:r>
          </a:p>
        </p:txBody>
      </p:sp>
      <p:sp>
        <p:nvSpPr>
          <p:cNvPr id="7" name="Right Arrow 6">
            <a:extLst>
              <a:ext uri="{FF2B5EF4-FFF2-40B4-BE49-F238E27FC236}">
                <a16:creationId xmlns:a16="http://schemas.microsoft.com/office/drawing/2014/main" id="{DD250BD5-B529-A8AE-B3A8-442A71DB831E}"/>
              </a:ext>
            </a:extLst>
          </p:cNvPr>
          <p:cNvSpPr/>
          <p:nvPr/>
        </p:nvSpPr>
        <p:spPr>
          <a:xfrm>
            <a:off x="7176655" y="5902036"/>
            <a:ext cx="692727" cy="48463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07F8970-86F6-83D6-FC46-EB5067D82F1E}"/>
              </a:ext>
            </a:extLst>
          </p:cNvPr>
          <p:cNvSpPr txBox="1"/>
          <p:nvPr/>
        </p:nvSpPr>
        <p:spPr>
          <a:xfrm>
            <a:off x="8024345" y="4985608"/>
            <a:ext cx="3650742" cy="186717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lIns="365760" tIns="274320" rIns="365760" bIns="274320" rtlCol="0">
            <a:spAutoFit/>
          </a:bodyPr>
          <a:lstStyle/>
          <a:p>
            <a:pPr>
              <a:spcAft>
                <a:spcPts val="800"/>
              </a:spcAft>
            </a:pPr>
            <a:r>
              <a:rPr lang="en-US" b="1" dirty="0">
                <a:latin typeface="Helvetica" pitchFamily="2" charset="0"/>
              </a:rPr>
              <a:t>Maybe there is a way to cool </a:t>
            </a:r>
            <a:r>
              <a:rPr lang="en-US" b="1" dirty="0" err="1">
                <a:latin typeface="Helvetica" pitchFamily="2" charset="0"/>
              </a:rPr>
              <a:t>pions</a:t>
            </a:r>
            <a:r>
              <a:rPr lang="en-US" b="1" dirty="0">
                <a:latin typeface="Helvetica" pitchFamily="2" charset="0"/>
              </a:rPr>
              <a:t>?</a:t>
            </a:r>
          </a:p>
          <a:p>
            <a:pPr marL="285750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b="1" dirty="0">
                <a:latin typeface="Helvetica" pitchFamily="2" charset="0"/>
              </a:rPr>
              <a:t>Short lifetime</a:t>
            </a:r>
          </a:p>
          <a:p>
            <a:pPr marL="285750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b="1" dirty="0">
                <a:latin typeface="Helvetica" pitchFamily="2" charset="0"/>
              </a:rPr>
              <a:t>Strong interactions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D3B62718-2C01-5F22-E790-F1115F918A70}"/>
              </a:ext>
            </a:extLst>
          </p:cNvPr>
          <p:cNvSpPr>
            <a:spLocks noGrp="1"/>
          </p:cNvSpPr>
          <p:nvPr>
            <p:ph type="dt" sz="half" idx="38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8/7/25</a:t>
            </a:r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1F852110-36B7-0002-BACC-CFC5EE212F69}"/>
              </a:ext>
            </a:extLst>
          </p:cNvPr>
          <p:cNvSpPr>
            <a:spLocks noGrp="1"/>
          </p:cNvSpPr>
          <p:nvPr>
            <p:ph type="ftr" sz="quarter" idx="39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K. Yonehara | Muon Collider Target System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65280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 Placeholder 1">
                <a:extLst>
                  <a:ext uri="{FF2B5EF4-FFF2-40B4-BE49-F238E27FC236}">
                    <a16:creationId xmlns:a16="http://schemas.microsoft.com/office/drawing/2014/main" id="{AE54F721-117D-0163-75BF-E4633933EFC1}"/>
                  </a:ext>
                </a:extLst>
              </p:cNvPr>
              <p:cNvSpPr>
                <a:spLocks noGrp="1"/>
              </p:cNvSpPr>
              <p:nvPr>
                <p:ph type="body" sz="quarter" idx="10"/>
              </p:nvPr>
            </p:nvSpPr>
            <p:spPr>
              <a:xfrm>
                <a:off x="871977" y="1002779"/>
                <a:ext cx="9994392" cy="5125427"/>
              </a:xfrm>
            </p:spPr>
            <p:txBody>
              <a:bodyPr/>
              <a:lstStyle/>
              <a:p>
                <a:r>
                  <a:rPr lang="en-US" dirty="0"/>
                  <a:t>Simulations of pion production in thick targets (multiple interaction lengths) often yield inaccurate pion yields and phase space distributions </a:t>
                </a:r>
              </a:p>
              <a:p>
                <a:pPr lvl="1"/>
                <a:r>
                  <a:rPr lang="en-US" dirty="0"/>
                  <a:t>Interaction length quantifies the probability of hadronic interaction per unit length</a:t>
                </a:r>
              </a:p>
              <a:p>
                <a:r>
                  <a:rPr lang="en-US" dirty="0"/>
                  <a:t>Neutrino production targets, like the </a:t>
                </a:r>
                <a:r>
                  <a:rPr lang="en-US" dirty="0" err="1"/>
                  <a:t>NuMI</a:t>
                </a:r>
                <a:r>
                  <a:rPr lang="en-US" dirty="0"/>
                  <a:t> graphite target, typically span several interaction lengths (e.g. ~2.5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</m:oMath>
                </a14:m>
                <a:r>
                  <a:rPr lang="en-US" dirty="0"/>
                  <a:t>)</a:t>
                </a:r>
              </a:p>
              <a:p>
                <a:pPr lvl="1"/>
                <a:r>
                  <a:rPr lang="en-US" dirty="0"/>
                  <a:t>Yield prediction uncertainty are on the order of ~10 % in the GeV range</a:t>
                </a:r>
              </a:p>
              <a:p>
                <a:r>
                  <a:rPr lang="en-US" dirty="0"/>
                  <a:t>Experimental validation (e.g. HARP, NA49, NA61) is essential to constrain models</a:t>
                </a:r>
              </a:p>
            </p:txBody>
          </p:sp>
        </mc:Choice>
        <mc:Fallback xmlns="">
          <p:sp>
            <p:nvSpPr>
              <p:cNvPr id="2" name="Text Placeholder 1">
                <a:extLst>
                  <a:ext uri="{FF2B5EF4-FFF2-40B4-BE49-F238E27FC236}">
                    <a16:creationId xmlns:a16="http://schemas.microsoft.com/office/drawing/2014/main" id="{AE54F721-117D-0163-75BF-E4633933EFC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0"/>
              </p:nvPr>
            </p:nvSpPr>
            <p:spPr>
              <a:xfrm>
                <a:off x="871977" y="1002779"/>
                <a:ext cx="9994392" cy="5125427"/>
              </a:xfrm>
              <a:blipFill>
                <a:blip r:embed="rId3"/>
                <a:stretch>
                  <a:fillRect l="-1396" t="-14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>
            <a:extLst>
              <a:ext uri="{FF2B5EF4-FFF2-40B4-BE49-F238E27FC236}">
                <a16:creationId xmlns:a16="http://schemas.microsoft.com/office/drawing/2014/main" id="{22452DD8-A542-9995-AE21-5F8F10460E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Uncertainty in Multiplicity for Thick Targets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BCEEE8-99A9-EEF6-04B8-D5C18F6C89FE}"/>
              </a:ext>
            </a:extLst>
          </p:cNvPr>
          <p:cNvSpPr>
            <a:spLocks noGrp="1"/>
          </p:cNvSpPr>
          <p:nvPr>
            <p:ph type="sldNum" sz="quarter" idx="40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8</a:t>
            </a:fld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4B6EA9AD-730B-3E96-B212-0F8A4FC3D871}"/>
                  </a:ext>
                </a:extLst>
              </p:cNvPr>
              <p:cNvSpPr txBox="1"/>
              <p:nvPr/>
            </p:nvSpPr>
            <p:spPr>
              <a:xfrm>
                <a:off x="914398" y="4111446"/>
                <a:ext cx="4811510" cy="1789016"/>
              </a:xfrm>
              <a:prstGeom prst="rect">
                <a:avLst/>
              </a:prstGeom>
              <a:noFill/>
            </p:spPr>
            <p:txBody>
              <a:bodyPr wrap="none" lIns="365760" tIns="274320" rIns="365760" bIns="274320" rtlCol="0">
                <a:spAutoFit/>
              </a:bodyPr>
              <a:lstStyle/>
              <a:p>
                <a:pPr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2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𝒑</m:t>
                    </m:r>
                    <m:r>
                      <a:rPr lang="en-US" sz="2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𝑨</m:t>
                    </m:r>
                    <m:r>
                      <a:rPr lang="en-US" sz="2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sz="2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𝝅</m:t>
                        </m:r>
                      </m:e>
                      <m:sup>
                        <m:r>
                          <a:rPr lang="en-US" sz="2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±</m:t>
                        </m:r>
                      </m:sup>
                    </m:sSup>
                    <m:r>
                      <a:rPr lang="en-US" sz="2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en-US" sz="2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𝑨</m:t>
                    </m:r>
                  </m:oMath>
                </a14:m>
                <a:r>
                  <a:rPr lang="en-US" sz="2000" b="1" dirty="0">
                    <a:solidFill>
                      <a:schemeClr val="tx1"/>
                    </a:solidFill>
                    <a:latin typeface="Helvetica" pitchFamily="2" charset="0"/>
                    <a:ea typeface="Cambria Math" panose="02040503050406030204" pitchFamily="18" charset="0"/>
                  </a:rPr>
                  <a:t> (primary channel)</a:t>
                </a:r>
              </a:p>
              <a:p>
                <a:pPr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2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𝝅</m:t>
                    </m:r>
                    <m:r>
                      <a:rPr lang="en-US" sz="2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en-US" sz="2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𝑨</m:t>
                    </m:r>
                    <m:r>
                      <a:rPr lang="en-US" sz="2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sz="2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𝝅</m:t>
                    </m:r>
                    <m:r>
                      <a:rPr lang="en-US" sz="2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en-US" sz="2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𝝅</m:t>
                    </m:r>
                    <m:r>
                      <a:rPr lang="en-US" sz="2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en-US" sz="2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𝑨</m:t>
                    </m:r>
                  </m:oMath>
                </a14:m>
                <a:r>
                  <a:rPr lang="en-US" sz="2000" b="1" dirty="0">
                    <a:solidFill>
                      <a:schemeClr val="tx1"/>
                    </a:solidFill>
                    <a:latin typeface="Helvetica" pitchFamily="2" charset="0"/>
                    <a:ea typeface="Cambria Math" panose="02040503050406030204" pitchFamily="18" charset="0"/>
                  </a:rPr>
                  <a:t> </a:t>
                </a:r>
              </a:p>
              <a:p>
                <a:pPr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𝝅</m:t>
                      </m:r>
                      <m:r>
                        <a:rPr lang="en-US" sz="2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sz="2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𝑨</m:t>
                      </m:r>
                      <m:r>
                        <a:rPr lang="en-US" sz="2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en-US" sz="2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𝑨</m:t>
                          </m:r>
                        </m:e>
                        <m:sup>
                          <m:r>
                            <a:rPr lang="en-US" sz="2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en-US" sz="2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r>
                        <a:rPr lang="en-US" sz="2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𝝅</m:t>
                      </m:r>
                      <m:r>
                        <a:rPr lang="en-US" sz="2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sz="2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𝑨</m:t>
                      </m:r>
                    </m:oMath>
                  </m:oMathPara>
                </a14:m>
                <a:endParaRPr lang="en-US" sz="2000" b="1" dirty="0">
                  <a:solidFill>
                    <a:schemeClr val="tx1"/>
                  </a:solidFill>
                  <a:latin typeface="Helvetica" pitchFamily="2" charset="0"/>
                </a:endParaRPr>
              </a:p>
            </p:txBody>
          </p:sp>
        </mc:Choice>
        <mc:Fallback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4B6EA9AD-730B-3E96-B212-0F8A4FC3D8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398" y="4111446"/>
                <a:ext cx="4811510" cy="178901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B85E1583-E75E-4344-A558-93DA906AA87A}"/>
              </a:ext>
            </a:extLst>
          </p:cNvPr>
          <p:cNvSpPr txBox="1"/>
          <p:nvPr/>
        </p:nvSpPr>
        <p:spPr>
          <a:xfrm>
            <a:off x="5605639" y="4144179"/>
            <a:ext cx="5714384" cy="1723549"/>
          </a:xfrm>
          <a:prstGeom prst="rect">
            <a:avLst/>
          </a:prstGeom>
          <a:noFill/>
        </p:spPr>
        <p:txBody>
          <a:bodyPr wrap="square" lIns="365760" tIns="274320" rIns="365760" bIns="274320" rtlCol="0">
            <a:spAutoFit/>
          </a:bodyPr>
          <a:lstStyle/>
          <a:p>
            <a:pPr>
              <a:spcAft>
                <a:spcPts val="800"/>
              </a:spcAft>
            </a:pPr>
            <a:r>
              <a:rPr lang="en-US" sz="1900" b="1" dirty="0">
                <a:latin typeface="Helvetica" pitchFamily="2" charset="0"/>
              </a:rPr>
              <a:t>Error associated with each event propagates through multiple processes, and amplifying the overall uncertainty in the multiplicity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876975E-E629-4387-5E1D-DF82ECB7DE9B}"/>
              </a:ext>
            </a:extLst>
          </p:cNvPr>
          <p:cNvSpPr>
            <a:spLocks noGrp="1"/>
          </p:cNvSpPr>
          <p:nvPr>
            <p:ph type="dt" sz="half" idx="38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8/7/25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43994EA-C0B2-35D6-DED3-5D3DA65DFA10}"/>
              </a:ext>
            </a:extLst>
          </p:cNvPr>
          <p:cNvSpPr>
            <a:spLocks noGrp="1"/>
          </p:cNvSpPr>
          <p:nvPr>
            <p:ph type="ftr" sz="quarter" idx="39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K. Yonehara | Muon Collider Target System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06821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8ED3FD-9ED1-6777-19F7-073F0384A5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666E131-BFE2-EEA1-B1B0-7FE97155F0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Propose Pion Production Measurement with Thick Targets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D9EACC0-6E02-DFB2-FB5C-86B4D49E0E6C}"/>
              </a:ext>
            </a:extLst>
          </p:cNvPr>
          <p:cNvSpPr>
            <a:spLocks noGrp="1"/>
          </p:cNvSpPr>
          <p:nvPr>
            <p:ph type="sldNum" sz="quarter" idx="40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BE4BF9A-A82A-8BE1-6B5E-1943E7C018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628" y="1984768"/>
            <a:ext cx="6316437" cy="295842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D3691EA-9FB4-9070-B81E-2661C06ED0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2583" y="2138098"/>
            <a:ext cx="4872949" cy="265176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01F7F4E-D433-0821-012B-4B52EDF9632D}"/>
              </a:ext>
            </a:extLst>
          </p:cNvPr>
          <p:cNvSpPr txBox="1"/>
          <p:nvPr/>
        </p:nvSpPr>
        <p:spPr>
          <a:xfrm>
            <a:off x="1436768" y="1401289"/>
            <a:ext cx="3218510" cy="846386"/>
          </a:xfrm>
          <a:prstGeom prst="rect">
            <a:avLst/>
          </a:prstGeom>
          <a:noFill/>
        </p:spPr>
        <p:txBody>
          <a:bodyPr wrap="none" lIns="365760" tIns="274320" rIns="365760" bIns="274320" rtlCol="0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1900" b="1" dirty="0">
                <a:latin typeface="Helvetica" pitchFamily="2" charset="0"/>
              </a:rPr>
              <a:t>NA61/SHINE at CERN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A5120B8-5A1D-E8E2-DE93-A4D776CABAF8}"/>
              </a:ext>
            </a:extLst>
          </p:cNvPr>
          <p:cNvSpPr txBox="1"/>
          <p:nvPr/>
        </p:nvSpPr>
        <p:spPr>
          <a:xfrm>
            <a:off x="7464752" y="1401289"/>
            <a:ext cx="3362459" cy="846386"/>
          </a:xfrm>
          <a:prstGeom prst="rect">
            <a:avLst/>
          </a:prstGeom>
          <a:noFill/>
        </p:spPr>
        <p:txBody>
          <a:bodyPr wrap="none" lIns="365760" tIns="274320" rIns="365760" bIns="274320" rtlCol="0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1900" b="1" dirty="0">
                <a:latin typeface="Helvetica" pitchFamily="2" charset="0"/>
              </a:rPr>
              <a:t>EMPHATIC at Fermilab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6DD7DF2-4D1C-8604-ED2F-644197CFE0C9}"/>
              </a:ext>
            </a:extLst>
          </p:cNvPr>
          <p:cNvSpPr txBox="1"/>
          <p:nvPr/>
        </p:nvSpPr>
        <p:spPr>
          <a:xfrm>
            <a:off x="1208869" y="5217577"/>
            <a:ext cx="9618342" cy="1292662"/>
          </a:xfrm>
          <a:prstGeom prst="rect">
            <a:avLst/>
          </a:prstGeom>
          <a:noFill/>
        </p:spPr>
        <p:txBody>
          <a:bodyPr wrap="square" lIns="365760" tIns="274320" rIns="365760" bIns="274320" rtlCol="0">
            <a:spAutoFit/>
          </a:bodyPr>
          <a:lstStyle/>
          <a:p>
            <a:pPr>
              <a:spcAft>
                <a:spcPts val="800"/>
              </a:spcAft>
            </a:pPr>
            <a:r>
              <a:rPr lang="en-US" sz="2400" b="1" dirty="0">
                <a:latin typeface="Helvetica" pitchFamily="2" charset="0"/>
              </a:rPr>
              <a:t>Pion production measurements with muon collider targets may be needed to improve the accurate of production model 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A1E193FA-EFA5-AFE2-97A6-7670947C66BB}"/>
              </a:ext>
            </a:extLst>
          </p:cNvPr>
          <p:cNvSpPr>
            <a:spLocks noGrp="1"/>
          </p:cNvSpPr>
          <p:nvPr>
            <p:ph type="dt" sz="half" idx="38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8/7/25</a:t>
            </a:r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C216590A-FB8E-5B8E-9EC1-C450BC82C2CD}"/>
              </a:ext>
            </a:extLst>
          </p:cNvPr>
          <p:cNvSpPr>
            <a:spLocks noGrp="1"/>
          </p:cNvSpPr>
          <p:nvPr>
            <p:ph type="ftr" sz="quarter" idx="39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K. Yonehara | Muon Collider Target System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4776449"/>
      </p:ext>
    </p:extLst>
  </p:cSld>
  <p:clrMapOvr>
    <a:masterClrMapping/>
  </p:clrMapOvr>
</p:sld>
</file>

<file path=ppt/theme/theme1.xml><?xml version="1.0" encoding="utf-8"?>
<a:theme xmlns:a="http://schemas.openxmlformats.org/drawingml/2006/main" name="Content Slides">
  <a:themeElements>
    <a:clrScheme name="Fermilab Palette">
      <a:dk1>
        <a:srgbClr val="343A40"/>
      </a:dk1>
      <a:lt1>
        <a:srgbClr val="FFFFFF"/>
      </a:lt1>
      <a:dk2>
        <a:srgbClr val="002855"/>
      </a:dk2>
      <a:lt2>
        <a:srgbClr val="EAEBEA"/>
      </a:lt2>
      <a:accent1>
        <a:srgbClr val="004C97"/>
      </a:accent1>
      <a:accent2>
        <a:srgbClr val="2B8282"/>
      </a:accent2>
      <a:accent3>
        <a:srgbClr val="33B9B5"/>
      </a:accent3>
      <a:accent4>
        <a:srgbClr val="CB6015"/>
      </a:accent4>
      <a:accent5>
        <a:srgbClr val="F68D2E"/>
      </a:accent5>
      <a:accent6>
        <a:srgbClr val="AF272F"/>
      </a:accent6>
      <a:hlink>
        <a:srgbClr val="004C97"/>
      </a:hlink>
      <a:folHlink>
        <a:srgbClr val="004C97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solidFill>
          <a:schemeClr val="accent1"/>
        </a:solidFill>
      </a:spPr>
      <a:bodyPr wrap="square" lIns="365760" tIns="274320" rIns="365760" bIns="274320" rtlCol="0">
        <a:spAutoFit/>
      </a:bodyPr>
      <a:lstStyle>
        <a:defPPr algn="ctr">
          <a:spcAft>
            <a:spcPts val="800"/>
          </a:spcAft>
          <a:defRPr sz="1900" b="1" dirty="0" smtClean="0">
            <a:solidFill>
              <a:schemeClr val="bg1"/>
            </a:solidFill>
            <a:latin typeface="Helvetica" pitchFamily="2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FNAL-Slide-Deck-Tempate_4.2025_Light" id="{3DCFA99A-0E37-DC4B-8B4A-F2C026698732}" vid="{90A0F859-CD59-5A4C-90B3-A4548FA782D3}"/>
    </a:ext>
  </a:extLst>
</a:theme>
</file>

<file path=ppt/theme/theme2.xml><?xml version="1.0" encoding="utf-8"?>
<a:theme xmlns:a="http://schemas.openxmlformats.org/drawingml/2006/main" name="Section Title and Agenda Slides">
  <a:themeElements>
    <a:clrScheme name="Fermilab Palette">
      <a:dk1>
        <a:srgbClr val="343A40"/>
      </a:dk1>
      <a:lt1>
        <a:srgbClr val="FFFFFF"/>
      </a:lt1>
      <a:dk2>
        <a:srgbClr val="002855"/>
      </a:dk2>
      <a:lt2>
        <a:srgbClr val="EAEBEA"/>
      </a:lt2>
      <a:accent1>
        <a:srgbClr val="004C97"/>
      </a:accent1>
      <a:accent2>
        <a:srgbClr val="2B8282"/>
      </a:accent2>
      <a:accent3>
        <a:srgbClr val="33B9B5"/>
      </a:accent3>
      <a:accent4>
        <a:srgbClr val="CB6015"/>
      </a:accent4>
      <a:accent5>
        <a:srgbClr val="F68D2E"/>
      </a:accent5>
      <a:accent6>
        <a:srgbClr val="AF272F"/>
      </a:accent6>
      <a:hlink>
        <a:srgbClr val="004C97"/>
      </a:hlink>
      <a:folHlink>
        <a:srgbClr val="004C97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solidFill>
          <a:schemeClr val="accent1"/>
        </a:solidFill>
      </a:spPr>
      <a:bodyPr wrap="square" lIns="365760" tIns="274320" rIns="365760" bIns="274320" rtlCol="0">
        <a:spAutoFit/>
      </a:bodyPr>
      <a:lstStyle>
        <a:defPPr algn="ctr">
          <a:spcAft>
            <a:spcPts val="800"/>
          </a:spcAft>
          <a:defRPr sz="1900" b="1" dirty="0" smtClean="0">
            <a:solidFill>
              <a:schemeClr val="bg1"/>
            </a:solidFill>
            <a:latin typeface="Helvetica" pitchFamily="2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FNAL-Slide-Deck-Tempate_4.2025_Light" id="{3DCFA99A-0E37-DC4B-8B4A-F2C026698732}" vid="{A9E3CD16-76D1-D74C-BB61-EE9806476B43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Content Slides</Template>
  <TotalTime>17043</TotalTime>
  <Words>2086</Words>
  <Application>Microsoft Macintosh PowerPoint</Application>
  <PresentationFormat>Widescreen</PresentationFormat>
  <Paragraphs>309</Paragraphs>
  <Slides>23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31" baseType="lpstr">
      <vt:lpstr>Aptos</vt:lpstr>
      <vt:lpstr>Arial</vt:lpstr>
      <vt:lpstr>Cambria Math</vt:lpstr>
      <vt:lpstr>Helvetica</vt:lpstr>
      <vt:lpstr>Symbol</vt:lpstr>
      <vt:lpstr>Wingdings</vt:lpstr>
      <vt:lpstr>Content Slides</vt:lpstr>
      <vt:lpstr>Section Title and Agenda Slides</vt:lpstr>
      <vt:lpstr>Muon Collider Target System  </vt:lpstr>
      <vt:lpstr>Design Value of Muon Collider Target System</vt:lpstr>
      <vt:lpstr>Design goal of the “target system”</vt:lpstr>
      <vt:lpstr>Key Considerations in Designing a Target System</vt:lpstr>
      <vt:lpstr>Challenges </vt:lpstr>
      <vt:lpstr>Soft Pion Production</vt:lpstr>
      <vt:lpstr>Muon Production</vt:lpstr>
      <vt:lpstr>Uncertainty in Multiplicity for Thick Targets</vt:lpstr>
      <vt:lpstr>Propose Pion Production Measurement with Thick Targets</vt:lpstr>
      <vt:lpstr>Radiation damage (simulation) </vt:lpstr>
      <vt:lpstr>Mechanical Property Degradation by Radiation</vt:lpstr>
      <vt:lpstr>More Degradation Issue</vt:lpstr>
      <vt:lpstr>Annealing of Damage at High Temperature </vt:lpstr>
      <vt:lpstr>Development of Radiation Resistance Materials</vt:lpstr>
      <vt:lpstr>Liquid/Fluidized Target Study</vt:lpstr>
      <vt:lpstr>Consider Particle Interactions in Solid Metals</vt:lpstr>
      <vt:lpstr>Diagnostic System for severe environments</vt:lpstr>
      <vt:lpstr>Collection magnet</vt:lpstr>
      <vt:lpstr>Summary</vt:lpstr>
      <vt:lpstr>Extra slides</vt:lpstr>
      <vt:lpstr>RaDIATE Collaboration</vt:lpstr>
      <vt:lpstr>Review of nuclear physics</vt:lpstr>
      <vt:lpstr>Table of Nuclides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Katsuya Yonehara</dc:creator>
  <cp:lastModifiedBy>Katsuya Yonehara</cp:lastModifiedBy>
  <cp:revision>251</cp:revision>
  <dcterms:created xsi:type="dcterms:W3CDTF">2025-05-25T15:25:57Z</dcterms:created>
  <dcterms:modified xsi:type="dcterms:W3CDTF">2025-08-06T22:42:29Z</dcterms:modified>
</cp:coreProperties>
</file>