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3" r:id="rId17"/>
    <p:sldId id="272" r:id="rId18"/>
    <p:sldId id="283" r:id="rId19"/>
    <p:sldId id="281" r:id="rId20"/>
    <p:sldId id="274" r:id="rId21"/>
    <p:sldId id="275" r:id="rId22"/>
    <p:sldId id="276" r:id="rId23"/>
    <p:sldId id="284" r:id="rId24"/>
    <p:sldId id="282" r:id="rId25"/>
  </p:sldIdLst>
  <p:sldSz cx="12192000" cy="6858000"/>
  <p:notesSz cx="6858000" cy="9144000"/>
  <p:embeddedFontLst>
    <p:embeddedFont>
      <p:font typeface="Consolas" panose="020B0609020204030204" pitchFamily="49" charset="0"/>
      <p:regular r:id="rId27"/>
      <p:bold r:id="rId28"/>
      <p:italic r:id="rId29"/>
      <p:boldItalic r:id="rId30"/>
    </p:embeddedFont>
    <p:embeddedFont>
      <p:font typeface="Helvetica Neue" panose="02000503000000020004" pitchFamily="2" charset="0"/>
      <p:regular r:id="rId31"/>
      <p:bold r:id="rId32"/>
      <p:italic r:id="rId33"/>
      <p:boldItalic r:id="rId34"/>
    </p:embeddedFont>
    <p:embeddedFont>
      <p:font typeface="Lato" panose="020F0502020204030203" pitchFamily="34" charset="0"/>
      <p:regular r:id="rId35"/>
      <p:bold r:id="rId36"/>
      <p:italic r:id="rId37"/>
      <p:boldItalic r:id="rId38"/>
    </p:embeddedFont>
    <p:embeddedFont>
      <p:font typeface="Merriweather Sans" pitchFamily="2" charset="77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6">
          <p15:clr>
            <a:srgbClr val="A4A3A4"/>
          </p15:clr>
        </p15:guide>
        <p15:guide id="2" orient="horz" pos="1294">
          <p15:clr>
            <a:srgbClr val="A4A3A4"/>
          </p15:clr>
        </p15:guide>
        <p15:guide id="3" orient="horz" pos="3745">
          <p15:clr>
            <a:srgbClr val="A4A3A4"/>
          </p15:clr>
        </p15:guide>
        <p15:guide id="4" orient="horz" pos="3980">
          <p15:clr>
            <a:srgbClr val="A4A3A4"/>
          </p15:clr>
        </p15:guide>
        <p15:guide id="5" orient="horz" pos="1052">
          <p15:clr>
            <a:srgbClr val="A4A3A4"/>
          </p15:clr>
        </p15:guide>
        <p15:guide id="6" orient="horz" pos="1741">
          <p15:clr>
            <a:srgbClr val="A4A3A4"/>
          </p15:clr>
        </p15:guide>
        <p15:guide id="7" orient="horz" pos="4183">
          <p15:clr>
            <a:srgbClr val="A4A3A4"/>
          </p15:clr>
        </p15:guide>
        <p15:guide id="8" orient="horz" pos="566">
          <p15:clr>
            <a:srgbClr val="A4A3A4"/>
          </p15:clr>
        </p15:guide>
        <p15:guide id="9" orient="horz" pos="2808">
          <p15:clr>
            <a:srgbClr val="A4A3A4"/>
          </p15:clr>
        </p15:guide>
        <p15:guide id="10" pos="3840">
          <p15:clr>
            <a:srgbClr val="A4A3A4"/>
          </p15:clr>
        </p15:guide>
        <p15:guide id="11" pos="484">
          <p15:clr>
            <a:srgbClr val="A4A3A4"/>
          </p15:clr>
        </p15:guide>
        <p15:guide id="12" pos="7195">
          <p15:clr>
            <a:srgbClr val="A4A3A4"/>
          </p15:clr>
        </p15:guide>
        <p15:guide id="13" pos="376">
          <p15:clr>
            <a:srgbClr val="A4A3A4"/>
          </p15:clr>
        </p15:guide>
        <p15:guide id="14" pos="5045">
          <p15:clr>
            <a:srgbClr val="A4A3A4"/>
          </p15:clr>
        </p15:guide>
        <p15:guide id="15" pos="4981">
          <p15:clr>
            <a:srgbClr val="A4A3A4"/>
          </p15:clr>
        </p15:guide>
        <p15:guide id="16" pos="2905">
          <p15:clr>
            <a:srgbClr val="A4A3A4"/>
          </p15:clr>
        </p15:guide>
        <p15:guide id="17" pos="7285">
          <p15:clr>
            <a:srgbClr val="A4A3A4"/>
          </p15:clr>
        </p15:guide>
        <p15:guide id="18" pos="51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ghcJUjIbHwuNeEVJBFP2mzxQWS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513769-D3A5-4FF3-BFE6-AA14A895FB26}">
  <a:tblStyle styleId="{8B513769-D3A5-4FF3-BFE6-AA14A895FB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84"/>
    <p:restoredTop sz="94740"/>
  </p:normalViewPr>
  <p:slideViewPr>
    <p:cSldViewPr snapToGrid="0">
      <p:cViewPr varScale="1">
        <p:scale>
          <a:sx n="127" d="100"/>
          <a:sy n="127" d="100"/>
        </p:scale>
        <p:origin x="192" y="232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3840"/>
        <p:guide pos="484"/>
        <p:guide pos="7195"/>
        <p:guide pos="376"/>
        <p:guide pos="5045"/>
        <p:guide pos="4981"/>
        <p:guide pos="2905"/>
        <p:guide pos="7285"/>
        <p:guide pos="51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EA3A64-4C6B-483F-B8BD-796E70DEDFCA}" type="doc">
      <dgm:prSet loTypeId="urn:microsoft.com/office/officeart/2005/8/layout/radial4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8FB112-7798-4A73-AA58-D033C3F2979D}">
      <dgm:prSet phldrT="[Text]" custT="1"/>
      <dgm:spPr/>
      <dgm:t>
        <a:bodyPr/>
        <a:lstStyle/>
        <a:p>
          <a:r>
            <a:rPr lang="en-US" sz="1200" dirty="0"/>
            <a:t>Run LUME-ACE3P Workflow</a:t>
          </a:r>
        </a:p>
      </dgm:t>
    </dgm:pt>
    <dgm:pt modelId="{36054592-C06B-4076-B4C9-AE3D13DDD22D}" type="parTrans" cxnId="{E14F46BC-C5E4-40BC-A24E-AD37883E512C}">
      <dgm:prSet/>
      <dgm:spPr/>
      <dgm:t>
        <a:bodyPr/>
        <a:lstStyle/>
        <a:p>
          <a:endParaRPr lang="en-US" sz="1200"/>
        </a:p>
      </dgm:t>
    </dgm:pt>
    <dgm:pt modelId="{2B7AB391-FAFE-4617-A932-5E9EF6C66CDE}" type="sibTrans" cxnId="{E14F46BC-C5E4-40BC-A24E-AD37883E512C}">
      <dgm:prSet/>
      <dgm:spPr/>
      <dgm:t>
        <a:bodyPr/>
        <a:lstStyle/>
        <a:p>
          <a:endParaRPr lang="en-US" sz="1200"/>
        </a:p>
      </dgm:t>
    </dgm:pt>
    <dgm:pt modelId="{489732D6-4737-437A-862F-3E505F0E8EE0}">
      <dgm:prSet phldrT="[Text]" custT="1"/>
      <dgm:spPr/>
      <dgm:t>
        <a:bodyPr/>
        <a:lstStyle/>
        <a:p>
          <a:r>
            <a:rPr lang="en-US" sz="1200" dirty="0"/>
            <a:t>LUME-ACE3P config. input file (.</a:t>
          </a:r>
          <a:r>
            <a:rPr lang="en-US" sz="1200" dirty="0" err="1"/>
            <a:t>yaml</a:t>
          </a:r>
          <a:r>
            <a:rPr lang="en-US" sz="1200" dirty="0"/>
            <a:t>)</a:t>
          </a:r>
        </a:p>
      </dgm:t>
    </dgm:pt>
    <dgm:pt modelId="{FB596A78-349A-4A9C-A0F8-9E9C27C18800}" type="parTrans" cxnId="{F1F2CD09-9B52-4B0F-A50E-B6402649A082}">
      <dgm:prSet/>
      <dgm:spPr/>
      <dgm:t>
        <a:bodyPr/>
        <a:lstStyle/>
        <a:p>
          <a:endParaRPr lang="en-US" sz="1200"/>
        </a:p>
      </dgm:t>
    </dgm:pt>
    <dgm:pt modelId="{D16C2259-D4D9-4B0A-B2DA-BD0C9DACF85A}" type="sibTrans" cxnId="{F1F2CD09-9B52-4B0F-A50E-B6402649A082}">
      <dgm:prSet/>
      <dgm:spPr/>
      <dgm:t>
        <a:bodyPr/>
        <a:lstStyle/>
        <a:p>
          <a:endParaRPr lang="en-US" sz="1200"/>
        </a:p>
      </dgm:t>
    </dgm:pt>
    <dgm:pt modelId="{F90ADBD7-D386-42AF-AC55-594BCC1E4DB1}">
      <dgm:prSet phldrT="[Text]" custT="1"/>
      <dgm:spPr/>
      <dgm:t>
        <a:bodyPr/>
        <a:lstStyle/>
        <a:p>
          <a:r>
            <a:rPr lang="en-US" sz="1200" dirty="0"/>
            <a:t>Optional postprocess file (.</a:t>
          </a:r>
          <a:r>
            <a:rPr lang="en-US" sz="1200" dirty="0" err="1"/>
            <a:t>rfpost</a:t>
          </a:r>
          <a:r>
            <a:rPr lang="en-US" sz="1200" dirty="0"/>
            <a:t>) </a:t>
          </a:r>
        </a:p>
      </dgm:t>
    </dgm:pt>
    <dgm:pt modelId="{EFD9F203-456A-4FA2-8EC6-E7820D5F6DE9}" type="parTrans" cxnId="{4B1C18E0-AC34-4355-B300-DF13897940D6}">
      <dgm:prSet/>
      <dgm:spPr/>
      <dgm:t>
        <a:bodyPr/>
        <a:lstStyle/>
        <a:p>
          <a:endParaRPr lang="en-US" sz="1200"/>
        </a:p>
      </dgm:t>
    </dgm:pt>
    <dgm:pt modelId="{F2E275BE-0D78-46CC-BD8D-BAB5D39C6C00}" type="sibTrans" cxnId="{4B1C18E0-AC34-4355-B300-DF13897940D6}">
      <dgm:prSet/>
      <dgm:spPr/>
      <dgm:t>
        <a:bodyPr/>
        <a:lstStyle/>
        <a:p>
          <a:endParaRPr lang="en-US" sz="1200"/>
        </a:p>
      </dgm:t>
    </dgm:pt>
    <dgm:pt modelId="{457FA661-5AAE-40D7-BF93-694FE1675066}">
      <dgm:prSet phldrT="[Text]" custT="1"/>
      <dgm:spPr/>
      <dgm:t>
        <a:bodyPr/>
        <a:lstStyle/>
        <a:p>
          <a:r>
            <a:rPr lang="en-US" sz="1200" dirty="0"/>
            <a:t>ACE3P input file (.s3p or .omega3p)</a:t>
          </a:r>
        </a:p>
      </dgm:t>
    </dgm:pt>
    <dgm:pt modelId="{9017DA85-8583-4C0E-AEF2-E8BA928ED81A}" type="parTrans" cxnId="{DA84D5D5-4610-470E-8C23-C937A2D32C83}">
      <dgm:prSet/>
      <dgm:spPr/>
      <dgm:t>
        <a:bodyPr/>
        <a:lstStyle/>
        <a:p>
          <a:endParaRPr lang="en-US" sz="1200"/>
        </a:p>
      </dgm:t>
    </dgm:pt>
    <dgm:pt modelId="{E2F65C91-38C1-426A-BEA1-1DC9A31699C2}" type="sibTrans" cxnId="{DA84D5D5-4610-470E-8C23-C937A2D32C83}">
      <dgm:prSet/>
      <dgm:spPr/>
      <dgm:t>
        <a:bodyPr/>
        <a:lstStyle/>
        <a:p>
          <a:endParaRPr lang="en-US" sz="1200"/>
        </a:p>
      </dgm:t>
    </dgm:pt>
    <dgm:pt modelId="{EA45AF12-FD78-4584-8512-1A27C8343261}">
      <dgm:prSet phldrT="[Text]" custT="1"/>
      <dgm:spPr/>
      <dgm:t>
        <a:bodyPr/>
        <a:lstStyle/>
        <a:p>
          <a:r>
            <a:rPr lang="en-US" sz="1200" dirty="0"/>
            <a:t>Cubit journal file (.</a:t>
          </a:r>
          <a:r>
            <a:rPr lang="en-US" sz="1200" dirty="0" err="1"/>
            <a:t>jou</a:t>
          </a:r>
          <a:r>
            <a:rPr lang="en-US" sz="1200" dirty="0"/>
            <a:t>)</a:t>
          </a:r>
        </a:p>
      </dgm:t>
    </dgm:pt>
    <dgm:pt modelId="{CDDD2274-2230-4580-BE69-10825942B598}" type="parTrans" cxnId="{2648EB1B-6C42-4A35-B787-7CB784FAD83F}">
      <dgm:prSet/>
      <dgm:spPr/>
      <dgm:t>
        <a:bodyPr/>
        <a:lstStyle/>
        <a:p>
          <a:endParaRPr lang="en-US" sz="1200"/>
        </a:p>
      </dgm:t>
    </dgm:pt>
    <dgm:pt modelId="{E704B414-BD39-4638-8D5B-86FD133ADBA6}" type="sibTrans" cxnId="{2648EB1B-6C42-4A35-B787-7CB784FAD83F}">
      <dgm:prSet/>
      <dgm:spPr/>
      <dgm:t>
        <a:bodyPr/>
        <a:lstStyle/>
        <a:p>
          <a:endParaRPr lang="en-US" sz="1200"/>
        </a:p>
      </dgm:t>
    </dgm:pt>
    <dgm:pt modelId="{0F30DA24-6406-4FFA-A331-8DC164E97E89}" type="pres">
      <dgm:prSet presAssocID="{57EA3A64-4C6B-483F-B8BD-796E70DEDFC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2B36C14-5C32-4A5F-BBB5-9F17B64115DE}" type="pres">
      <dgm:prSet presAssocID="{D98FB112-7798-4A73-AA58-D033C3F2979D}" presName="centerShape" presStyleLbl="node0" presStyleIdx="0" presStyleCnt="1" custScaleX="76582" custScaleY="86984" custLinFactNeighborX="12619" custLinFactNeighborY="-15356"/>
      <dgm:spPr/>
    </dgm:pt>
    <dgm:pt modelId="{AD86EFCA-5FAA-442D-9E19-8EBE9984549F}" type="pres">
      <dgm:prSet presAssocID="{FB596A78-349A-4A9C-A0F8-9E9C27C18800}" presName="parTrans" presStyleLbl="bgSibTrans2D1" presStyleIdx="0" presStyleCnt="4" custScaleX="106510" custLinFactNeighborX="5583" custLinFactNeighborY="1650"/>
      <dgm:spPr/>
    </dgm:pt>
    <dgm:pt modelId="{6EC8D1C3-CA0F-4FA0-9457-F86EADD18E64}" type="pres">
      <dgm:prSet presAssocID="{489732D6-4737-437A-862F-3E505F0E8EE0}" presName="node" presStyleLbl="node1" presStyleIdx="0" presStyleCnt="4" custScaleX="170789" custScaleY="56502" custRadScaleRad="113722" custRadScaleInc="78553">
        <dgm:presLayoutVars>
          <dgm:bulletEnabled val="1"/>
        </dgm:presLayoutVars>
      </dgm:prSet>
      <dgm:spPr/>
    </dgm:pt>
    <dgm:pt modelId="{C00EBA7F-5F34-484C-81E9-224D03E000A2}" type="pres">
      <dgm:prSet presAssocID="{CDDD2274-2230-4580-BE69-10825942B598}" presName="parTrans" presStyleLbl="bgSibTrans2D1" presStyleIdx="1" presStyleCnt="4" custScaleX="106510" custLinFactNeighborX="3378" custLinFactNeighborY="9559"/>
      <dgm:spPr/>
    </dgm:pt>
    <dgm:pt modelId="{3057E50B-331E-4E7A-913B-AA5C4ED20775}" type="pres">
      <dgm:prSet presAssocID="{EA45AF12-FD78-4584-8512-1A27C8343261}" presName="node" presStyleLbl="node1" presStyleIdx="1" presStyleCnt="4" custScaleX="170789" custScaleY="56502" custRadScaleRad="138079" custRadScaleInc="-98263">
        <dgm:presLayoutVars>
          <dgm:bulletEnabled val="1"/>
        </dgm:presLayoutVars>
      </dgm:prSet>
      <dgm:spPr/>
    </dgm:pt>
    <dgm:pt modelId="{93CC587A-850C-4CF5-9FA5-1B7D4ACB72D6}" type="pres">
      <dgm:prSet presAssocID="{9017DA85-8583-4C0E-AEF2-E8BA928ED81A}" presName="parTrans" presStyleLbl="bgSibTrans2D1" presStyleIdx="2" presStyleCnt="4" custScaleX="106510"/>
      <dgm:spPr/>
    </dgm:pt>
    <dgm:pt modelId="{12AF3247-D338-43C9-84B2-E9D6CCB700D8}" type="pres">
      <dgm:prSet presAssocID="{457FA661-5AAE-40D7-BF93-694FE1675066}" presName="node" presStyleLbl="node1" presStyleIdx="2" presStyleCnt="4" custScaleX="170471" custScaleY="56379" custRadScaleRad="132869" custRadScaleInc="-246891">
        <dgm:presLayoutVars>
          <dgm:bulletEnabled val="1"/>
        </dgm:presLayoutVars>
      </dgm:prSet>
      <dgm:spPr/>
    </dgm:pt>
    <dgm:pt modelId="{66A63A40-B393-4B40-9C85-7B36B0D75F87}" type="pres">
      <dgm:prSet presAssocID="{EFD9F203-456A-4FA2-8EC6-E7820D5F6DE9}" presName="parTrans" presStyleLbl="bgSibTrans2D1" presStyleIdx="3" presStyleCnt="4"/>
      <dgm:spPr/>
    </dgm:pt>
    <dgm:pt modelId="{58B5B669-66E5-49EC-A65B-93027FDE6E12}" type="pres">
      <dgm:prSet presAssocID="{F90ADBD7-D386-42AF-AC55-594BCC1E4DB1}" presName="node" presStyleLbl="node1" presStyleIdx="3" presStyleCnt="4" custScaleX="170789" custScaleY="56379" custRadScaleRad="89619" custRadScaleInc="391914">
        <dgm:presLayoutVars>
          <dgm:bulletEnabled val="1"/>
        </dgm:presLayoutVars>
      </dgm:prSet>
      <dgm:spPr/>
    </dgm:pt>
  </dgm:ptLst>
  <dgm:cxnLst>
    <dgm:cxn modelId="{F1F2CD09-9B52-4B0F-A50E-B6402649A082}" srcId="{D98FB112-7798-4A73-AA58-D033C3F2979D}" destId="{489732D6-4737-437A-862F-3E505F0E8EE0}" srcOrd="0" destOrd="0" parTransId="{FB596A78-349A-4A9C-A0F8-9E9C27C18800}" sibTransId="{D16C2259-D4D9-4B0A-B2DA-BD0C9DACF85A}"/>
    <dgm:cxn modelId="{21929810-A139-4EEB-AC7C-6DA131438F4C}" type="presOf" srcId="{FB596A78-349A-4A9C-A0F8-9E9C27C18800}" destId="{AD86EFCA-5FAA-442D-9E19-8EBE9984549F}" srcOrd="0" destOrd="0" presId="urn:microsoft.com/office/officeart/2005/8/layout/radial4"/>
    <dgm:cxn modelId="{A3356816-B4A6-4AA5-B8B2-6D52112ACFAF}" type="presOf" srcId="{489732D6-4737-437A-862F-3E505F0E8EE0}" destId="{6EC8D1C3-CA0F-4FA0-9457-F86EADD18E64}" srcOrd="0" destOrd="0" presId="urn:microsoft.com/office/officeart/2005/8/layout/radial4"/>
    <dgm:cxn modelId="{2648EB1B-6C42-4A35-B787-7CB784FAD83F}" srcId="{D98FB112-7798-4A73-AA58-D033C3F2979D}" destId="{EA45AF12-FD78-4584-8512-1A27C8343261}" srcOrd="1" destOrd="0" parTransId="{CDDD2274-2230-4580-BE69-10825942B598}" sibTransId="{E704B414-BD39-4638-8D5B-86FD133ADBA6}"/>
    <dgm:cxn modelId="{B314A020-BDB5-459E-B883-B9F0452B4C26}" type="presOf" srcId="{9017DA85-8583-4C0E-AEF2-E8BA928ED81A}" destId="{93CC587A-850C-4CF5-9FA5-1B7D4ACB72D6}" srcOrd="0" destOrd="0" presId="urn:microsoft.com/office/officeart/2005/8/layout/radial4"/>
    <dgm:cxn modelId="{7A6F5B58-9548-4385-A8DE-457165FBD554}" type="presOf" srcId="{EA45AF12-FD78-4584-8512-1A27C8343261}" destId="{3057E50B-331E-4E7A-913B-AA5C4ED20775}" srcOrd="0" destOrd="0" presId="urn:microsoft.com/office/officeart/2005/8/layout/radial4"/>
    <dgm:cxn modelId="{4B4B535A-3E13-49C6-81B8-8F69840AACC7}" type="presOf" srcId="{D98FB112-7798-4A73-AA58-D033C3F2979D}" destId="{22B36C14-5C32-4A5F-BBB5-9F17B64115DE}" srcOrd="0" destOrd="0" presId="urn:microsoft.com/office/officeart/2005/8/layout/radial4"/>
    <dgm:cxn modelId="{5A84C060-E226-4BB7-A5F1-A53431251BE9}" type="presOf" srcId="{EFD9F203-456A-4FA2-8EC6-E7820D5F6DE9}" destId="{66A63A40-B393-4B40-9C85-7B36B0D75F87}" srcOrd="0" destOrd="0" presId="urn:microsoft.com/office/officeart/2005/8/layout/radial4"/>
    <dgm:cxn modelId="{9717AE73-4487-44E6-9EFC-2EFBDA81DDFA}" type="presOf" srcId="{457FA661-5AAE-40D7-BF93-694FE1675066}" destId="{12AF3247-D338-43C9-84B2-E9D6CCB700D8}" srcOrd="0" destOrd="0" presId="urn:microsoft.com/office/officeart/2005/8/layout/radial4"/>
    <dgm:cxn modelId="{A91EF68C-6DE3-4415-9E26-7E4CACF877DC}" type="presOf" srcId="{57EA3A64-4C6B-483F-B8BD-796E70DEDFCA}" destId="{0F30DA24-6406-4FFA-A331-8DC164E97E89}" srcOrd="0" destOrd="0" presId="urn:microsoft.com/office/officeart/2005/8/layout/radial4"/>
    <dgm:cxn modelId="{5308D48E-86B8-49E6-A727-2E04429A76B2}" type="presOf" srcId="{CDDD2274-2230-4580-BE69-10825942B598}" destId="{C00EBA7F-5F34-484C-81E9-224D03E000A2}" srcOrd="0" destOrd="0" presId="urn:microsoft.com/office/officeart/2005/8/layout/radial4"/>
    <dgm:cxn modelId="{E14F46BC-C5E4-40BC-A24E-AD37883E512C}" srcId="{57EA3A64-4C6B-483F-B8BD-796E70DEDFCA}" destId="{D98FB112-7798-4A73-AA58-D033C3F2979D}" srcOrd="0" destOrd="0" parTransId="{36054592-C06B-4076-B4C9-AE3D13DDD22D}" sibTransId="{2B7AB391-FAFE-4617-A932-5E9EF6C66CDE}"/>
    <dgm:cxn modelId="{7FB589C4-427B-4131-A7CE-8BD4D4ED9717}" type="presOf" srcId="{F90ADBD7-D386-42AF-AC55-594BCC1E4DB1}" destId="{58B5B669-66E5-49EC-A65B-93027FDE6E12}" srcOrd="0" destOrd="0" presId="urn:microsoft.com/office/officeart/2005/8/layout/radial4"/>
    <dgm:cxn modelId="{DA84D5D5-4610-470E-8C23-C937A2D32C83}" srcId="{D98FB112-7798-4A73-AA58-D033C3F2979D}" destId="{457FA661-5AAE-40D7-BF93-694FE1675066}" srcOrd="2" destOrd="0" parTransId="{9017DA85-8583-4C0E-AEF2-E8BA928ED81A}" sibTransId="{E2F65C91-38C1-426A-BEA1-1DC9A31699C2}"/>
    <dgm:cxn modelId="{4B1C18E0-AC34-4355-B300-DF13897940D6}" srcId="{D98FB112-7798-4A73-AA58-D033C3F2979D}" destId="{F90ADBD7-D386-42AF-AC55-594BCC1E4DB1}" srcOrd="3" destOrd="0" parTransId="{EFD9F203-456A-4FA2-8EC6-E7820D5F6DE9}" sibTransId="{F2E275BE-0D78-46CC-BD8D-BAB5D39C6C00}"/>
    <dgm:cxn modelId="{D9758E4C-C1FD-4680-8E2E-BB39C79B7716}" type="presParOf" srcId="{0F30DA24-6406-4FFA-A331-8DC164E97E89}" destId="{22B36C14-5C32-4A5F-BBB5-9F17B64115DE}" srcOrd="0" destOrd="0" presId="urn:microsoft.com/office/officeart/2005/8/layout/radial4"/>
    <dgm:cxn modelId="{3202D789-E134-462D-AF19-783C20DBC75A}" type="presParOf" srcId="{0F30DA24-6406-4FFA-A331-8DC164E97E89}" destId="{AD86EFCA-5FAA-442D-9E19-8EBE9984549F}" srcOrd="1" destOrd="0" presId="urn:microsoft.com/office/officeart/2005/8/layout/radial4"/>
    <dgm:cxn modelId="{542F2D92-96B8-41D3-AE1A-1A322B6FBD20}" type="presParOf" srcId="{0F30DA24-6406-4FFA-A331-8DC164E97E89}" destId="{6EC8D1C3-CA0F-4FA0-9457-F86EADD18E64}" srcOrd="2" destOrd="0" presId="urn:microsoft.com/office/officeart/2005/8/layout/radial4"/>
    <dgm:cxn modelId="{55C8B262-AC61-45D4-A84E-9469B30D0D4A}" type="presParOf" srcId="{0F30DA24-6406-4FFA-A331-8DC164E97E89}" destId="{C00EBA7F-5F34-484C-81E9-224D03E000A2}" srcOrd="3" destOrd="0" presId="urn:microsoft.com/office/officeart/2005/8/layout/radial4"/>
    <dgm:cxn modelId="{6FBE3B52-2732-4782-8A70-7AB5C578FA22}" type="presParOf" srcId="{0F30DA24-6406-4FFA-A331-8DC164E97E89}" destId="{3057E50B-331E-4E7A-913B-AA5C4ED20775}" srcOrd="4" destOrd="0" presId="urn:microsoft.com/office/officeart/2005/8/layout/radial4"/>
    <dgm:cxn modelId="{1BEC7361-7D67-4F07-8C9D-EEC46B922BB7}" type="presParOf" srcId="{0F30DA24-6406-4FFA-A331-8DC164E97E89}" destId="{93CC587A-850C-4CF5-9FA5-1B7D4ACB72D6}" srcOrd="5" destOrd="0" presId="urn:microsoft.com/office/officeart/2005/8/layout/radial4"/>
    <dgm:cxn modelId="{46A6535A-CE15-428D-9E0A-3EF00CCA4DF0}" type="presParOf" srcId="{0F30DA24-6406-4FFA-A331-8DC164E97E89}" destId="{12AF3247-D338-43C9-84B2-E9D6CCB700D8}" srcOrd="6" destOrd="0" presId="urn:microsoft.com/office/officeart/2005/8/layout/radial4"/>
    <dgm:cxn modelId="{73599BBA-589C-4F4D-A592-4B865C7A2DAA}" type="presParOf" srcId="{0F30DA24-6406-4FFA-A331-8DC164E97E89}" destId="{66A63A40-B393-4B40-9C85-7B36B0D75F87}" srcOrd="7" destOrd="0" presId="urn:microsoft.com/office/officeart/2005/8/layout/radial4"/>
    <dgm:cxn modelId="{BF168DEC-B21E-4AFC-968D-640467674470}" type="presParOf" srcId="{0F30DA24-6406-4FFA-A331-8DC164E97E89}" destId="{58B5B669-66E5-49EC-A65B-93027FDE6E12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B36C14-5C32-4A5F-BBB5-9F17B64115DE}">
      <dsp:nvSpPr>
        <dsp:cNvPr id="0" name=""/>
        <dsp:cNvSpPr/>
      </dsp:nvSpPr>
      <dsp:spPr>
        <a:xfrm>
          <a:off x="2338405" y="1043770"/>
          <a:ext cx="979366" cy="11123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Run LUME-ACE3P Workflow</a:t>
          </a:r>
        </a:p>
      </dsp:txBody>
      <dsp:txXfrm>
        <a:off x="2481830" y="1206676"/>
        <a:ext cx="692516" cy="786579"/>
      </dsp:txXfrm>
    </dsp:sp>
    <dsp:sp modelId="{AD86EFCA-5FAA-442D-9E19-8EBE9984549F}">
      <dsp:nvSpPr>
        <dsp:cNvPr id="0" name=""/>
        <dsp:cNvSpPr/>
      </dsp:nvSpPr>
      <dsp:spPr>
        <a:xfrm rot="12609991">
          <a:off x="980622" y="757640"/>
          <a:ext cx="1567183" cy="36447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EC8D1C3-CA0F-4FA0-9457-F86EADD18E64}">
      <dsp:nvSpPr>
        <dsp:cNvPr id="0" name=""/>
        <dsp:cNvSpPr/>
      </dsp:nvSpPr>
      <dsp:spPr>
        <a:xfrm>
          <a:off x="8543" y="289585"/>
          <a:ext cx="2074922" cy="549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LUME-ACE3P config. input file (.</a:t>
          </a:r>
          <a:r>
            <a:rPr lang="en-US" sz="1200" kern="1200" dirty="0" err="1"/>
            <a:t>yaml</a:t>
          </a:r>
          <a:r>
            <a:rPr lang="en-US" sz="1200" kern="1200" dirty="0"/>
            <a:t>)</a:t>
          </a:r>
        </a:p>
      </dsp:txBody>
      <dsp:txXfrm>
        <a:off x="24627" y="305669"/>
        <a:ext cx="2042754" cy="516988"/>
      </dsp:txXfrm>
    </dsp:sp>
    <dsp:sp modelId="{C00EBA7F-5F34-484C-81E9-224D03E000A2}">
      <dsp:nvSpPr>
        <dsp:cNvPr id="0" name=""/>
        <dsp:cNvSpPr/>
      </dsp:nvSpPr>
      <dsp:spPr>
        <a:xfrm rot="11432212">
          <a:off x="1028411" y="1234408"/>
          <a:ext cx="1338474" cy="36447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057E50B-331E-4E7A-913B-AA5C4ED20775}">
      <dsp:nvSpPr>
        <dsp:cNvPr id="0" name=""/>
        <dsp:cNvSpPr/>
      </dsp:nvSpPr>
      <dsp:spPr>
        <a:xfrm>
          <a:off x="0" y="992323"/>
          <a:ext cx="2074922" cy="549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Cubit journal file (.</a:t>
          </a:r>
          <a:r>
            <a:rPr lang="en-US" sz="1200" kern="1200" dirty="0" err="1"/>
            <a:t>jou</a:t>
          </a:r>
          <a:r>
            <a:rPr lang="en-US" sz="1200" kern="1200" dirty="0"/>
            <a:t>)</a:t>
          </a:r>
        </a:p>
      </dsp:txBody>
      <dsp:txXfrm>
        <a:off x="16084" y="1008407"/>
        <a:ext cx="2042754" cy="516988"/>
      </dsp:txXfrm>
    </dsp:sp>
    <dsp:sp modelId="{93CC587A-850C-4CF5-9FA5-1B7D4ACB72D6}">
      <dsp:nvSpPr>
        <dsp:cNvPr id="0" name=""/>
        <dsp:cNvSpPr/>
      </dsp:nvSpPr>
      <dsp:spPr>
        <a:xfrm rot="10054441">
          <a:off x="979341" y="1676127"/>
          <a:ext cx="1352062" cy="36447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2AF3247-D338-43C9-84B2-E9D6CCB700D8}">
      <dsp:nvSpPr>
        <dsp:cNvPr id="0" name=""/>
        <dsp:cNvSpPr/>
      </dsp:nvSpPr>
      <dsp:spPr>
        <a:xfrm>
          <a:off x="0" y="1720958"/>
          <a:ext cx="2071059" cy="5479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ACE3P input file (.s3p or .omega3p)</a:t>
          </a:r>
        </a:p>
      </dsp:txBody>
      <dsp:txXfrm>
        <a:off x="16049" y="1737007"/>
        <a:ext cx="2038961" cy="515862"/>
      </dsp:txXfrm>
    </dsp:sp>
    <dsp:sp modelId="{66A63A40-B393-4B40-9C85-7B36B0D75F87}">
      <dsp:nvSpPr>
        <dsp:cNvPr id="0" name=""/>
        <dsp:cNvSpPr/>
      </dsp:nvSpPr>
      <dsp:spPr>
        <a:xfrm rot="8940679">
          <a:off x="930649" y="2107869"/>
          <a:ext cx="1496684" cy="36447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8B5B669-66E5-49EC-A65B-93027FDE6E12}">
      <dsp:nvSpPr>
        <dsp:cNvPr id="0" name=""/>
        <dsp:cNvSpPr/>
      </dsp:nvSpPr>
      <dsp:spPr>
        <a:xfrm>
          <a:off x="0" y="2401422"/>
          <a:ext cx="2074922" cy="5479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Optional postprocess file (.</a:t>
          </a:r>
          <a:r>
            <a:rPr lang="en-US" sz="1200" kern="1200" dirty="0" err="1"/>
            <a:t>rfpost</a:t>
          </a:r>
          <a:r>
            <a:rPr lang="en-US" sz="1200" kern="1200" dirty="0"/>
            <a:t>) </a:t>
          </a:r>
        </a:p>
      </dsp:txBody>
      <dsp:txXfrm>
        <a:off x="16049" y="2417471"/>
        <a:ext cx="2042824" cy="51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157912" y="6196868"/>
            <a:ext cx="3034088" cy="661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40196"/>
            <a:ext cx="2631445" cy="71780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7"/>
          <p:cNvSpPr txBox="1">
            <a:spLocks noGrp="1"/>
          </p:cNvSpPr>
          <p:nvPr>
            <p:ph type="ctrTitle"/>
          </p:nvPr>
        </p:nvSpPr>
        <p:spPr>
          <a:xfrm>
            <a:off x="742951" y="536576"/>
            <a:ext cx="10678583" cy="2246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subTitle" idx="1"/>
          </p:nvPr>
        </p:nvSpPr>
        <p:spPr>
          <a:xfrm>
            <a:off x="742951" y="3646170"/>
            <a:ext cx="10653183" cy="218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64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body" idx="2"/>
          </p:nvPr>
        </p:nvSpPr>
        <p:spPr>
          <a:xfrm>
            <a:off x="742951" y="2755012"/>
            <a:ext cx="10678583" cy="635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6576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Char char="•"/>
              <a:defRPr/>
            </a:lvl2pPr>
            <a:lvl3pPr marL="1371600" lvl="2" indent="-36576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Char char="-"/>
              <a:defRPr/>
            </a:lvl3pPr>
            <a:lvl4pPr marL="1828800" lvl="3" indent="-36576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marL="2286000" lvl="4" indent="-36576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Char char="-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" name="Google Shape;2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25400"/>
            <a:ext cx="12211200" cy="68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2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8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body" idx="1"/>
          </p:nvPr>
        </p:nvSpPr>
        <p:spPr>
          <a:xfrm>
            <a:off x="345224" y="1252729"/>
            <a:ext cx="10811933" cy="5065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  <a:defRPr/>
            </a:lvl1pPr>
            <a:lvl2pPr marL="914400" lvl="1" indent="-39624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2640"/>
              <a:buChar char="•"/>
              <a:defRPr/>
            </a:lvl2pPr>
            <a:lvl3pPr marL="1371600" lvl="2" indent="-381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Char char="-"/>
              <a:defRPr b="0"/>
            </a:lvl3pPr>
            <a:lvl4pPr marL="1828800" lvl="3" indent="-36576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160"/>
              <a:buChar char="•"/>
              <a:defRPr/>
            </a:lvl4pPr>
            <a:lvl5pPr marL="2286000" lvl="4" indent="-3505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1920"/>
              <a:buChar char="-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6" name="Google Shape;26;p28"/>
          <p:cNvGrpSpPr/>
          <p:nvPr/>
        </p:nvGrpSpPr>
        <p:grpSpPr>
          <a:xfrm>
            <a:off x="192824" y="889892"/>
            <a:ext cx="11846776" cy="242645"/>
            <a:chOff x="0" y="1967155"/>
            <a:chExt cx="11846776" cy="242645"/>
          </a:xfrm>
        </p:grpSpPr>
        <p:pic>
          <p:nvPicPr>
            <p:cNvPr id="27" name="Google Shape;27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112453" y="1967155"/>
              <a:ext cx="734323" cy="2426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8" name="Google Shape;28;p28"/>
            <p:cNvCxnSpPr/>
            <p:nvPr/>
          </p:nvCxnSpPr>
          <p:spPr>
            <a:xfrm>
              <a:off x="0" y="2106342"/>
              <a:ext cx="11125200" cy="0"/>
            </a:xfrm>
            <a:prstGeom prst="straightConnector1">
              <a:avLst/>
            </a:prstGeom>
            <a:noFill/>
            <a:ln w="19050" cap="flat" cmpd="sng">
              <a:solidFill>
                <a:srgbClr val="A4001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4225"/>
            <a:ext cx="12192000" cy="125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" y="934934"/>
            <a:ext cx="11580335" cy="20269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body" idx="1"/>
          </p:nvPr>
        </p:nvSpPr>
        <p:spPr>
          <a:xfrm>
            <a:off x="314960" y="1252729"/>
            <a:ext cx="5181600" cy="5065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  <a:defRPr/>
            </a:lvl1pPr>
            <a:lvl2pPr marL="914400" lvl="1" indent="-39624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2640"/>
              <a:buChar char="•"/>
              <a:defRPr/>
            </a:lvl2pPr>
            <a:lvl3pPr marL="1371600" lvl="2" indent="-381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Char char="-"/>
              <a:defRPr/>
            </a:lvl3pPr>
            <a:lvl4pPr marL="1828800" lvl="3" indent="-36576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160"/>
              <a:buChar char="•"/>
              <a:defRPr/>
            </a:lvl4pPr>
            <a:lvl5pPr marL="2286000" lvl="4" indent="-3505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1920"/>
              <a:buChar char="-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2"/>
          </p:nvPr>
        </p:nvSpPr>
        <p:spPr>
          <a:xfrm>
            <a:off x="6197600" y="1252729"/>
            <a:ext cx="5181600" cy="5065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  <a:defRPr/>
            </a:lvl1pPr>
            <a:lvl2pPr marL="914400" lvl="1" indent="-39624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2640"/>
              <a:buChar char="•"/>
              <a:defRPr/>
            </a:lvl2pPr>
            <a:lvl3pPr marL="1371600" lvl="2" indent="-381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Char char="-"/>
              <a:defRPr/>
            </a:lvl3pPr>
            <a:lvl4pPr marL="1828800" lvl="3" indent="-36576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160"/>
              <a:buChar char="•"/>
              <a:defRPr/>
            </a:lvl4pPr>
            <a:lvl5pPr marL="2286000" lvl="4" indent="-3505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1920"/>
              <a:buChar char="-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line headline">
  <p:cSld name="2 line headlin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25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" y="934934"/>
            <a:ext cx="11580335" cy="20269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>
            <a:spLocks noGrp="1"/>
          </p:cNvSpPr>
          <p:nvPr>
            <p:ph type="pic" idx="2"/>
          </p:nvPr>
        </p:nvSpPr>
        <p:spPr>
          <a:xfrm>
            <a:off x="4861984" y="1252728"/>
            <a:ext cx="3256453" cy="2481072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30"/>
          <p:cNvSpPr>
            <a:spLocks noGrp="1"/>
          </p:cNvSpPr>
          <p:nvPr>
            <p:ph type="pic" idx="3"/>
          </p:nvPr>
        </p:nvSpPr>
        <p:spPr>
          <a:xfrm>
            <a:off x="4861984" y="3886200"/>
            <a:ext cx="3256453" cy="243205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30"/>
          <p:cNvSpPr>
            <a:spLocks noGrp="1"/>
          </p:cNvSpPr>
          <p:nvPr>
            <p:ph type="pic" idx="4"/>
          </p:nvPr>
        </p:nvSpPr>
        <p:spPr>
          <a:xfrm>
            <a:off x="8323939" y="1243584"/>
            <a:ext cx="3256453" cy="5065522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30"/>
          <p:cNvSpPr txBox="1">
            <a:spLocks noGrp="1"/>
          </p:cNvSpPr>
          <p:nvPr>
            <p:ph type="body" idx="1"/>
          </p:nvPr>
        </p:nvSpPr>
        <p:spPr>
          <a:xfrm>
            <a:off x="306286" y="1252728"/>
            <a:ext cx="4017433" cy="5065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9624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640"/>
              <a:buChar char="•"/>
              <a:defRPr/>
            </a:lvl2pPr>
            <a:lvl3pPr marL="1371600" lvl="2" indent="-381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6576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marL="2286000" lvl="4" indent="-3505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920"/>
              <a:buChar char="-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ftr" idx="11"/>
          </p:nvPr>
        </p:nvSpPr>
        <p:spPr>
          <a:xfrm>
            <a:off x="2315003" y="6591749"/>
            <a:ext cx="61112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Chart on right">
  <p:cSld name="Content and Chart on righ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25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" y="934934"/>
            <a:ext cx="11580335" cy="20269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>
            <a:spLocks noGrp="1"/>
          </p:cNvSpPr>
          <p:nvPr>
            <p:ph type="chart" idx="2"/>
          </p:nvPr>
        </p:nvSpPr>
        <p:spPr>
          <a:xfrm>
            <a:off x="8009467" y="1243584"/>
            <a:ext cx="3556000" cy="5065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64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-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body" idx="1"/>
          </p:nvPr>
        </p:nvSpPr>
        <p:spPr>
          <a:xfrm>
            <a:off x="345224" y="1252729"/>
            <a:ext cx="7313083" cy="5065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9624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640"/>
              <a:buChar char="•"/>
              <a:defRPr/>
            </a:lvl2pPr>
            <a:lvl3pPr marL="1371600" lvl="2" indent="-381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6576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Char char="•"/>
              <a:defRPr/>
            </a:lvl4pPr>
            <a:lvl5pPr marL="2286000" lvl="4" indent="-3505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920"/>
              <a:buChar char="-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32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335280" y="1245792"/>
            <a:ext cx="10813225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9624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64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-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576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6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052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26"/>
          <p:cNvSpPr txBox="1"/>
          <p:nvPr/>
        </p:nvSpPr>
        <p:spPr>
          <a:xfrm>
            <a:off x="2315003" y="6591749"/>
            <a:ext cx="61112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Z. Li - </a:t>
            </a:r>
            <a:r>
              <a:rPr lang="en-US" sz="1200" b="0" i="1" u="none" strike="noStrike" cap="none" dirty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2nd Annual US Muon Collider Collaboration Meeting, Aug 7-8, 2025</a:t>
            </a:r>
            <a:endParaRPr sz="1200" b="0" i="0" u="none" strike="noStrike" cap="none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gif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 txBox="1">
            <a:spLocks noGrp="1"/>
          </p:cNvSpPr>
          <p:nvPr>
            <p:ph type="ctrTitle"/>
          </p:nvPr>
        </p:nvSpPr>
        <p:spPr>
          <a:xfrm>
            <a:off x="742951" y="536576"/>
            <a:ext cx="10678583" cy="2246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300"/>
              <a:buFont typeface="Arial"/>
              <a:buNone/>
            </a:pPr>
            <a:r>
              <a:rPr lang="en-US">
                <a:solidFill>
                  <a:srgbClr val="C00000"/>
                </a:solidFill>
              </a:rPr>
              <a:t>Multi-physics Approach</a:t>
            </a:r>
            <a:br>
              <a:rPr lang="en-US">
                <a:solidFill>
                  <a:srgbClr val="C00000"/>
                </a:solidFill>
              </a:rPr>
            </a:br>
            <a:r>
              <a:rPr lang="en-US">
                <a:solidFill>
                  <a:srgbClr val="C00000"/>
                </a:solidFill>
              </a:rPr>
              <a:t>in the Design and Optimization of </a:t>
            </a:r>
            <a:br>
              <a:rPr lang="en-US">
                <a:solidFill>
                  <a:srgbClr val="C00000"/>
                </a:solidFill>
              </a:rPr>
            </a:br>
            <a:r>
              <a:rPr lang="en-US">
                <a:solidFill>
                  <a:srgbClr val="C00000"/>
                </a:solidFill>
              </a:rPr>
              <a:t>Muon Cooling Cavity</a:t>
            </a:r>
            <a:endParaRPr/>
          </a:p>
        </p:txBody>
      </p:sp>
      <p:sp>
        <p:nvSpPr>
          <p:cNvPr id="61" name="Google Shape;61;p1"/>
          <p:cNvSpPr txBox="1">
            <a:spLocks noGrp="1"/>
          </p:cNvSpPr>
          <p:nvPr>
            <p:ph type="subTitle" idx="1"/>
          </p:nvPr>
        </p:nvSpPr>
        <p:spPr>
          <a:xfrm>
            <a:off x="769408" y="4137993"/>
            <a:ext cx="10653183" cy="194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 dirty="0">
                <a:solidFill>
                  <a:srgbClr val="262729"/>
                </a:solidFill>
                <a:latin typeface="Arial"/>
                <a:ea typeface="Arial"/>
                <a:cs typeface="Arial"/>
                <a:sym typeface="Arial"/>
              </a:rPr>
              <a:t>Zenghai Li, SLAC</a:t>
            </a:r>
            <a:endParaRPr dirty="0"/>
          </a:p>
          <a:p>
            <a:pPr marL="0" indent="0">
              <a:spcBef>
                <a:spcPts val="300"/>
              </a:spcBef>
              <a:buSzPts val="1800"/>
            </a:pPr>
            <a:endParaRPr lang="en-US" sz="1800" dirty="0">
              <a:solidFill>
                <a:srgbClr val="262729"/>
              </a:solidFill>
            </a:endParaRPr>
          </a:p>
          <a:p>
            <a:pPr marL="0" indent="0">
              <a:spcBef>
                <a:spcPts val="300"/>
              </a:spcBef>
              <a:buSzPts val="1800"/>
            </a:pPr>
            <a:r>
              <a:rPr lang="en-US" sz="1800" dirty="0">
                <a:solidFill>
                  <a:srgbClr val="262729"/>
                </a:solidFill>
                <a:latin typeface="Arial"/>
                <a:ea typeface="Arial"/>
                <a:cs typeface="Arial"/>
                <a:sym typeface="Arial"/>
              </a:rPr>
              <a:t>2nd Annual US Muon Collider </a:t>
            </a:r>
            <a:r>
              <a:rPr lang="en-US" sz="1800" dirty="0">
                <a:solidFill>
                  <a:srgbClr val="262729"/>
                </a:solidFill>
              </a:rPr>
              <a:t>Collaboration Meeting, August 7-8, 2025</a:t>
            </a:r>
            <a:endParaRPr lang="en-US" sz="1800" dirty="0">
              <a:solidFill>
                <a:srgbClr val="2627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en-US" sz="1800" dirty="0">
                <a:solidFill>
                  <a:srgbClr val="262729"/>
                </a:solidFill>
                <a:latin typeface="Arial"/>
                <a:ea typeface="Arial"/>
                <a:cs typeface="Arial"/>
                <a:sym typeface="Arial"/>
              </a:rPr>
              <a:t>University of Chicago, Illinois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96" name="Google Shape;196;p10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US"/>
              <a:t>Multipacting Analysis with External Magnetic Field – Track3P</a:t>
            </a:r>
            <a:endParaRPr/>
          </a:p>
        </p:txBody>
      </p:sp>
      <p:sp>
        <p:nvSpPr>
          <p:cNvPr id="197" name="Google Shape;197;p10"/>
          <p:cNvSpPr txBox="1">
            <a:spLocks noGrp="1"/>
          </p:cNvSpPr>
          <p:nvPr>
            <p:ph type="body" idx="1"/>
          </p:nvPr>
        </p:nvSpPr>
        <p:spPr>
          <a:xfrm>
            <a:off x="5698211" y="1400972"/>
            <a:ext cx="6360376" cy="1185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None/>
            </a:pPr>
            <a:r>
              <a:rPr lang="en-US" sz="1800"/>
              <a:t>850 MHz pillbox cavity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800"/>
              <a:t>Field level scan: 0.1MV/m – 30MV/m, interval 0.1MV/m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800"/>
              <a:t>Initial Particles distributed on all exterior surface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1800"/>
              <a:t>Each field level ran 50 RF cycles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ct val="100000"/>
              <a:buNone/>
            </a:pPr>
            <a:endParaRPr/>
          </a:p>
        </p:txBody>
      </p:sp>
      <p:grpSp>
        <p:nvGrpSpPr>
          <p:cNvPr id="198" name="Google Shape;198;p10"/>
          <p:cNvGrpSpPr/>
          <p:nvPr/>
        </p:nvGrpSpPr>
        <p:grpSpPr>
          <a:xfrm>
            <a:off x="601044" y="1111618"/>
            <a:ext cx="3974961" cy="1893179"/>
            <a:chOff x="4952861" y="1036916"/>
            <a:chExt cx="3974961" cy="1893179"/>
          </a:xfrm>
        </p:grpSpPr>
        <p:pic>
          <p:nvPicPr>
            <p:cNvPr id="199" name="Google Shape;199;p10" descr="Screen shot 2012-01-09 at 11.02.47 AM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02737" y="1036916"/>
              <a:ext cx="2925085" cy="18931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0" name="Google Shape;200;p10"/>
            <p:cNvCxnSpPr/>
            <p:nvPr/>
          </p:nvCxnSpPr>
          <p:spPr>
            <a:xfrm rot="10800000" flipH="1">
              <a:off x="4952861" y="2131272"/>
              <a:ext cx="936988" cy="132894"/>
            </a:xfrm>
            <a:prstGeom prst="straightConnector1">
              <a:avLst/>
            </a:prstGeom>
            <a:noFill/>
            <a:ln w="38100" cap="flat" cmpd="sng">
              <a:solidFill>
                <a:srgbClr val="80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201" name="Google Shape;201;p10"/>
            <p:cNvSpPr txBox="1"/>
            <p:nvPr/>
          </p:nvSpPr>
          <p:spPr>
            <a:xfrm rot="-434163">
              <a:off x="4971220" y="1619473"/>
              <a:ext cx="12309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 Tesla</a:t>
              </a:r>
              <a:endParaRPr/>
            </a:p>
          </p:txBody>
        </p:sp>
      </p:grpSp>
      <p:sp>
        <p:nvSpPr>
          <p:cNvPr id="202" name="Google Shape;202;p10"/>
          <p:cNvSpPr txBox="1"/>
          <p:nvPr/>
        </p:nvSpPr>
        <p:spPr>
          <a:xfrm>
            <a:off x="1752600" y="3324131"/>
            <a:ext cx="16017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Original Design</a:t>
            </a:r>
            <a:endParaRPr/>
          </a:p>
        </p:txBody>
      </p:sp>
      <p:sp>
        <p:nvSpPr>
          <p:cNvPr id="203" name="Google Shape;203;p10"/>
          <p:cNvSpPr txBox="1"/>
          <p:nvPr/>
        </p:nvSpPr>
        <p:spPr>
          <a:xfrm>
            <a:off x="8229600" y="3324131"/>
            <a:ext cx="12975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Design</a:t>
            </a:r>
            <a:endParaRPr/>
          </a:p>
        </p:txBody>
      </p:sp>
      <p:sp>
        <p:nvSpPr>
          <p:cNvPr id="204" name="Google Shape;204;p10"/>
          <p:cNvSpPr txBox="1"/>
          <p:nvPr/>
        </p:nvSpPr>
        <p:spPr>
          <a:xfrm>
            <a:off x="4313778" y="4102440"/>
            <a:ext cx="147457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33CC33"/>
                </a:solidFill>
                <a:latin typeface="Arial"/>
                <a:ea typeface="Arial"/>
                <a:cs typeface="Arial"/>
                <a:sym typeface="Arial"/>
              </a:rPr>
              <a:t>Window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Disk rounding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Coupling iris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Other</a:t>
            </a:r>
            <a:endParaRPr/>
          </a:p>
        </p:txBody>
      </p:sp>
      <p:pic>
        <p:nvPicPr>
          <p:cNvPr id="205" name="Google Shape;205;p10" descr="Screen shot 2012-02-28 at 2.23.43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8257" y="3603966"/>
            <a:ext cx="3826303" cy="271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079" y="3603966"/>
            <a:ext cx="3852192" cy="2725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12" name="Google Shape;212;p11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US"/>
              <a:t>Field Emission Dark Current Analysis – Track3P</a:t>
            </a:r>
            <a:endParaRPr/>
          </a:p>
        </p:txBody>
      </p:sp>
      <p:pic>
        <p:nvPicPr>
          <p:cNvPr id="213" name="Google Shape;213;p11" descr="Screen shot 2012-01-19 at 2.21.05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950" y="3622676"/>
            <a:ext cx="2915229" cy="210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1" descr="Screen shot 2012-01-19 at 2.15.41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950" y="1347420"/>
            <a:ext cx="2849589" cy="2024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1" descr="Screen shot 2012-01-19 at 2.25.20 P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7128" y="2140825"/>
            <a:ext cx="3491444" cy="25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6310" y="2179334"/>
            <a:ext cx="3038683" cy="231656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1"/>
          <p:cNvSpPr txBox="1"/>
          <p:nvPr/>
        </p:nvSpPr>
        <p:spPr>
          <a:xfrm>
            <a:off x="2345202" y="1548615"/>
            <a:ext cx="10789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33CC33"/>
                </a:solidFill>
                <a:latin typeface="Arial"/>
                <a:ea typeface="Arial"/>
                <a:cs typeface="Arial"/>
                <a:sym typeface="Arial"/>
              </a:rPr>
              <a:t>Window</a:t>
            </a:r>
            <a:endParaRPr dirty="0"/>
          </a:p>
        </p:txBody>
      </p:sp>
      <p:sp>
        <p:nvSpPr>
          <p:cNvPr id="220" name="Google Shape;220;p11"/>
          <p:cNvSpPr txBox="1"/>
          <p:nvPr/>
        </p:nvSpPr>
        <p:spPr>
          <a:xfrm>
            <a:off x="1332795" y="3694153"/>
            <a:ext cx="14745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Disk rounding</a:t>
            </a:r>
            <a:endParaRPr/>
          </a:p>
        </p:txBody>
      </p:sp>
      <p:sp>
        <p:nvSpPr>
          <p:cNvPr id="221" name="Google Shape;221;p11"/>
          <p:cNvSpPr txBox="1"/>
          <p:nvPr/>
        </p:nvSpPr>
        <p:spPr>
          <a:xfrm>
            <a:off x="8973436" y="2069709"/>
            <a:ext cx="15974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CC00CC"/>
                </a:solidFill>
                <a:latin typeface="Arial"/>
                <a:ea typeface="Arial"/>
                <a:cs typeface="Arial"/>
                <a:sym typeface="Arial"/>
              </a:rPr>
              <a:t>Coupling iris</a:t>
            </a:r>
            <a:endParaRPr dirty="0"/>
          </a:p>
        </p:txBody>
      </p:sp>
      <p:sp>
        <p:nvSpPr>
          <p:cNvPr id="222" name="Google Shape;222;p11"/>
          <p:cNvSpPr txBox="1"/>
          <p:nvPr/>
        </p:nvSpPr>
        <p:spPr>
          <a:xfrm>
            <a:off x="2709838" y="5862134"/>
            <a:ext cx="59681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Field emission current corresponding to surface E field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3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US"/>
              <a:t>Modular Cavity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body" idx="1"/>
          </p:nvPr>
        </p:nvSpPr>
        <p:spPr>
          <a:xfrm>
            <a:off x="2016908" y="1968491"/>
            <a:ext cx="3690272" cy="434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</a:pPr>
            <a:r>
              <a:rPr lang="en-US" dirty="0"/>
              <a:t>Modular Cavity (2013)</a:t>
            </a:r>
            <a:endParaRPr dirty="0"/>
          </a:p>
        </p:txBody>
      </p:sp>
      <p:pic>
        <p:nvPicPr>
          <p:cNvPr id="241" name="Google Shape;241;p13" descr="A person smiling while holding a piece of metal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273" y="2543995"/>
            <a:ext cx="2973517" cy="218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3" descr="A rainbow colored object with a black backgroun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98808" y="1373503"/>
            <a:ext cx="2447967" cy="205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3" descr="A rainbow colored letter 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98808" y="3659450"/>
            <a:ext cx="2207038" cy="214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3" descr="A machine with a large metal object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798471" y="1373503"/>
            <a:ext cx="2294036" cy="4432467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3"/>
          <p:cNvSpPr txBox="1"/>
          <p:nvPr/>
        </p:nvSpPr>
        <p:spPr>
          <a:xfrm>
            <a:off x="10689847" y="5154216"/>
            <a:ext cx="101128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Modular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Cavity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247" name="Google Shape;247;p13"/>
          <p:cNvSpPr txBox="1"/>
          <p:nvPr/>
        </p:nvSpPr>
        <p:spPr>
          <a:xfrm>
            <a:off x="10294887" y="2910534"/>
            <a:ext cx="149284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Pillbox Cavity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248" name="Google Shape;248;p13"/>
          <p:cNvSpPr txBox="1"/>
          <p:nvPr/>
        </p:nvSpPr>
        <p:spPr>
          <a:xfrm>
            <a:off x="895450" y="4732709"/>
            <a:ext cx="1905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[Daniel Bowring]</a:t>
            </a:r>
            <a:endParaRPr dirty="0"/>
          </a:p>
        </p:txBody>
      </p:sp>
      <p:pic>
        <p:nvPicPr>
          <p:cNvPr id="3" name="Google Shape;78;p3" descr="A colorful drum with a blue box&#10;&#10;AI-generated content may be incorrect.">
            <a:extLst>
              <a:ext uri="{FF2B5EF4-FFF2-40B4-BE49-F238E27FC236}">
                <a16:creationId xmlns:a16="http://schemas.microsoft.com/office/drawing/2014/main" id="{72F06232-7EA4-0071-CF7E-BE5223C89A1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11342" y="2552171"/>
            <a:ext cx="2880828" cy="2180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US"/>
              <a:t>Modular Cavity Design and MP Mitigation – Omega3P/S3P/Track3P</a:t>
            </a: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1AB144-52AC-B7CE-BEF1-0B4C368FE045}"/>
              </a:ext>
            </a:extLst>
          </p:cNvPr>
          <p:cNvGrpSpPr/>
          <p:nvPr/>
        </p:nvGrpSpPr>
        <p:grpSpPr>
          <a:xfrm>
            <a:off x="996767" y="1640684"/>
            <a:ext cx="9697993" cy="2242915"/>
            <a:chOff x="1601512" y="4474166"/>
            <a:chExt cx="9697993" cy="2242915"/>
          </a:xfrm>
        </p:grpSpPr>
        <p:grpSp>
          <p:nvGrpSpPr>
            <p:cNvPr id="260" name="Google Shape;260;p14"/>
            <p:cNvGrpSpPr/>
            <p:nvPr/>
          </p:nvGrpSpPr>
          <p:grpSpPr>
            <a:xfrm>
              <a:off x="2700509" y="4474166"/>
              <a:ext cx="2066344" cy="2015274"/>
              <a:chOff x="182116" y="4374525"/>
              <a:chExt cx="2066344" cy="2015274"/>
            </a:xfrm>
          </p:grpSpPr>
          <p:pic>
            <p:nvPicPr>
              <p:cNvPr id="261" name="Google Shape;261;p1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82116" y="4374525"/>
                <a:ext cx="2066344" cy="20152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2" name="Google Shape;262;p14"/>
              <p:cNvSpPr/>
              <p:nvPr/>
            </p:nvSpPr>
            <p:spPr>
              <a:xfrm>
                <a:off x="579275" y="4554111"/>
                <a:ext cx="1552159" cy="1091784"/>
              </a:xfrm>
              <a:prstGeom prst="ellipse">
                <a:avLst/>
              </a:prstGeom>
              <a:noFill/>
              <a:ln w="28575" cap="flat" cmpd="sng">
                <a:solidFill>
                  <a:srgbClr val="0000FF"/>
                </a:solidFill>
                <a:prstDash val="dash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4" name="Google Shape;264;p14"/>
            <p:cNvSpPr txBox="1"/>
            <p:nvPr/>
          </p:nvSpPr>
          <p:spPr>
            <a:xfrm>
              <a:off x="1601512" y="5253395"/>
              <a:ext cx="841375" cy="501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B=0T</a:t>
              </a:r>
              <a:endParaRPr dirty="0"/>
            </a:p>
          </p:txBody>
        </p:sp>
        <p:pic>
          <p:nvPicPr>
            <p:cNvPr id="265" name="Google Shape;265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658120" y="4581684"/>
              <a:ext cx="2932705" cy="21353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" name="Google Shape;266;p14"/>
            <p:cNvSpPr txBox="1"/>
            <p:nvPr/>
          </p:nvSpPr>
          <p:spPr>
            <a:xfrm>
              <a:off x="6685324" y="5181600"/>
              <a:ext cx="67714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cavity outer wall</a:t>
              </a:r>
              <a:endParaRPr/>
            </a:p>
          </p:txBody>
        </p:sp>
        <p:sp>
          <p:nvSpPr>
            <p:cNvPr id="267" name="Google Shape;267;p14"/>
            <p:cNvSpPr txBox="1"/>
            <p:nvPr/>
          </p:nvSpPr>
          <p:spPr>
            <a:xfrm>
              <a:off x="7802429" y="5795031"/>
              <a:ext cx="78300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coupler neck</a:t>
              </a:r>
              <a:endParaRPr/>
            </a:p>
          </p:txBody>
        </p:sp>
        <p:grpSp>
          <p:nvGrpSpPr>
            <p:cNvPr id="272" name="Google Shape;272;p14"/>
            <p:cNvGrpSpPr/>
            <p:nvPr/>
          </p:nvGrpSpPr>
          <p:grpSpPr>
            <a:xfrm>
              <a:off x="9403298" y="4546107"/>
              <a:ext cx="1896207" cy="2051591"/>
              <a:chOff x="67775" y="1417637"/>
              <a:chExt cx="4449796" cy="4814433"/>
            </a:xfrm>
          </p:grpSpPr>
          <p:pic>
            <p:nvPicPr>
              <p:cNvPr id="273" name="Google Shape;273;p1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7775" y="1417637"/>
                <a:ext cx="4449796" cy="481443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4" name="Google Shape;274;p14"/>
              <p:cNvSpPr/>
              <p:nvPr/>
            </p:nvSpPr>
            <p:spPr>
              <a:xfrm>
                <a:off x="839206" y="2005317"/>
                <a:ext cx="3312264" cy="3297634"/>
              </a:xfrm>
              <a:prstGeom prst="ellipse">
                <a:avLst/>
              </a:prstGeom>
              <a:noFill/>
              <a:ln w="28575" cap="flat" cmpd="sng">
                <a:solidFill>
                  <a:srgbClr val="0000FF"/>
                </a:solidFill>
                <a:prstDash val="dash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824EA30-148C-4086-F89F-6D057758446A}"/>
              </a:ext>
            </a:extLst>
          </p:cNvPr>
          <p:cNvGrpSpPr/>
          <p:nvPr/>
        </p:nvGrpSpPr>
        <p:grpSpPr>
          <a:xfrm>
            <a:off x="996768" y="1359632"/>
            <a:ext cx="9669691" cy="4462516"/>
            <a:chOff x="1598114" y="83591"/>
            <a:chExt cx="9669691" cy="4462516"/>
          </a:xfrm>
        </p:grpSpPr>
        <p:grpSp>
          <p:nvGrpSpPr>
            <p:cNvPr id="257" name="Google Shape;257;p14"/>
            <p:cNvGrpSpPr/>
            <p:nvPr/>
          </p:nvGrpSpPr>
          <p:grpSpPr>
            <a:xfrm>
              <a:off x="2700509" y="2526298"/>
              <a:ext cx="2061221" cy="2002553"/>
              <a:chOff x="182116" y="1873635"/>
              <a:chExt cx="2061221" cy="2002553"/>
            </a:xfrm>
          </p:grpSpPr>
          <p:pic>
            <p:nvPicPr>
              <p:cNvPr id="258" name="Google Shape;258;p14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82116" y="1873635"/>
                <a:ext cx="2061221" cy="200255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9" name="Google Shape;259;p14"/>
              <p:cNvSpPr/>
              <p:nvPr/>
            </p:nvSpPr>
            <p:spPr>
              <a:xfrm>
                <a:off x="501450" y="2003034"/>
                <a:ext cx="1552159" cy="1091784"/>
              </a:xfrm>
              <a:prstGeom prst="ellipse">
                <a:avLst/>
              </a:prstGeom>
              <a:noFill/>
              <a:ln w="28575" cap="flat" cmpd="sng">
                <a:solidFill>
                  <a:srgbClr val="0000FF"/>
                </a:solidFill>
                <a:prstDash val="dash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3" name="Google Shape;263;p14"/>
            <p:cNvSpPr txBox="1"/>
            <p:nvPr/>
          </p:nvSpPr>
          <p:spPr>
            <a:xfrm>
              <a:off x="1598114" y="3201589"/>
              <a:ext cx="841375" cy="5661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B=3T</a:t>
              </a:r>
              <a:endParaRPr dirty="0"/>
            </a:p>
          </p:txBody>
        </p:sp>
        <p:pic>
          <p:nvPicPr>
            <p:cNvPr id="268" name="Google Shape;268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21812" y="2413573"/>
              <a:ext cx="2928772" cy="213253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9" name="Google Shape;269;p14"/>
            <p:cNvGrpSpPr/>
            <p:nvPr/>
          </p:nvGrpSpPr>
          <p:grpSpPr>
            <a:xfrm>
              <a:off x="9372600" y="2526298"/>
              <a:ext cx="1895205" cy="2019809"/>
              <a:chOff x="6639195" y="1290104"/>
              <a:chExt cx="2216272" cy="2361985"/>
            </a:xfrm>
          </p:grpSpPr>
          <p:pic>
            <p:nvPicPr>
              <p:cNvPr id="270" name="Google Shape;270;p14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6639195" y="1290104"/>
                <a:ext cx="2216272" cy="23619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1" name="Google Shape;271;p14"/>
              <p:cNvSpPr/>
              <p:nvPr/>
            </p:nvSpPr>
            <p:spPr>
              <a:xfrm>
                <a:off x="7073501" y="1649536"/>
                <a:ext cx="1595393" cy="1621059"/>
              </a:xfrm>
              <a:prstGeom prst="ellipse">
                <a:avLst/>
              </a:prstGeom>
              <a:noFill/>
              <a:ln w="28575" cap="flat" cmpd="sng">
                <a:solidFill>
                  <a:srgbClr val="0000FF"/>
                </a:solidFill>
                <a:prstDash val="dash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5" name="Google Shape;275;p14"/>
            <p:cNvSpPr/>
            <p:nvPr/>
          </p:nvSpPr>
          <p:spPr>
            <a:xfrm>
              <a:off x="9635357" y="83591"/>
              <a:ext cx="151842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Coating Area</a:t>
              </a:r>
              <a:endParaRPr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5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US"/>
              <a:t>Modular Cavity Thermal &amp; Stress Analysis – TEM3P</a:t>
            </a:r>
            <a:endParaRPr/>
          </a:p>
        </p:txBody>
      </p:sp>
      <p:pic>
        <p:nvPicPr>
          <p:cNvPr id="282" name="Google Shape;282;p15" descr="comp2.tiff"/>
          <p:cNvPicPr preferRelativeResize="0"/>
          <p:nvPr/>
        </p:nvPicPr>
        <p:blipFill rotWithShape="1">
          <a:blip r:embed="rId3">
            <a:alphaModFix/>
          </a:blip>
          <a:srcRect l="51395" t="28397" r="17515" b="8792"/>
          <a:stretch/>
        </p:blipFill>
        <p:spPr>
          <a:xfrm>
            <a:off x="8103854" y="1574164"/>
            <a:ext cx="1360647" cy="170782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5"/>
          <p:cNvSpPr txBox="1"/>
          <p:nvPr/>
        </p:nvSpPr>
        <p:spPr>
          <a:xfrm>
            <a:off x="6226160" y="3394245"/>
            <a:ext cx="13606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Stainless Steel</a:t>
            </a:r>
            <a:endParaRPr dirty="0"/>
          </a:p>
        </p:txBody>
      </p:sp>
      <p:sp>
        <p:nvSpPr>
          <p:cNvPr id="284" name="Google Shape;284;p15"/>
          <p:cNvSpPr txBox="1"/>
          <p:nvPr/>
        </p:nvSpPr>
        <p:spPr>
          <a:xfrm>
            <a:off x="8402560" y="3384384"/>
            <a:ext cx="101605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Copper ring</a:t>
            </a:r>
            <a:endParaRPr dirty="0"/>
          </a:p>
        </p:txBody>
      </p:sp>
      <p:sp>
        <p:nvSpPr>
          <p:cNvPr id="285" name="Google Shape;285;p15"/>
          <p:cNvSpPr txBox="1"/>
          <p:nvPr/>
        </p:nvSpPr>
        <p:spPr>
          <a:xfrm>
            <a:off x="10076802" y="3394245"/>
            <a:ext cx="11184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Beryllium wall</a:t>
            </a:r>
            <a:endParaRPr dirty="0"/>
          </a:p>
        </p:txBody>
      </p:sp>
      <p:pic>
        <p:nvPicPr>
          <p:cNvPr id="286" name="Google Shape;28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9046" y="1371641"/>
            <a:ext cx="2156422" cy="2063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5" descr="comp3-4.tiff"/>
          <p:cNvPicPr preferRelativeResize="0"/>
          <p:nvPr/>
        </p:nvPicPr>
        <p:blipFill rotWithShape="1">
          <a:blip r:embed="rId5">
            <a:alphaModFix/>
          </a:blip>
          <a:srcRect l="51395" t="28655" r="16003" b="7086"/>
          <a:stretch/>
        </p:blipFill>
        <p:spPr>
          <a:xfrm>
            <a:off x="9776624" y="1597777"/>
            <a:ext cx="1418626" cy="173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5" descr="comp-ss.tiff"/>
          <p:cNvPicPr preferRelativeResize="0"/>
          <p:nvPr/>
        </p:nvPicPr>
        <p:blipFill rotWithShape="1">
          <a:blip r:embed="rId6">
            <a:alphaModFix/>
          </a:blip>
          <a:srcRect l="36849" t="17147" r="13856" b="7306"/>
          <a:stretch/>
        </p:blipFill>
        <p:spPr>
          <a:xfrm>
            <a:off x="5487102" y="1238747"/>
            <a:ext cx="2304630" cy="2155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5"/>
          <p:cNvSpPr txBox="1"/>
          <p:nvPr/>
        </p:nvSpPr>
        <p:spPr>
          <a:xfrm>
            <a:off x="4888289" y="1063070"/>
            <a:ext cx="145623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Stainless steel with copper coating  inside</a:t>
            </a:r>
            <a:endParaRPr dirty="0"/>
          </a:p>
        </p:txBody>
      </p:sp>
      <p:cxnSp>
        <p:nvCxnSpPr>
          <p:cNvPr id="290" name="Google Shape;290;p15"/>
          <p:cNvCxnSpPr>
            <a:cxnSpLocks/>
          </p:cNvCxnSpPr>
          <p:nvPr/>
        </p:nvCxnSpPr>
        <p:spPr>
          <a:xfrm>
            <a:off x="5362644" y="1463180"/>
            <a:ext cx="444196" cy="236157"/>
          </a:xfrm>
          <a:prstGeom prst="straightConnector1">
            <a:avLst/>
          </a:prstGeom>
          <a:noFill/>
          <a:ln w="25400" cap="flat" cmpd="sng">
            <a:solidFill>
              <a:srgbClr val="A293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graphicFrame>
        <p:nvGraphicFramePr>
          <p:cNvPr id="293" name="Google Shape;293;p15"/>
          <p:cNvGraphicFramePr/>
          <p:nvPr>
            <p:extLst>
              <p:ext uri="{D42A27DB-BD31-4B8C-83A1-F6EECF244321}">
                <p14:modId xmlns:p14="http://schemas.microsoft.com/office/powerpoint/2010/main" val="420876809"/>
              </p:ext>
            </p:extLst>
          </p:nvPr>
        </p:nvGraphicFramePr>
        <p:xfrm>
          <a:off x="5707180" y="4291465"/>
          <a:ext cx="5985100" cy="10517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96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0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4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79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58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96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5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E</a:t>
                      </a:r>
                      <a:r>
                        <a:rPr lang="en-US" sz="1400" u="none" strike="noStrike" cap="none" baseline="-25000" dirty="0"/>
                        <a:t>max</a:t>
                      </a:r>
                      <a:endParaRPr sz="1400" u="none" strike="noStrike" cap="none" baseline="-250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 err="1"/>
                        <a:t>σ</a:t>
                      </a:r>
                      <a:r>
                        <a:rPr lang="en-US" sz="1400" u="none" strike="noStrike" cap="none" dirty="0"/>
                        <a:t> for Beryllium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Duty Factor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Cooling channel Temperature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ΔT on Be Window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Case 1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25 MV/m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2.33e7 S/m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0.001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25 </a:t>
                      </a:r>
                      <a:r>
                        <a:rPr lang="en-US" sz="1400" b="1" u="none" strike="noStrike" cap="none" dirty="0"/>
                        <a:t>°C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/>
                        <a:t>~4 °C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8BF36752-2653-1DBE-F429-3E954110A9EA}"/>
              </a:ext>
            </a:extLst>
          </p:cNvPr>
          <p:cNvGrpSpPr/>
          <p:nvPr/>
        </p:nvGrpSpPr>
        <p:grpSpPr>
          <a:xfrm>
            <a:off x="956641" y="3770791"/>
            <a:ext cx="3778074" cy="2361061"/>
            <a:chOff x="7007782" y="1438661"/>
            <a:chExt cx="3778074" cy="2361061"/>
          </a:xfrm>
        </p:grpSpPr>
        <p:pic>
          <p:nvPicPr>
            <p:cNvPr id="291" name="Google Shape;291;p15" descr="therm2-1.tiff"/>
            <p:cNvPicPr preferRelativeResize="0"/>
            <p:nvPr/>
          </p:nvPicPr>
          <p:blipFill rotWithShape="1">
            <a:blip r:embed="rId7">
              <a:alphaModFix/>
            </a:blip>
            <a:srcRect l="36660" t="20727" r="22806" b="4884"/>
            <a:stretch/>
          </p:blipFill>
          <p:spPr>
            <a:xfrm>
              <a:off x="8815321" y="1438661"/>
              <a:ext cx="1970535" cy="23610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15" descr="vac-3.tiff"/>
            <p:cNvPicPr preferRelativeResize="0"/>
            <p:nvPr/>
          </p:nvPicPr>
          <p:blipFill rotWithShape="1">
            <a:blip r:embed="rId8">
              <a:alphaModFix/>
            </a:blip>
            <a:srcRect l="43868" t="23747" r="20915" b="14612"/>
            <a:stretch/>
          </p:blipFill>
          <p:spPr>
            <a:xfrm flipH="1">
              <a:off x="7007782" y="1532973"/>
              <a:ext cx="1572741" cy="17973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5"/>
            <p:cNvSpPr txBox="1"/>
            <p:nvPr/>
          </p:nvSpPr>
          <p:spPr>
            <a:xfrm>
              <a:off x="7030962" y="3154229"/>
              <a:ext cx="1526380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 Field</a:t>
              </a:r>
              <a:endParaRPr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C715BD9-3CD8-79D2-5601-947F2F6CBD1E}"/>
              </a:ext>
            </a:extLst>
          </p:cNvPr>
          <p:cNvSpPr txBox="1"/>
          <p:nvPr/>
        </p:nvSpPr>
        <p:spPr>
          <a:xfrm>
            <a:off x="991470" y="6123085"/>
            <a:ext cx="37432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dirty="0">
                <a:solidFill>
                  <a:schemeClr val="dk1"/>
                </a:solidFill>
              </a:rPr>
              <a:t>RF</a:t>
            </a:r>
            <a:r>
              <a:rPr lang="en-U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heating only, beam heating not included)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6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US"/>
              <a:t>Modular Cavity High Power Test   (Daniel Bowring)</a:t>
            </a:r>
            <a:endParaRPr/>
          </a:p>
        </p:txBody>
      </p:sp>
      <p:pic>
        <p:nvPicPr>
          <p:cNvPr id="302" name="Google Shape;302;p16" descr="A document with text on i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169" y="1248821"/>
            <a:ext cx="4604657" cy="501664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3" name="Google Shape;303;p16" descr="A machine with a wheel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8695" y="1371600"/>
            <a:ext cx="3642147" cy="221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6" descr="A table with numbers and text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72200" y="3804251"/>
            <a:ext cx="4267200" cy="261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6" descr="Close-up of a machine&#10;&#10;AI-generated content may be incorrect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67800" y="1571067"/>
            <a:ext cx="2955031" cy="17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8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332" name="Google Shape;332;p18"/>
          <p:cNvSpPr txBox="1">
            <a:spLocks noGrp="1"/>
          </p:cNvSpPr>
          <p:nvPr>
            <p:ph type="title"/>
          </p:nvPr>
        </p:nvSpPr>
        <p:spPr>
          <a:xfrm>
            <a:off x="166313" y="129963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US"/>
              <a:t>Radiation Heating Modeling – TEM3P </a:t>
            </a:r>
            <a:endParaRPr/>
          </a:p>
        </p:txBody>
      </p:sp>
      <p:sp>
        <p:nvSpPr>
          <p:cNvPr id="333" name="Google Shape;333;p18"/>
          <p:cNvSpPr txBox="1">
            <a:spLocks noGrp="1"/>
          </p:cNvSpPr>
          <p:nvPr>
            <p:ph type="body" idx="1"/>
          </p:nvPr>
        </p:nvSpPr>
        <p:spPr>
          <a:xfrm>
            <a:off x="425382" y="2902042"/>
            <a:ext cx="1309900" cy="131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1800"/>
              <a:buNone/>
            </a:pPr>
            <a:r>
              <a:rPr lang="en-US" sz="1800" dirty="0"/>
              <a:t>LCLS-II Beam Dump</a:t>
            </a:r>
            <a:endParaRPr dirty="0"/>
          </a:p>
        </p:txBody>
      </p:sp>
      <p:pic>
        <p:nvPicPr>
          <p:cNvPr id="334" name="Google Shape;33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7721" y="4008110"/>
            <a:ext cx="27432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8"/>
          <p:cNvSpPr txBox="1"/>
          <p:nvPr/>
        </p:nvSpPr>
        <p:spPr>
          <a:xfrm>
            <a:off x="3637721" y="6133585"/>
            <a:ext cx="2895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FLUKA or Geant4 dose map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6" name="Google Shape;336;p18"/>
          <p:cNvGrpSpPr/>
          <p:nvPr/>
        </p:nvGrpSpPr>
        <p:grpSpPr>
          <a:xfrm>
            <a:off x="2848834" y="2436762"/>
            <a:ext cx="4231386" cy="1317043"/>
            <a:chOff x="953268" y="1860759"/>
            <a:chExt cx="4753912" cy="1447165"/>
          </a:xfrm>
        </p:grpSpPr>
        <p:pic>
          <p:nvPicPr>
            <p:cNvPr id="337" name="Google Shape;337;p18" descr="A green tube with a white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49580" y="1860759"/>
              <a:ext cx="3657600" cy="14471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18"/>
            <p:cNvSpPr/>
            <p:nvPr/>
          </p:nvSpPr>
          <p:spPr>
            <a:xfrm rot="-177697">
              <a:off x="1866900" y="2560068"/>
              <a:ext cx="685801" cy="15885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8"/>
            <p:cNvSpPr txBox="1"/>
            <p:nvPr/>
          </p:nvSpPr>
          <p:spPr>
            <a:xfrm rot="21427932">
              <a:off x="953268" y="2440776"/>
              <a:ext cx="932152" cy="405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beam</a:t>
              </a:r>
              <a:endParaRPr dirty="0"/>
            </a:p>
          </p:txBody>
        </p:sp>
      </p:grpSp>
      <p:pic>
        <p:nvPicPr>
          <p:cNvPr id="340" name="Google Shape;340;p18" descr="A graph of a stress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78283" y="4488708"/>
            <a:ext cx="3800980" cy="1593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8" descr="A graph of a temperature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32395" y="2348349"/>
            <a:ext cx="3846868" cy="1749787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8"/>
          <p:cNvSpPr txBox="1"/>
          <p:nvPr/>
        </p:nvSpPr>
        <p:spPr>
          <a:xfrm>
            <a:off x="7731585" y="6149865"/>
            <a:ext cx="8386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Stress</a:t>
            </a:r>
            <a:endParaRPr dirty="0"/>
          </a:p>
        </p:txBody>
      </p:sp>
      <p:sp>
        <p:nvSpPr>
          <p:cNvPr id="343" name="Google Shape;343;p18"/>
          <p:cNvSpPr txBox="1"/>
          <p:nvPr/>
        </p:nvSpPr>
        <p:spPr>
          <a:xfrm>
            <a:off x="7731585" y="4029686"/>
            <a:ext cx="19242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Temperature</a:t>
            </a:r>
            <a:endParaRPr dirty="0"/>
          </a:p>
        </p:txBody>
      </p:sp>
      <p:sp>
        <p:nvSpPr>
          <p:cNvPr id="344" name="Google Shape;344;p18"/>
          <p:cNvSpPr txBox="1"/>
          <p:nvPr/>
        </p:nvSpPr>
        <p:spPr>
          <a:xfrm>
            <a:off x="176252" y="1113345"/>
            <a:ext cx="979060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Volume radiation heating integrated to TEM3P for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Evaluating Radiation Effect on Cavity and surrounding materials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US"/>
              <a:t>Dark Current and Radiation Analysis   -   ACE3P/Geant4 Integration </a:t>
            </a:r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body" idx="1"/>
          </p:nvPr>
        </p:nvSpPr>
        <p:spPr>
          <a:xfrm>
            <a:off x="345225" y="1252729"/>
            <a:ext cx="5395902" cy="1116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3038" lvl="0" indent="-173038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/>
              <a:t>Developed an integration simulation tool of ACE3P and Geant4 for dark current radiation analysis.</a:t>
            </a:r>
            <a:endParaRPr/>
          </a:p>
          <a:p>
            <a:pPr marL="173038" lvl="0" indent="-173038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/>
              <a:t>Implemented a particle data transfer scheme from ACE3P into Geant4</a:t>
            </a:r>
            <a:endParaRPr/>
          </a:p>
        </p:txBody>
      </p:sp>
      <p:pic>
        <p:nvPicPr>
          <p:cNvPr id="313" name="Google Shape;313;p17" descr="A diagram of a problem typ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9534" y="2496192"/>
            <a:ext cx="4601928" cy="353934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7"/>
          <p:cNvSpPr txBox="1"/>
          <p:nvPr/>
        </p:nvSpPr>
        <p:spPr>
          <a:xfrm>
            <a:off x="602622" y="6162220"/>
            <a:ext cx="539590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HEP US-Japan Science and Technology Cooperation Program (2022 -2025)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17" descr="A graph and diagram of a number of electron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5719" y="1365037"/>
            <a:ext cx="4290874" cy="173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02124" y="3142272"/>
            <a:ext cx="5101227" cy="5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35366" y="4127238"/>
            <a:ext cx="4988556" cy="204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04716" y="3748359"/>
            <a:ext cx="5101227" cy="668828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7"/>
          <p:cNvSpPr txBox="1"/>
          <p:nvPr/>
        </p:nvSpPr>
        <p:spPr>
          <a:xfrm>
            <a:off x="7328689" y="3129765"/>
            <a:ext cx="42908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Field emission particle trajectories from Track3P</a:t>
            </a:r>
            <a:endParaRPr/>
          </a:p>
        </p:txBody>
      </p:sp>
      <p:sp>
        <p:nvSpPr>
          <p:cNvPr id="320" name="Google Shape;320;p17"/>
          <p:cNvSpPr txBox="1"/>
          <p:nvPr/>
        </p:nvSpPr>
        <p:spPr>
          <a:xfrm>
            <a:off x="7318056" y="3715076"/>
            <a:ext cx="319754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Radiation pattern from Geant4</a:t>
            </a:r>
            <a:endParaRPr sz="1400" b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7"/>
          <p:cNvSpPr txBox="1"/>
          <p:nvPr/>
        </p:nvSpPr>
        <p:spPr>
          <a:xfrm>
            <a:off x="6925488" y="1438950"/>
            <a:ext cx="1366132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KEK measurement</a:t>
            </a:r>
            <a:endParaRPr/>
          </a:p>
        </p:txBody>
      </p:sp>
      <p:sp>
        <p:nvSpPr>
          <p:cNvPr id="322" name="Google Shape;322;p17"/>
          <p:cNvSpPr txBox="1"/>
          <p:nvPr/>
        </p:nvSpPr>
        <p:spPr>
          <a:xfrm>
            <a:off x="9342625" y="4590743"/>
            <a:ext cx="1366132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KEK measurement</a:t>
            </a:r>
            <a:endParaRPr/>
          </a:p>
        </p:txBody>
      </p:sp>
      <p:sp>
        <p:nvSpPr>
          <p:cNvPr id="323" name="Google Shape;323;p17"/>
          <p:cNvSpPr txBox="1"/>
          <p:nvPr/>
        </p:nvSpPr>
        <p:spPr>
          <a:xfrm>
            <a:off x="8980154" y="1428107"/>
            <a:ext cx="136613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Track3P</a:t>
            </a:r>
            <a:endParaRPr/>
          </a:p>
        </p:txBody>
      </p:sp>
      <p:sp>
        <p:nvSpPr>
          <p:cNvPr id="324" name="Google Shape;324;p17"/>
          <p:cNvSpPr txBox="1"/>
          <p:nvPr/>
        </p:nvSpPr>
        <p:spPr>
          <a:xfrm>
            <a:off x="7037942" y="4572837"/>
            <a:ext cx="1366132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Geant4</a:t>
            </a:r>
            <a:endParaRPr/>
          </a:p>
        </p:txBody>
      </p:sp>
      <p:sp>
        <p:nvSpPr>
          <p:cNvPr id="325" name="Google Shape;325;p17"/>
          <p:cNvSpPr txBox="1"/>
          <p:nvPr/>
        </p:nvSpPr>
        <p:spPr>
          <a:xfrm>
            <a:off x="10617396" y="1686639"/>
            <a:ext cx="1461683" cy="71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Dark current at downstream Faraday cup</a:t>
            </a:r>
            <a:endParaRPr/>
          </a:p>
        </p:txBody>
      </p:sp>
      <p:sp>
        <p:nvSpPr>
          <p:cNvPr id="326" name="Google Shape;326;p17"/>
          <p:cNvSpPr txBox="1"/>
          <p:nvPr/>
        </p:nvSpPr>
        <p:spPr>
          <a:xfrm>
            <a:off x="7655831" y="6177385"/>
            <a:ext cx="2589037" cy="276999"/>
          </a:xfrm>
          <a:prstGeom prst="rect">
            <a:avLst/>
          </a:prstGeom>
          <a:solidFill>
            <a:srgbClr val="DBDBD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collaboration with KEK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3914F9-FB9C-F9D4-2C49-AB4795B571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DCCF9B-A42C-1848-AD70-F45D1D399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LUME-ACE3P Workflow for Design Optimization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0CBF7D-5390-E4F5-515A-5BECD2360606}"/>
              </a:ext>
            </a:extLst>
          </p:cNvPr>
          <p:cNvGrpSpPr/>
          <p:nvPr/>
        </p:nvGrpSpPr>
        <p:grpSpPr>
          <a:xfrm>
            <a:off x="153789" y="2751784"/>
            <a:ext cx="5293700" cy="3292335"/>
            <a:chOff x="85927" y="2532599"/>
            <a:chExt cx="8686801" cy="36576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010120-0E4E-0BD7-77C9-0C132E1DBCA3}"/>
                </a:ext>
              </a:extLst>
            </p:cNvPr>
            <p:cNvSpPr txBox="1"/>
            <p:nvPr/>
          </p:nvSpPr>
          <p:spPr>
            <a:xfrm>
              <a:off x="5609984" y="2532599"/>
              <a:ext cx="3157057" cy="26318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LUME-ACE3P Outputs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6" name="Arrow: Right 1">
              <a:extLst>
                <a:ext uri="{FF2B5EF4-FFF2-40B4-BE49-F238E27FC236}">
                  <a16:creationId xmlns:a16="http://schemas.microsoft.com/office/drawing/2014/main" id="{46DF5E18-0042-0314-9412-9CC9A186134A}"/>
                </a:ext>
              </a:extLst>
            </p:cNvPr>
            <p:cNvSpPr/>
            <p:nvPr/>
          </p:nvSpPr>
          <p:spPr>
            <a:xfrm rot="19800000">
              <a:off x="5021581" y="3638697"/>
              <a:ext cx="762000" cy="457200"/>
            </a:xfrm>
            <a:prstGeom prst="rightArrow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7" name="Arrow: Right 15">
              <a:extLst>
                <a:ext uri="{FF2B5EF4-FFF2-40B4-BE49-F238E27FC236}">
                  <a16:creationId xmlns:a16="http://schemas.microsoft.com/office/drawing/2014/main" id="{C0588B50-DD01-8B5F-3D39-D55B04DD20F4}"/>
                </a:ext>
              </a:extLst>
            </p:cNvPr>
            <p:cNvSpPr/>
            <p:nvPr/>
          </p:nvSpPr>
          <p:spPr>
            <a:xfrm>
              <a:off x="5267126" y="4321123"/>
              <a:ext cx="870899" cy="457200"/>
            </a:xfrm>
            <a:prstGeom prst="rightArrow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8" name="Arrow: Right 16">
              <a:extLst>
                <a:ext uri="{FF2B5EF4-FFF2-40B4-BE49-F238E27FC236}">
                  <a16:creationId xmlns:a16="http://schemas.microsoft.com/office/drawing/2014/main" id="{A0E7B725-C060-9554-73AB-268F69683B97}"/>
                </a:ext>
              </a:extLst>
            </p:cNvPr>
            <p:cNvSpPr/>
            <p:nvPr/>
          </p:nvSpPr>
          <p:spPr>
            <a:xfrm rot="1800000">
              <a:off x="5021581" y="5046448"/>
              <a:ext cx="762000" cy="457200"/>
            </a:xfrm>
            <a:prstGeom prst="rightArrow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D6EF56-68E4-EC89-865B-CF9888A50FDD}"/>
                </a:ext>
              </a:extLst>
            </p:cNvPr>
            <p:cNvSpPr txBox="1"/>
            <p:nvPr/>
          </p:nvSpPr>
          <p:spPr>
            <a:xfrm>
              <a:off x="91613" y="2532599"/>
              <a:ext cx="3429001" cy="2631868"/>
            </a:xfrm>
            <a:prstGeom prst="rect">
              <a:avLst/>
            </a:prstGeom>
            <a:solidFill>
              <a:srgbClr val="CCFF99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User Inputs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64DF3A1-3E16-20D1-E801-37BD7F7B1E20}"/>
                </a:ext>
              </a:extLst>
            </p:cNvPr>
            <p:cNvGrpSpPr/>
            <p:nvPr/>
          </p:nvGrpSpPr>
          <p:grpSpPr>
            <a:xfrm>
              <a:off x="5795084" y="3293099"/>
              <a:ext cx="2596889" cy="687301"/>
              <a:chOff x="838205" y="152392"/>
              <a:chExt cx="2596889" cy="687301"/>
            </a:xfrm>
            <a:scene3d>
              <a:camera prst="orthographicFront"/>
              <a:lightRig rig="flat" dir="t"/>
            </a:scene3d>
          </p:grpSpPr>
          <p:sp>
            <p:nvSpPr>
              <p:cNvPr id="11" name="Rectangle: Rounded Corners 6">
                <a:extLst>
                  <a:ext uri="{FF2B5EF4-FFF2-40B4-BE49-F238E27FC236}">
                    <a16:creationId xmlns:a16="http://schemas.microsoft.com/office/drawing/2014/main" id="{22E540AF-0F43-9E76-6DB9-8F12D0A1FDD1}"/>
                  </a:ext>
                </a:extLst>
              </p:cNvPr>
              <p:cNvSpPr/>
              <p:nvPr/>
            </p:nvSpPr>
            <p:spPr>
              <a:xfrm>
                <a:off x="838205" y="152392"/>
                <a:ext cx="2596889" cy="687301"/>
              </a:xfrm>
              <a:prstGeom prst="roundRect">
                <a:avLst>
                  <a:gd name="adj" fmla="val 10000"/>
                </a:avLst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: Rounded Corners 4">
                <a:extLst>
                  <a:ext uri="{FF2B5EF4-FFF2-40B4-BE49-F238E27FC236}">
                    <a16:creationId xmlns:a16="http://schemas.microsoft.com/office/drawing/2014/main" id="{BC9D1915-7DBB-BA00-F432-806516E7A94E}"/>
                  </a:ext>
                </a:extLst>
              </p:cNvPr>
              <p:cNvSpPr txBox="1"/>
              <p:nvPr/>
            </p:nvSpPr>
            <p:spPr>
              <a:xfrm>
                <a:off x="858335" y="172522"/>
                <a:ext cx="2556629" cy="64704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dirty="0"/>
                  <a:t>Individual workflow folders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54E779B-319E-0454-B4D4-017B41FBBE1A}"/>
                </a:ext>
              </a:extLst>
            </p:cNvPr>
            <p:cNvGrpSpPr/>
            <p:nvPr/>
          </p:nvGrpSpPr>
          <p:grpSpPr>
            <a:xfrm>
              <a:off x="6175839" y="4207499"/>
              <a:ext cx="2596889" cy="687301"/>
              <a:chOff x="838205" y="152392"/>
              <a:chExt cx="2596889" cy="687301"/>
            </a:xfrm>
            <a:scene3d>
              <a:camera prst="orthographicFront"/>
              <a:lightRig rig="flat" dir="t"/>
            </a:scene3d>
          </p:grpSpPr>
          <p:sp>
            <p:nvSpPr>
              <p:cNvPr id="14" name="Rectangle: Rounded Corners 10">
                <a:extLst>
                  <a:ext uri="{FF2B5EF4-FFF2-40B4-BE49-F238E27FC236}">
                    <a16:creationId xmlns:a16="http://schemas.microsoft.com/office/drawing/2014/main" id="{C986DF86-46A2-7D48-B80B-229EC21ED07A}"/>
                  </a:ext>
                </a:extLst>
              </p:cNvPr>
              <p:cNvSpPr/>
              <p:nvPr/>
            </p:nvSpPr>
            <p:spPr>
              <a:xfrm>
                <a:off x="838205" y="152392"/>
                <a:ext cx="2596889" cy="687301"/>
              </a:xfrm>
              <a:prstGeom prst="roundRect">
                <a:avLst>
                  <a:gd name="adj" fmla="val 10000"/>
                </a:avLst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Rectangle: Rounded Corners 4">
                <a:extLst>
                  <a:ext uri="{FF2B5EF4-FFF2-40B4-BE49-F238E27FC236}">
                    <a16:creationId xmlns:a16="http://schemas.microsoft.com/office/drawing/2014/main" id="{E5E95955-4DB2-30C1-C107-0910F85CD128}"/>
                  </a:ext>
                </a:extLst>
              </p:cNvPr>
              <p:cNvSpPr txBox="1"/>
              <p:nvPr/>
            </p:nvSpPr>
            <p:spPr>
              <a:xfrm>
                <a:off x="858335" y="172522"/>
                <a:ext cx="2556629" cy="64704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dirty="0"/>
                  <a:t>Formatted sweep output file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B0AEB6E-1A20-3707-FC37-C72D6A9B7A07}"/>
                </a:ext>
              </a:extLst>
            </p:cNvPr>
            <p:cNvGrpSpPr/>
            <p:nvPr/>
          </p:nvGrpSpPr>
          <p:grpSpPr>
            <a:xfrm>
              <a:off x="5797949" y="5121899"/>
              <a:ext cx="2596889" cy="687301"/>
              <a:chOff x="838205" y="152392"/>
              <a:chExt cx="2596889" cy="687301"/>
            </a:xfrm>
            <a:scene3d>
              <a:camera prst="orthographicFront"/>
              <a:lightRig rig="flat" dir="t"/>
            </a:scene3d>
          </p:grpSpPr>
          <p:sp>
            <p:nvSpPr>
              <p:cNvPr id="17" name="Rectangle: Rounded Corners 13">
                <a:extLst>
                  <a:ext uri="{FF2B5EF4-FFF2-40B4-BE49-F238E27FC236}">
                    <a16:creationId xmlns:a16="http://schemas.microsoft.com/office/drawing/2014/main" id="{6F6E408E-FE9B-B18C-887D-2DFAEB24E5A2}"/>
                  </a:ext>
                </a:extLst>
              </p:cNvPr>
              <p:cNvSpPr/>
              <p:nvPr/>
            </p:nvSpPr>
            <p:spPr>
              <a:xfrm>
                <a:off x="838205" y="152392"/>
                <a:ext cx="2596889" cy="687301"/>
              </a:xfrm>
              <a:prstGeom prst="roundRect">
                <a:avLst>
                  <a:gd name="adj" fmla="val 10000"/>
                </a:avLst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: Rounded Corners 4">
                <a:extLst>
                  <a:ext uri="{FF2B5EF4-FFF2-40B4-BE49-F238E27FC236}">
                    <a16:creationId xmlns:a16="http://schemas.microsoft.com/office/drawing/2014/main" id="{09BF0B19-F56F-7879-1D41-A6310C3AA73E}"/>
                  </a:ext>
                </a:extLst>
              </p:cNvPr>
              <p:cNvSpPr txBox="1"/>
              <p:nvPr/>
            </p:nvSpPr>
            <p:spPr>
              <a:xfrm>
                <a:off x="858335" y="172522"/>
                <a:ext cx="2556629" cy="64704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dirty="0"/>
                  <a:t>Python-based data visualization</a:t>
                </a:r>
              </a:p>
            </p:txBody>
          </p:sp>
        </p:grpSp>
        <p:graphicFrame>
          <p:nvGraphicFramePr>
            <p:cNvPr id="19" name="Diagram 18">
              <a:extLst>
                <a:ext uri="{FF2B5EF4-FFF2-40B4-BE49-F238E27FC236}">
                  <a16:creationId xmlns:a16="http://schemas.microsoft.com/office/drawing/2014/main" id="{67B0936D-0FD2-96E7-5971-914F4F830B7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17529342"/>
                </p:ext>
              </p:extLst>
            </p:nvPr>
          </p:nvGraphicFramePr>
          <p:xfrm>
            <a:off x="85927" y="2913599"/>
            <a:ext cx="7772400" cy="32766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</p:grpSp>
      <p:sp>
        <p:nvSpPr>
          <p:cNvPr id="20" name="Google Shape;375;p10">
            <a:extLst>
              <a:ext uri="{FF2B5EF4-FFF2-40B4-BE49-F238E27FC236}">
                <a16:creationId xmlns:a16="http://schemas.microsoft.com/office/drawing/2014/main" id="{D27CB06C-D76D-8F51-878B-0C1A3AF06FA5}"/>
              </a:ext>
            </a:extLst>
          </p:cNvPr>
          <p:cNvSpPr txBox="1"/>
          <p:nvPr/>
        </p:nvSpPr>
        <p:spPr>
          <a:xfrm>
            <a:off x="153788" y="1230139"/>
            <a:ext cx="1183717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4625" marR="0" lvl="0" indent="-174625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LUME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- an ecosystem of open-source software tools and standards to enable large-scale start-to-end simulations from particle generation through experimental analysis</a:t>
            </a:r>
            <a:endParaRPr lang="en-US" sz="18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LUME-ACE3P</a:t>
            </a:r>
            <a:r>
              <a:rPr lang="en-US" sz="1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- python-based manager for ACE3P workflows, configured for parameter sweeping or optimization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E8D8F4-9431-1826-2889-D0E4449302A4}"/>
              </a:ext>
            </a:extLst>
          </p:cNvPr>
          <p:cNvSpPr txBox="1"/>
          <p:nvPr/>
        </p:nvSpPr>
        <p:spPr>
          <a:xfrm>
            <a:off x="6455317" y="2761707"/>
            <a:ext cx="3005559" cy="3631763"/>
          </a:xfrm>
          <a:prstGeom prst="rect">
            <a:avLst/>
          </a:prstGeom>
          <a:solidFill>
            <a:srgbClr val="CC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workflow_parameters</a:t>
            </a:r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 :</a:t>
            </a:r>
          </a:p>
          <a:p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  'mode' : '</a:t>
            </a:r>
            <a:r>
              <a:rPr lang="en-US" sz="1000" dirty="0" err="1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parameter_sweep</a:t>
            </a:r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'</a:t>
            </a:r>
          </a:p>
          <a:p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  'module' : 's3p'</a:t>
            </a:r>
          </a:p>
          <a:p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  '</a:t>
            </a:r>
            <a:r>
              <a:rPr lang="en-US" sz="1000" dirty="0" err="1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cubit_input</a:t>
            </a:r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' : 'bend-90degree.jou'</a:t>
            </a:r>
          </a:p>
          <a:p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  'ace3p_input' : 'bend-90degree.s3p'</a:t>
            </a:r>
          </a:p>
          <a:p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  'ace3p_tasks' : 32</a:t>
            </a:r>
          </a:p>
          <a:p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  'ace3p_cores' : 4</a:t>
            </a:r>
          </a:p>
          <a:p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  'ace3p_opts' : '--</a:t>
            </a:r>
            <a:r>
              <a:rPr lang="en-US" sz="1000" dirty="0" err="1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cpu</a:t>
            </a:r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-bind=cores'</a:t>
            </a:r>
          </a:p>
          <a:p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  '</a:t>
            </a:r>
            <a:r>
              <a:rPr lang="en-US" sz="1000" dirty="0" err="1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workdir</a:t>
            </a:r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' : 'lume-ace3p_s3p_workdir'</a:t>
            </a:r>
          </a:p>
          <a:p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  '</a:t>
            </a:r>
            <a:r>
              <a:rPr lang="en-US" sz="1000" dirty="0" err="1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workdir_mode</a:t>
            </a:r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' : 'auto'</a:t>
            </a:r>
          </a:p>
          <a:p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  '</a:t>
            </a:r>
            <a:r>
              <a:rPr lang="en-US" sz="1000" dirty="0" err="1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sweep_output</a:t>
            </a:r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' : True</a:t>
            </a:r>
          </a:p>
          <a:p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  '</a:t>
            </a:r>
            <a:r>
              <a:rPr lang="en-US" sz="1000" dirty="0" err="1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sweep_output_file</a:t>
            </a:r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' : 's3p_sweep_output.txt’</a:t>
            </a:r>
          </a:p>
          <a:p>
            <a:endParaRPr lang="en-US" sz="1000" dirty="0">
              <a:solidFill>
                <a:schemeClr val="tx1"/>
              </a:solidFill>
              <a:latin typeface="Consolas" panose="020B0609020204030204" pitchFamily="49" charset="0"/>
              <a:ea typeface="Verdana" panose="020B0604030504040204" pitchFamily="34" charset="0"/>
            </a:endParaRPr>
          </a:p>
          <a:p>
            <a:r>
              <a:rPr lang="en-US" sz="1000" dirty="0" err="1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input_parameters</a:t>
            </a:r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 : </a:t>
            </a:r>
          </a:p>
          <a:p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  '</a:t>
            </a:r>
            <a:r>
              <a:rPr lang="en-US" sz="1000" dirty="0" err="1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cornercut</a:t>
            </a:r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' :</a:t>
            </a:r>
          </a:p>
          <a:p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    'min' : 12.0</a:t>
            </a:r>
          </a:p>
          <a:p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    'max' : 16.0</a:t>
            </a:r>
          </a:p>
          <a:p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    'num' : 5</a:t>
            </a:r>
          </a:p>
          <a:p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  'rcorner2' :</a:t>
            </a:r>
          </a:p>
          <a:p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    'min' : 4.0</a:t>
            </a:r>
          </a:p>
          <a:p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    'max' : 16.0</a:t>
            </a:r>
          </a:p>
          <a:p>
            <a:r>
              <a:rPr lang="en-US" sz="1000" dirty="0">
                <a:solidFill>
                  <a:schemeClr val="tx1"/>
                </a:solidFill>
                <a:latin typeface="Consolas" panose="020B0609020204030204" pitchFamily="49" charset="0"/>
                <a:ea typeface="Verdana" panose="020B0604030504040204" pitchFamily="34" charset="0"/>
              </a:rPr>
              <a:t>    'num' :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918110-21C1-22F5-5A41-14BB17AFC37A}"/>
              </a:ext>
            </a:extLst>
          </p:cNvPr>
          <p:cNvSpPr txBox="1"/>
          <p:nvPr/>
        </p:nvSpPr>
        <p:spPr>
          <a:xfrm>
            <a:off x="6455317" y="2423153"/>
            <a:ext cx="300555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demo_s3p_sweep.yaml</a:t>
            </a:r>
          </a:p>
        </p:txBody>
      </p:sp>
      <p:sp>
        <p:nvSpPr>
          <p:cNvPr id="24" name="Rectangle: Rounded Corners 30">
            <a:extLst>
              <a:ext uri="{FF2B5EF4-FFF2-40B4-BE49-F238E27FC236}">
                <a16:creationId xmlns:a16="http://schemas.microsoft.com/office/drawing/2014/main" id="{FC792917-E63D-11D3-FE6E-17674CA5D2D9}"/>
              </a:ext>
            </a:extLst>
          </p:cNvPr>
          <p:cNvSpPr/>
          <p:nvPr/>
        </p:nvSpPr>
        <p:spPr>
          <a:xfrm>
            <a:off x="6602983" y="5082801"/>
            <a:ext cx="1108688" cy="127865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4108">
            <a:extLst>
              <a:ext uri="{FF2B5EF4-FFF2-40B4-BE49-F238E27FC236}">
                <a16:creationId xmlns:a16="http://schemas.microsoft.com/office/drawing/2014/main" id="{8B2F1550-A1FA-C5C9-AF23-73391415ED16}"/>
              </a:ext>
            </a:extLst>
          </p:cNvPr>
          <p:cNvSpPr/>
          <p:nvPr/>
        </p:nvSpPr>
        <p:spPr>
          <a:xfrm>
            <a:off x="6602983" y="4008434"/>
            <a:ext cx="2761323" cy="33855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4109">
            <a:extLst>
              <a:ext uri="{FF2B5EF4-FFF2-40B4-BE49-F238E27FC236}">
                <a16:creationId xmlns:a16="http://schemas.microsoft.com/office/drawing/2014/main" id="{C19719B5-2AC7-C078-4889-40767BFBF15C}"/>
              </a:ext>
            </a:extLst>
          </p:cNvPr>
          <p:cNvSpPr/>
          <p:nvPr/>
        </p:nvSpPr>
        <p:spPr>
          <a:xfrm>
            <a:off x="6602983" y="3241542"/>
            <a:ext cx="2689293" cy="33855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FB4A41-4312-359E-FA63-E2BF96762CA8}"/>
              </a:ext>
            </a:extLst>
          </p:cNvPr>
          <p:cNvSpPr txBox="1"/>
          <p:nvPr/>
        </p:nvSpPr>
        <p:spPr>
          <a:xfrm>
            <a:off x="7792135" y="5082801"/>
            <a:ext cx="15006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Values swept to create folders and update files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9" name="Picture 28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C996DC4-83F5-F13C-E4E9-5171E45AD1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1340" y="4452025"/>
            <a:ext cx="2574525" cy="18941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6B42E4B0-87D0-0E2E-19A1-A31D94BFF86E}"/>
              </a:ext>
            </a:extLst>
          </p:cNvPr>
          <p:cNvGrpSpPr/>
          <p:nvPr/>
        </p:nvGrpSpPr>
        <p:grpSpPr>
          <a:xfrm>
            <a:off x="9731820" y="2533527"/>
            <a:ext cx="2114956" cy="1887593"/>
            <a:chOff x="9804821" y="2386266"/>
            <a:chExt cx="2114956" cy="188759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B78E108-E0CA-89F5-BCA0-C00707920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51794" y="2386266"/>
              <a:ext cx="1767983" cy="183839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1F87E62-F51A-1952-F24E-F687E65B73C2}"/>
                </a:ext>
              </a:extLst>
            </p:cNvPr>
            <p:cNvSpPr txBox="1"/>
            <p:nvPr/>
          </p:nvSpPr>
          <p:spPr>
            <a:xfrm>
              <a:off x="9804821" y="3873749"/>
              <a:ext cx="12012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/>
                <a:t>C</a:t>
              </a:r>
              <a:r>
                <a:rPr lang="en-US" sz="1000" dirty="0">
                  <a:solidFill>
                    <a:schemeClr val="tx1"/>
                  </a:solidFill>
                  <a:latin typeface="+mn-lt"/>
                </a:rPr>
                <a:t>orner chamfer length</a:t>
              </a:r>
              <a:endParaRPr lang="en-US" sz="1000" dirty="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9F17AC5-8454-FA8A-6400-D558D60807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46468" y="3665359"/>
              <a:ext cx="183955" cy="2296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70E8B00-4C4D-15F5-B5D6-D71BF9BC86A1}"/>
                </a:ext>
              </a:extLst>
            </p:cNvPr>
            <p:cNvSpPr txBox="1"/>
            <p:nvPr/>
          </p:nvSpPr>
          <p:spPr>
            <a:xfrm>
              <a:off x="10934963" y="2548590"/>
              <a:ext cx="91927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/>
                <a:t>I</a:t>
              </a:r>
              <a:r>
                <a:rPr lang="en-US" sz="1000" dirty="0">
                  <a:solidFill>
                    <a:schemeClr val="tx1"/>
                  </a:solidFill>
                  <a:latin typeface="+mn-lt"/>
                </a:rPr>
                <a:t>nner corner radius</a:t>
              </a:r>
              <a:endParaRPr lang="en-US" sz="1000" dirty="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4157B8C-31D8-EEE1-FFEB-1EB2077E90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31641" y="2948700"/>
              <a:ext cx="371899" cy="37462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7342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9BDB51-8FC7-8FBF-FE08-FD5122CD3C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2226FD-3BA9-94D1-9161-CA129C8F9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03" y="143566"/>
            <a:ext cx="10804760" cy="753033"/>
          </a:xfrm>
        </p:spPr>
        <p:txBody>
          <a:bodyPr/>
          <a:lstStyle/>
          <a:p>
            <a:r>
              <a:rPr lang="en-US" dirty="0"/>
              <a:t>Computational Tools for Rapid RF Source Design</a:t>
            </a:r>
          </a:p>
        </p:txBody>
      </p:sp>
      <p:sp>
        <p:nvSpPr>
          <p:cNvPr id="5" name="Google Shape;388;p7">
            <a:extLst>
              <a:ext uri="{FF2B5EF4-FFF2-40B4-BE49-F238E27FC236}">
                <a16:creationId xmlns:a16="http://schemas.microsoft.com/office/drawing/2014/main" id="{3070902E-8263-C9DE-63AD-31311D9B12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7203" y="1031916"/>
            <a:ext cx="7770478" cy="244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</a:pPr>
            <a:r>
              <a:rPr lang="en-US" sz="1800" dirty="0"/>
              <a:t>Refinement of HPC tools for rapid RF source design. ACE3P is an excellent platform. We are developing an all-in-one code suite with:</a:t>
            </a:r>
            <a:endParaRPr sz="1800" dirty="0"/>
          </a:p>
          <a:p>
            <a:pPr marL="466725" lvl="1" indent="-173038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40"/>
              <a:buChar char="•"/>
            </a:pPr>
            <a:r>
              <a:rPr lang="en-US" sz="1800" dirty="0"/>
              <a:t>Electrostatic model (for HV standoff)</a:t>
            </a:r>
            <a:endParaRPr sz="1800" dirty="0"/>
          </a:p>
          <a:p>
            <a:pPr marL="466725" lvl="1" indent="-173038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40"/>
              <a:buChar char="•"/>
            </a:pPr>
            <a:r>
              <a:rPr lang="en-US" sz="1800" dirty="0"/>
              <a:t>Magnetostatic model (for magnet/solenoid design)</a:t>
            </a:r>
            <a:endParaRPr sz="1800" dirty="0"/>
          </a:p>
          <a:p>
            <a:pPr marL="466725" lvl="1" indent="-173038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40"/>
              <a:buChar char="•"/>
            </a:pPr>
            <a:r>
              <a:rPr lang="en-US" sz="1800" dirty="0"/>
              <a:t>Particle tracking (for gun design)</a:t>
            </a:r>
            <a:endParaRPr sz="1800" dirty="0"/>
          </a:p>
          <a:p>
            <a:pPr marL="466725" lvl="1" indent="-173038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40"/>
              <a:buChar char="•"/>
            </a:pPr>
            <a:r>
              <a:rPr lang="en-US" sz="1800" dirty="0"/>
              <a:t>Electromagnetic model (for cavity cold testing / tuning)</a:t>
            </a:r>
            <a:endParaRPr sz="1800" dirty="0"/>
          </a:p>
          <a:p>
            <a:pPr marL="466725" lvl="1" indent="-173038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40"/>
              <a:buChar char="•"/>
            </a:pPr>
            <a:r>
              <a:rPr lang="en-US" sz="1800" dirty="0"/>
              <a:t>Self-consistent Electromagnetic PIC (for large-signal performance)</a:t>
            </a:r>
            <a:endParaRPr sz="1800" dirty="0"/>
          </a:p>
          <a:p>
            <a:pPr marL="466725" lvl="1" indent="-173038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240"/>
              <a:buChar char="•"/>
            </a:pPr>
            <a:r>
              <a:rPr lang="en-US" sz="1800" dirty="0"/>
              <a:t>Utilization of large machines (HPCs with GPU support)</a:t>
            </a:r>
            <a:endParaRPr sz="1800" dirty="0"/>
          </a:p>
        </p:txBody>
      </p:sp>
      <p:pic>
        <p:nvPicPr>
          <p:cNvPr id="6" name="Google Shape;390;p7">
            <a:extLst>
              <a:ext uri="{FF2B5EF4-FFF2-40B4-BE49-F238E27FC236}">
                <a16:creationId xmlns:a16="http://schemas.microsoft.com/office/drawing/2014/main" id="{73341786-7CAC-AC66-FECB-B7F459A78BF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6459" y="3905545"/>
            <a:ext cx="2238213" cy="1907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91;p7" descr="Chart&#10;&#10;Description automatically generated with medium confidence">
            <a:extLst>
              <a:ext uri="{FF2B5EF4-FFF2-40B4-BE49-F238E27FC236}">
                <a16:creationId xmlns:a16="http://schemas.microsoft.com/office/drawing/2014/main" id="{5EE7C923-9A80-66C3-4B18-262CE01B0D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3028" y="3789895"/>
            <a:ext cx="5076044" cy="20381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92;p7">
            <a:extLst>
              <a:ext uri="{FF2B5EF4-FFF2-40B4-BE49-F238E27FC236}">
                <a16:creationId xmlns:a16="http://schemas.microsoft.com/office/drawing/2014/main" id="{98FED5B8-4DD5-32DB-4A2E-C4881FF1C883}"/>
              </a:ext>
            </a:extLst>
          </p:cNvPr>
          <p:cNvSpPr txBox="1"/>
          <p:nvPr/>
        </p:nvSpPr>
        <p:spPr>
          <a:xfrm>
            <a:off x="4270322" y="3519261"/>
            <a:ext cx="456541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dirty="0">
                <a:solidFill>
                  <a:srgbClr val="FF0000"/>
                </a:solidFill>
                <a:sym typeface="Calibri"/>
              </a:rPr>
              <a:t>RF gun model for HEIOT</a:t>
            </a:r>
            <a:endParaRPr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9" name="Google Shape;393;p7">
            <a:extLst>
              <a:ext uri="{FF2B5EF4-FFF2-40B4-BE49-F238E27FC236}">
                <a16:creationId xmlns:a16="http://schemas.microsoft.com/office/drawing/2014/main" id="{EE69426B-218D-A925-2625-5D3D5F5DEEF8}"/>
              </a:ext>
            </a:extLst>
          </p:cNvPr>
          <p:cNvSpPr txBox="1"/>
          <p:nvPr/>
        </p:nvSpPr>
        <p:spPr>
          <a:xfrm>
            <a:off x="8884567" y="1557967"/>
            <a:ext cx="305258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IEEE Journal on Multiscale and Multiphysics Computational Techniques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4 (2019): 245-259.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n-US" sz="12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Physical Review Applied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16 (2021): 044040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n-US" sz="1200" dirty="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>
              <a:buSzPts val="1200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“Recent Advances in the Accelerator Electromagnetic Code ACE3P,” </a:t>
            </a:r>
            <a:r>
              <a:rPr lang="en-US" sz="12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Proc. 25</a:t>
            </a:r>
            <a:r>
              <a:rPr lang="en-US" sz="1200" b="0" i="1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2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IVEC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Monterey, CA (2024)</a:t>
            </a:r>
            <a:endParaRPr lang="en-US"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E78874-6548-DA18-3B94-B22DAD91E10A}"/>
              </a:ext>
            </a:extLst>
          </p:cNvPr>
          <p:cNvSpPr txBox="1"/>
          <p:nvPr/>
        </p:nvSpPr>
        <p:spPr>
          <a:xfrm>
            <a:off x="8884567" y="1034747"/>
            <a:ext cx="2637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/>
              <a:t>SLAC Publications on Early-Stage Computational Tools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E107BC-D229-C37A-73EB-E4E0F68CF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03" y="4147245"/>
            <a:ext cx="3390900" cy="15929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29D368-F141-B976-064D-E6F8640CDEAE}"/>
              </a:ext>
            </a:extLst>
          </p:cNvPr>
          <p:cNvSpPr txBox="1"/>
          <p:nvPr/>
        </p:nvSpPr>
        <p:spPr>
          <a:xfrm>
            <a:off x="731497" y="3718469"/>
            <a:ext cx="250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75XP4 Klystron DC gun</a:t>
            </a:r>
          </a:p>
        </p:txBody>
      </p:sp>
      <p:sp>
        <p:nvSpPr>
          <p:cNvPr id="13" name="Google Shape;397;p7">
            <a:extLst>
              <a:ext uri="{FF2B5EF4-FFF2-40B4-BE49-F238E27FC236}">
                <a16:creationId xmlns:a16="http://schemas.microsoft.com/office/drawing/2014/main" id="{844B379E-D6A5-F8E2-3B10-772A47D1CF07}"/>
              </a:ext>
            </a:extLst>
          </p:cNvPr>
          <p:cNvSpPr/>
          <p:nvPr/>
        </p:nvSpPr>
        <p:spPr>
          <a:xfrm>
            <a:off x="2896175" y="5946892"/>
            <a:ext cx="6194875" cy="635668"/>
          </a:xfrm>
          <a:prstGeom prst="rect">
            <a:avLst/>
          </a:prstGeom>
          <a:noFill/>
          <a:ln w="25400" cap="flat" cmpd="sng">
            <a:solidFill>
              <a:srgbClr val="1C30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tx1"/>
                </a:solidFill>
                <a:highlight>
                  <a:srgbClr val="FFFF00"/>
                </a:highlight>
              </a:rPr>
              <a:t>Continue</a:t>
            </a:r>
            <a:r>
              <a:rPr lang="en-US" sz="1600" b="0" i="0" u="none" strike="noStrike" cap="none">
                <a:solidFill>
                  <a:schemeClr val="tx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to benchmark, add diagnostics to ACE3P for RF source </a:t>
            </a:r>
            <a:r>
              <a:rPr lang="en-US" sz="1600" b="0" i="0" u="none" strike="noStrike" cap="none">
                <a:solidFill>
                  <a:schemeClr val="tx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0"/>
                  </a:ext>
                </a:extLst>
              </a:rPr>
              <a:t>design, and validate by distributing to the community</a:t>
            </a:r>
            <a:endParaRPr lang="en-US" sz="160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9452C-BFB5-56F1-0816-F43A67C9F50C}"/>
              </a:ext>
            </a:extLst>
          </p:cNvPr>
          <p:cNvSpPr txBox="1"/>
          <p:nvPr/>
        </p:nvSpPr>
        <p:spPr>
          <a:xfrm>
            <a:off x="9119500" y="609753"/>
            <a:ext cx="2179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Othman, Mohamed</a:t>
            </a:r>
          </a:p>
        </p:txBody>
      </p:sp>
    </p:spTree>
    <p:extLst>
      <p:ext uri="{BB962C8B-B14F-4D97-AF65-F5344CB8AC3E}">
        <p14:creationId xmlns:p14="http://schemas.microsoft.com/office/powerpoint/2010/main" val="240827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67" name="Google Shape;67;p2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68" name="Google Shape;68;p2"/>
          <p:cNvSpPr txBox="1">
            <a:spLocks noGrp="1"/>
          </p:cNvSpPr>
          <p:nvPr>
            <p:ph type="body" idx="1"/>
          </p:nvPr>
        </p:nvSpPr>
        <p:spPr>
          <a:xfrm>
            <a:off x="384980" y="1341781"/>
            <a:ext cx="9792689" cy="3339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dirty="0">
                <a:solidFill>
                  <a:srgbClr val="002060"/>
                </a:solidFill>
              </a:rPr>
              <a:t>SLAC’s past involvement in the muon collider program</a:t>
            </a:r>
            <a:endParaRPr dirty="0"/>
          </a:p>
          <a:p>
            <a:pPr marL="342900" lvl="0" indent="-34290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dirty="0">
                <a:solidFill>
                  <a:srgbClr val="002060"/>
                </a:solidFill>
              </a:rPr>
              <a:t>ACE3P </a:t>
            </a:r>
            <a:r>
              <a:rPr lang="en-US" dirty="0" err="1">
                <a:solidFill>
                  <a:srgbClr val="002060"/>
                </a:solidFill>
              </a:rPr>
              <a:t>multiphysics</a:t>
            </a:r>
            <a:r>
              <a:rPr lang="en-US" dirty="0">
                <a:solidFill>
                  <a:srgbClr val="002060"/>
                </a:solidFill>
              </a:rPr>
              <a:t> modeling suite</a:t>
            </a:r>
            <a:endParaRPr dirty="0"/>
          </a:p>
          <a:p>
            <a:pPr marL="342900" lvl="0" indent="-34290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dirty="0">
                <a:solidFill>
                  <a:srgbClr val="002060"/>
                </a:solidFill>
              </a:rPr>
              <a:t>805-MHz cavity design improvement using ACE3P </a:t>
            </a:r>
            <a:endParaRPr dirty="0"/>
          </a:p>
          <a:p>
            <a:pPr marL="342900" lvl="0" indent="-34290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dirty="0">
                <a:solidFill>
                  <a:srgbClr val="002060"/>
                </a:solidFill>
              </a:rPr>
              <a:t>805 MHz modular cavity design and Multiphysics analysis</a:t>
            </a:r>
            <a:endParaRPr dirty="0"/>
          </a:p>
          <a:p>
            <a:pPr marL="342900" lvl="0" indent="-34290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dirty="0">
                <a:solidFill>
                  <a:srgbClr val="002060"/>
                </a:solidFill>
              </a:rPr>
              <a:t>ACE3P newly added modeling capabilities</a:t>
            </a:r>
            <a:endParaRPr dirty="0">
              <a:solidFill>
                <a:srgbClr val="002060"/>
              </a:solidFill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dirty="0">
                <a:solidFill>
                  <a:srgbClr val="002060"/>
                </a:solidFill>
              </a:rPr>
              <a:t>Outlook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9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350" name="Google Shape;350;p19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US" dirty="0"/>
              <a:t>Novel Design and Large-scale Computing Capability </a:t>
            </a:r>
            <a:endParaRPr dirty="0"/>
          </a:p>
        </p:txBody>
      </p:sp>
      <p:pic>
        <p:nvPicPr>
          <p:cNvPr id="351" name="Google Shape;35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008" y="1457954"/>
            <a:ext cx="2173800" cy="2015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9" descr="A close-up of a machine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1862" y="3586428"/>
            <a:ext cx="2417828" cy="2015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9" descr="A machine on a table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63125" y="3586428"/>
            <a:ext cx="2636666" cy="2015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9" descr="A green rectangular object with a green hand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93177" y="1735604"/>
            <a:ext cx="2197752" cy="1612636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9"/>
          <p:cNvSpPr txBox="1"/>
          <p:nvPr/>
        </p:nvSpPr>
        <p:spPr>
          <a:xfrm>
            <a:off x="500925" y="5791211"/>
            <a:ext cx="11849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10M DOF</a:t>
            </a:r>
            <a:endParaRPr/>
          </a:p>
        </p:txBody>
      </p:sp>
      <p:sp>
        <p:nvSpPr>
          <p:cNvPr id="356" name="Google Shape;356;p19"/>
          <p:cNvSpPr txBox="1"/>
          <p:nvPr/>
        </p:nvSpPr>
        <p:spPr>
          <a:xfrm>
            <a:off x="3396525" y="5784076"/>
            <a:ext cx="11849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64M DOF</a:t>
            </a:r>
            <a:endParaRPr/>
          </a:p>
        </p:txBody>
      </p:sp>
      <p:pic>
        <p:nvPicPr>
          <p:cNvPr id="357" name="Google Shape;357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72571" y="2196619"/>
            <a:ext cx="3530930" cy="62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10621" y="4208665"/>
            <a:ext cx="3097913" cy="1127936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19"/>
          <p:cNvSpPr txBox="1"/>
          <p:nvPr/>
        </p:nvSpPr>
        <p:spPr>
          <a:xfrm>
            <a:off x="9567108" y="5794109"/>
            <a:ext cx="11849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36M DOF</a:t>
            </a:r>
            <a:endParaRPr/>
          </a:p>
        </p:txBody>
      </p:sp>
      <p:sp>
        <p:nvSpPr>
          <p:cNvPr id="360" name="Google Shape;360;p19"/>
          <p:cNvSpPr txBox="1"/>
          <p:nvPr/>
        </p:nvSpPr>
        <p:spPr>
          <a:xfrm>
            <a:off x="717678" y="1135758"/>
            <a:ext cx="12105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LHC Crab</a:t>
            </a:r>
            <a:endParaRPr/>
          </a:p>
        </p:txBody>
      </p:sp>
      <p:sp>
        <p:nvSpPr>
          <p:cNvPr id="361" name="Google Shape;361;p19"/>
          <p:cNvSpPr txBox="1"/>
          <p:nvPr/>
        </p:nvSpPr>
        <p:spPr>
          <a:xfrm>
            <a:off x="3082748" y="1159736"/>
            <a:ext cx="22963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HE11 Cavity (LDRD)</a:t>
            </a:r>
            <a:endParaRPr/>
          </a:p>
        </p:txBody>
      </p:sp>
      <p:sp>
        <p:nvSpPr>
          <p:cNvPr id="362" name="Google Shape;362;p19"/>
          <p:cNvSpPr txBox="1"/>
          <p:nvPr/>
        </p:nvSpPr>
        <p:spPr>
          <a:xfrm>
            <a:off x="8967384" y="1066800"/>
            <a:ext cx="245414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240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</a:p>
        </p:txBody>
      </p:sp>
      <p:pic>
        <p:nvPicPr>
          <p:cNvPr id="363" name="Google Shape;363;p19" descr="A picture containing text, red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72200" y="1619161"/>
            <a:ext cx="1778488" cy="1809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96000" y="3597599"/>
            <a:ext cx="1778488" cy="2015993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9"/>
          <p:cNvSpPr txBox="1"/>
          <p:nvPr/>
        </p:nvSpPr>
        <p:spPr>
          <a:xfrm>
            <a:off x="6321075" y="5784076"/>
            <a:ext cx="118494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12M DOF</a:t>
            </a:r>
            <a:endParaRPr/>
          </a:p>
        </p:txBody>
      </p:sp>
      <p:sp>
        <p:nvSpPr>
          <p:cNvPr id="366" name="Google Shape;366;p19"/>
          <p:cNvSpPr txBox="1"/>
          <p:nvPr/>
        </p:nvSpPr>
        <p:spPr>
          <a:xfrm>
            <a:off x="6382749" y="1154116"/>
            <a:ext cx="9925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RF Gun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BADB26-056E-E737-6894-515A626AC269}"/>
              </a:ext>
            </a:extLst>
          </p:cNvPr>
          <p:cNvSpPr txBox="1"/>
          <p:nvPr/>
        </p:nvSpPr>
        <p:spPr>
          <a:xfrm>
            <a:off x="8731959" y="2842920"/>
            <a:ext cx="30979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schemeClr val="dk1"/>
                </a:solidFill>
              </a:rPr>
              <a:t>(distributed coupling, cold copper)</a:t>
            </a:r>
            <a:endParaRPr lang="en-US"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B88CD5E-DC92-0942-5C72-9B552B9BB5EA}"/>
              </a:ext>
            </a:extLst>
          </p:cNvPr>
          <p:cNvSpPr/>
          <p:nvPr/>
        </p:nvSpPr>
        <p:spPr>
          <a:xfrm>
            <a:off x="703577" y="5246407"/>
            <a:ext cx="10767651" cy="123474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8F4AC6-CA06-DBC7-983C-08C90DFEC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893706"/>
            <a:ext cx="4011030" cy="2906454"/>
          </a:xfrm>
          <a:prstGeom prst="rect">
            <a:avLst/>
          </a:prstGeom>
        </p:spPr>
      </p:pic>
      <p:sp>
        <p:nvSpPr>
          <p:cNvPr id="371" name="Google Shape;371;p20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372" name="Google Shape;372;p20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US"/>
              <a:t>High Performance Computing (HPC) for Solution Speedup</a:t>
            </a:r>
            <a:endParaRPr/>
          </a:p>
        </p:txBody>
      </p:sp>
      <p:pic>
        <p:nvPicPr>
          <p:cNvPr id="373" name="Google Shape;373;p20" descr="Perlmutter Phase I cabine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" y="1925737"/>
            <a:ext cx="18288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0"/>
          <p:cNvSpPr txBox="1"/>
          <p:nvPr/>
        </p:nvSpPr>
        <p:spPr>
          <a:xfrm>
            <a:off x="304800" y="3574703"/>
            <a:ext cx="31242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32FF"/>
              </a:buClr>
              <a:buSzPts val="1600"/>
              <a:buFont typeface="Times New Roman"/>
              <a:buNone/>
            </a:pPr>
            <a:r>
              <a:rPr lang="en-US" sz="1600" b="1" i="0" u="none" strike="noStrike" cap="none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Perlmutter: </a:t>
            </a:r>
            <a:r>
              <a:rPr lang="en-US" sz="160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Cray EX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3072 CPU nodes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1792 GPU nodes 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2.2 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petabytes of memory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20"/>
          <p:cNvSpPr txBox="1"/>
          <p:nvPr/>
        </p:nvSpPr>
        <p:spPr>
          <a:xfrm>
            <a:off x="3944102" y="4023673"/>
            <a:ext cx="276149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Omega3P 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w/ 12M DOF’s</a:t>
            </a:r>
            <a:endParaRPr sz="16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8" name="Google Shape;378;p20"/>
          <p:cNvGrpSpPr/>
          <p:nvPr/>
        </p:nvGrpSpPr>
        <p:grpSpPr>
          <a:xfrm>
            <a:off x="7861570" y="1463164"/>
            <a:ext cx="4163430" cy="3343715"/>
            <a:chOff x="7824429" y="3841043"/>
            <a:chExt cx="3840334" cy="3008272"/>
          </a:xfrm>
        </p:grpSpPr>
        <p:pic>
          <p:nvPicPr>
            <p:cNvPr id="379" name="Google Shape;379;p20" descr="A graph of a number of nodes&#10;&#10;AI-generated content may be incorrect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24429" y="3841043"/>
              <a:ext cx="3840334" cy="3008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0" name="Google Shape;380;p20"/>
            <p:cNvSpPr txBox="1"/>
            <p:nvPr/>
          </p:nvSpPr>
          <p:spPr>
            <a:xfrm>
              <a:off x="8157574" y="6225309"/>
              <a:ext cx="2093987" cy="304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T3P </a:t>
              </a:r>
              <a:r>
                <a:rPr lang="en-US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w/ 130M DOF’s</a:t>
              </a:r>
              <a:endParaRPr sz="16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1" name="Google Shape;381;p20"/>
          <p:cNvSpPr txBox="1"/>
          <p:nvPr/>
        </p:nvSpPr>
        <p:spPr>
          <a:xfrm>
            <a:off x="179970" y="1278498"/>
            <a:ext cx="62970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Energy Research Scientific Computing Center</a:t>
            </a:r>
            <a:endParaRPr/>
          </a:p>
        </p:txBody>
      </p:sp>
      <p:sp>
        <p:nvSpPr>
          <p:cNvPr id="382" name="Google Shape;382;p20"/>
          <p:cNvSpPr txBox="1"/>
          <p:nvPr/>
        </p:nvSpPr>
        <p:spPr>
          <a:xfrm>
            <a:off x="859563" y="5215136"/>
            <a:ext cx="10455678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38125" marR="0" lvl="0" indent="-23812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ACE3P has built a broad capabilities for RF design and optimizations that would benefit muon accelerator R&amp;D</a:t>
            </a:r>
            <a:endParaRPr sz="2000" dirty="0"/>
          </a:p>
          <a:p>
            <a:pPr marL="238125" marR="0" lvl="0" indent="-23812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capabilities can be integrated into ACE3P to address new design requirements</a:t>
            </a:r>
            <a:endParaRPr sz="2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1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388" name="Google Shape;388;p21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US" dirty="0"/>
              <a:t>Outlook - What Can We Contribute</a:t>
            </a:r>
            <a:endParaRPr dirty="0"/>
          </a:p>
        </p:txBody>
      </p:sp>
      <p:sp>
        <p:nvSpPr>
          <p:cNvPr id="389" name="Google Shape;389;p21"/>
          <p:cNvSpPr txBox="1">
            <a:spLocks noGrp="1"/>
          </p:cNvSpPr>
          <p:nvPr>
            <p:ph type="body" idx="1"/>
          </p:nvPr>
        </p:nvSpPr>
        <p:spPr>
          <a:xfrm>
            <a:off x="576470" y="1470991"/>
            <a:ext cx="10580687" cy="4847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US" dirty="0"/>
              <a:t>RF Cavity design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400"/>
            </a:pPr>
            <a:r>
              <a:rPr lang="en-US" dirty="0"/>
              <a:t>Mitigation of field emission dark current and </a:t>
            </a:r>
            <a:r>
              <a:rPr lang="en-US" dirty="0" err="1"/>
              <a:t>multipacting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400"/>
            </a:pPr>
            <a:r>
              <a:rPr lang="en-US" dirty="0"/>
              <a:t>Thermal and Mechanical Analysis – beam, radiation and RF heating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400"/>
            </a:pPr>
            <a:r>
              <a:rPr lang="en-US" dirty="0"/>
              <a:t>High power testing – new structure and materials  [Emma’s talk]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7C9005-0C9C-E6FC-50E0-FA4B7FEB69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3D8B40-DEA6-1D57-9F6C-55A00DB2D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E68B8-4E65-C155-E302-39E469C85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224" y="1351721"/>
            <a:ext cx="10811933" cy="4966529"/>
          </a:xfrm>
        </p:spPr>
        <p:txBody>
          <a:bodyPr/>
          <a:lstStyle/>
          <a:p>
            <a:pPr marL="9525" indent="0"/>
            <a:r>
              <a:rPr lang="en-US" dirty="0"/>
              <a:t>Computational Electrodynamics Department</a:t>
            </a:r>
          </a:p>
          <a:p>
            <a:pPr marL="577850" lvl="1" indent="-395288">
              <a:buFont typeface="Arial" panose="020B0604020202020204" pitchFamily="34" charset="0"/>
              <a:buChar char="•"/>
            </a:pPr>
            <a:r>
              <a:rPr lang="en-US" dirty="0"/>
              <a:t>High performance computing code development</a:t>
            </a:r>
          </a:p>
          <a:p>
            <a:pPr marL="577850" lvl="1" indent="-395288">
              <a:buFont typeface="Arial" panose="020B0604020202020204" pitchFamily="34" charset="0"/>
              <a:buChar char="•"/>
            </a:pPr>
            <a:r>
              <a:rPr lang="en-US" dirty="0"/>
              <a:t>Multiphysics cavity modeling slides  (Cho Ng, Lixin Ge, David </a:t>
            </a:r>
            <a:r>
              <a:rPr lang="en-US" dirty="0" err="1"/>
              <a:t>Bizzozero</a:t>
            </a:r>
            <a:r>
              <a:rPr lang="en-US" dirty="0"/>
              <a:t>, Liling Xiao and Mohamed Othman)</a:t>
            </a:r>
          </a:p>
          <a:p>
            <a:pPr marL="577850" lvl="1" indent="-395288">
              <a:buFont typeface="Arial" panose="020B0604020202020204" pitchFamily="34" charset="0"/>
              <a:buChar char="•"/>
            </a:pPr>
            <a:endParaRPr lang="en-US" dirty="0"/>
          </a:p>
          <a:p>
            <a:pPr marL="9525" lvl="1" indent="0">
              <a:buNone/>
            </a:pPr>
            <a:r>
              <a:rPr lang="en-US" dirty="0"/>
              <a:t>Computing used DOE NERSC computing facilities</a:t>
            </a:r>
          </a:p>
          <a:p>
            <a:pPr marL="577850" lvl="1" indent="-395288">
              <a:buFont typeface="Arial" panose="020B0604020202020204" pitchFamily="34" charset="0"/>
              <a:buChar char="•"/>
            </a:pPr>
            <a:endParaRPr lang="en-US" dirty="0"/>
          </a:p>
          <a:p>
            <a:pPr marL="517525" indent="-5080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143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9AAE39-362A-B897-397A-4677D2106B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FD2BE5-DF0F-59B3-9529-516A99E06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Area for Future RF 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F32B8C-A9C6-53EC-50D8-933A6425B0F4}"/>
              </a:ext>
            </a:extLst>
          </p:cNvPr>
          <p:cNvSpPr txBox="1"/>
          <p:nvPr/>
        </p:nvSpPr>
        <p:spPr>
          <a:xfrm>
            <a:off x="9119500" y="609753"/>
            <a:ext cx="2179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Othman, Mohamed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6CE70B-8D9B-6E36-DA37-A4C454E9AC9C}"/>
              </a:ext>
            </a:extLst>
          </p:cNvPr>
          <p:cNvSpPr txBox="1"/>
          <p:nvPr/>
        </p:nvSpPr>
        <p:spPr>
          <a:xfrm>
            <a:off x="118938" y="1024070"/>
            <a:ext cx="527474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B83A4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Complex Material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Nonlinear materials,  frequency Conversion and saturation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Modeling of ceramic windows is instrumental in predicting the nascent stages of operational failures.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Dispersive Media and Time-Dependent material response.</a:t>
            </a:r>
          </a:p>
          <a:p>
            <a:r>
              <a:rPr lang="en-US" sz="1600" dirty="0">
                <a:solidFill>
                  <a:srgbClr val="B83A4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Advanced Beam Dynamics and Mode 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Fully self-consistent 3D beam transport and dynamics in output structures, including the effects of periodic permanent magnet (PPM) stacks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Reduction of numerical noise through various techniques</a:t>
            </a:r>
          </a:p>
          <a:p>
            <a:r>
              <a:rPr lang="en-US" sz="1600" dirty="0">
                <a:solidFill>
                  <a:srgbClr val="B83A4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Mode Extraction and Model Reduction </a:t>
            </a: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Virtual tuning of klystron cavities for ease of manufacturing tolerancing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 Dynamic Mode Decomposition (DMD) to reduce complexity and simulation time</a:t>
            </a:r>
          </a:p>
          <a:p>
            <a:r>
              <a:rPr lang="en-US" sz="1600" dirty="0">
                <a:solidFill>
                  <a:srgbClr val="B83A4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Large Signal Models for high power RF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Iterative Tuning for Cavity Optimization</a:t>
            </a:r>
          </a:p>
          <a:p>
            <a:r>
              <a:rPr lang="en-US" sz="1600" dirty="0">
                <a:solidFill>
                  <a:srgbClr val="B83A4B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AI/ML Frontier</a:t>
            </a: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Convolutional neural networks (CNNs) to compute </a:t>
            </a:r>
          </a:p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space charge effects and accelerate simulation time.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C295D7-024A-270E-4058-AE978D14B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657" y="1024070"/>
            <a:ext cx="3625964" cy="1990725"/>
          </a:xfrm>
          <a:prstGeom prst="rect">
            <a:avLst/>
          </a:prstGeom>
        </p:spPr>
      </p:pic>
      <p:sp>
        <p:nvSpPr>
          <p:cNvPr id="9" name="TextBox 18">
            <a:extLst>
              <a:ext uri="{FF2B5EF4-FFF2-40B4-BE49-F238E27FC236}">
                <a16:creationId xmlns:a16="http://schemas.microsoft.com/office/drawing/2014/main" id="{8AF44F4E-C38B-7068-568E-53FE402FC1D3}"/>
              </a:ext>
            </a:extLst>
          </p:cNvPr>
          <p:cNvSpPr txBox="1"/>
          <p:nvPr/>
        </p:nvSpPr>
        <p:spPr>
          <a:xfrm>
            <a:off x="5791452" y="1395020"/>
            <a:ext cx="1668813" cy="110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SzPts val="2000"/>
            </a:pPr>
            <a:r>
              <a:rPr lang="en-US" sz="1400" dirty="0">
                <a:solidFill>
                  <a:srgbClr val="B83A4B"/>
                </a:solidFill>
                <a:latin typeface="Lato"/>
                <a:ea typeface="Lato"/>
                <a:cs typeface="Lato"/>
              </a:rPr>
              <a:t>Nonlinear material response in both transient and PIC solver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C34E72-A726-8D87-8D2D-EDDC277177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7024"/>
          <a:stretch/>
        </p:blipFill>
        <p:spPr>
          <a:xfrm>
            <a:off x="7049085" y="2948542"/>
            <a:ext cx="5091975" cy="1501109"/>
          </a:xfrm>
          <a:prstGeom prst="rect">
            <a:avLst/>
          </a:prstGeom>
        </p:spPr>
      </p:pic>
      <p:sp>
        <p:nvSpPr>
          <p:cNvPr id="11" name="TextBox 18">
            <a:extLst>
              <a:ext uri="{FF2B5EF4-FFF2-40B4-BE49-F238E27FC236}">
                <a16:creationId xmlns:a16="http://schemas.microsoft.com/office/drawing/2014/main" id="{E923F0E1-A101-D94A-1B01-2DAF09ACC5AF}"/>
              </a:ext>
            </a:extLst>
          </p:cNvPr>
          <p:cNvSpPr txBox="1"/>
          <p:nvPr/>
        </p:nvSpPr>
        <p:spPr>
          <a:xfrm>
            <a:off x="5791452" y="3254733"/>
            <a:ext cx="1621541" cy="84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SzPts val="2000"/>
            </a:pPr>
            <a:r>
              <a:rPr lang="en-US" sz="1400" dirty="0">
                <a:solidFill>
                  <a:srgbClr val="B83A4B"/>
                </a:solidFill>
                <a:latin typeface="Lato"/>
                <a:ea typeface="Lato"/>
                <a:cs typeface="Lato"/>
              </a:rPr>
              <a:t>Frequency dependent material response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5E23CB-2945-3586-6B6D-36B645012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765" y="5011959"/>
            <a:ext cx="2503197" cy="13805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55D8A5-D8BC-85F8-90EF-61D6D597EF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7098"/>
          <a:stretch/>
        </p:blipFill>
        <p:spPr>
          <a:xfrm>
            <a:off x="9806036" y="4897920"/>
            <a:ext cx="2335024" cy="1494592"/>
          </a:xfrm>
          <a:prstGeom prst="rect">
            <a:avLst/>
          </a:prstGeom>
        </p:spPr>
      </p:pic>
      <p:pic>
        <p:nvPicPr>
          <p:cNvPr id="14" name="Picture 13" descr="A graph of a scatter plot of a graph&#10;&#10;Description automatically generated">
            <a:extLst>
              <a:ext uri="{FF2B5EF4-FFF2-40B4-BE49-F238E27FC236}">
                <a16:creationId xmlns:a16="http://schemas.microsoft.com/office/drawing/2014/main" id="{1C037C52-38D7-09B4-0D1D-621AFA336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5290" y="4823716"/>
            <a:ext cx="2009508" cy="1607606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29C9C425-C435-983C-DCD9-8AD33FC54FD9}"/>
              </a:ext>
            </a:extLst>
          </p:cNvPr>
          <p:cNvSpPr txBox="1"/>
          <p:nvPr/>
        </p:nvSpPr>
        <p:spPr>
          <a:xfrm>
            <a:off x="5096669" y="4471096"/>
            <a:ext cx="2567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B83A4B"/>
                </a:solidFill>
                <a:latin typeface="Lato"/>
                <a:ea typeface="Lato"/>
                <a:cs typeface="Lato"/>
              </a:rPr>
              <a:t>CNN model of high charge density beam in confined magnetic field including space charge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0684FCE7-552E-71F1-0332-594F5C799181}"/>
              </a:ext>
            </a:extLst>
          </p:cNvPr>
          <p:cNvSpPr txBox="1"/>
          <p:nvPr/>
        </p:nvSpPr>
        <p:spPr>
          <a:xfrm>
            <a:off x="7535489" y="4471096"/>
            <a:ext cx="2335024" cy="51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SzPts val="2000"/>
            </a:pPr>
            <a:r>
              <a:rPr lang="en-US" sz="1200" dirty="0">
                <a:solidFill>
                  <a:srgbClr val="B83A4B"/>
                </a:solidFill>
                <a:latin typeface="Lato"/>
                <a:ea typeface="Lato"/>
                <a:cs typeface="Lato"/>
              </a:rPr>
              <a:t>Eigenmode of output structure calculated through DMD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72A4A379-597A-F594-813C-CBCE66568B89}"/>
              </a:ext>
            </a:extLst>
          </p:cNvPr>
          <p:cNvSpPr txBox="1"/>
          <p:nvPr/>
        </p:nvSpPr>
        <p:spPr>
          <a:xfrm>
            <a:off x="9721175" y="4524678"/>
            <a:ext cx="2470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C00000"/>
                </a:solidFill>
              </a:rPr>
              <a:t>Beam loading calculation in input cavity through PIC simulation</a:t>
            </a:r>
          </a:p>
        </p:txBody>
      </p:sp>
    </p:spTree>
    <p:extLst>
      <p:ext uri="{BB962C8B-B14F-4D97-AF65-F5344CB8AC3E}">
        <p14:creationId xmlns:p14="http://schemas.microsoft.com/office/powerpoint/2010/main" val="195637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US" dirty="0"/>
              <a:t>SLAC’s Past Involvement in MAP </a:t>
            </a:r>
            <a:endParaRPr dirty="0"/>
          </a:p>
        </p:txBody>
      </p:sp>
      <p:sp>
        <p:nvSpPr>
          <p:cNvPr id="75" name="Google Shape;75;p3"/>
          <p:cNvSpPr txBox="1">
            <a:spLocks noGrp="1"/>
          </p:cNvSpPr>
          <p:nvPr>
            <p:ph type="body" idx="1"/>
          </p:nvPr>
        </p:nvSpPr>
        <p:spPr>
          <a:xfrm>
            <a:off x="320040" y="1662259"/>
            <a:ext cx="4074376" cy="479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/>
              <a:t>805 Pillbox cavity</a:t>
            </a:r>
            <a:endParaRPr/>
          </a:p>
          <a:p>
            <a:pPr marL="342900" lvl="0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/>
          </a:p>
          <a:p>
            <a:pPr marL="342900" lvl="0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/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800"/>
              <a:buNone/>
            </a:pPr>
            <a:endParaRPr sz="1800"/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800"/>
              <a:buNone/>
            </a:pPr>
            <a:endParaRPr sz="1800"/>
          </a:p>
          <a:p>
            <a:pPr marL="342900" lvl="0" indent="-3429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/>
              <a:t>201 MHz cavity</a:t>
            </a:r>
            <a:endParaRPr/>
          </a:p>
          <a:p>
            <a:pPr marL="342900" lvl="0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/>
          </a:p>
          <a:p>
            <a:pPr marL="342900" lvl="0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/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800"/>
              <a:buNone/>
            </a:pPr>
            <a:endParaRPr sz="1800"/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800"/>
              <a:buNone/>
            </a:pPr>
            <a:endParaRPr sz="1800"/>
          </a:p>
          <a:p>
            <a:pPr marL="342900" lvl="0" indent="-3429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/>
              <a:t>805 MHz modular cavity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800"/>
              <a:buNone/>
            </a:pPr>
            <a:endParaRPr sz="1800"/>
          </a:p>
        </p:txBody>
      </p:sp>
      <p:pic>
        <p:nvPicPr>
          <p:cNvPr id="76" name="Google Shape;7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4269" y="1051506"/>
            <a:ext cx="2892822" cy="174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3" descr="Screen Shot 2013-05-21 at 11.39.29 A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8718" y="2878474"/>
            <a:ext cx="821875" cy="1973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3" descr="A colorful drum with a blue box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4800" y="4929440"/>
            <a:ext cx="2465475" cy="152773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3"/>
          <p:cNvSpPr txBox="1"/>
          <p:nvPr/>
        </p:nvSpPr>
        <p:spPr>
          <a:xfrm>
            <a:off x="8068645" y="1430317"/>
            <a:ext cx="3883876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Cavity operates under strong magnetic fields</a:t>
            </a:r>
            <a:endParaRPr dirty="0">
              <a:solidFill>
                <a:srgbClr val="0432FF"/>
              </a:solidFill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Issues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Significant surface damage due to field emission and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multipacting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currents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Approach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Analyze field emission and MP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RF design mitigation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Tools - ACE3P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Omega3P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S3P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Track3P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US"/>
              <a:t>Electron Trajectories Under Strong External Magnetic Field</a:t>
            </a:r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380278" y="1153066"/>
            <a:ext cx="7030266" cy="42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</a:pPr>
            <a:r>
              <a:rPr lang="en-US" dirty="0"/>
              <a:t>Electron trajectories follow external magnetic field</a:t>
            </a:r>
            <a:endParaRPr dirty="0"/>
          </a:p>
        </p:txBody>
      </p:sp>
      <p:pic>
        <p:nvPicPr>
          <p:cNvPr id="2" name="old-exterior.mov">
            <a:hlinkClick r:id="" action="ppaction://media"/>
            <a:extLst>
              <a:ext uri="{FF2B5EF4-FFF2-40B4-BE49-F238E27FC236}">
                <a16:creationId xmlns:a16="http://schemas.microsoft.com/office/drawing/2014/main" id="{78E25E1E-5E52-FBB7-2F5E-B1B5582720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6106" y="1676400"/>
            <a:ext cx="5527241" cy="4641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85" name="Google Shape;85;p4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US" dirty="0"/>
              <a:t>RF </a:t>
            </a:r>
            <a:r>
              <a:rPr lang="en-US" i="1" dirty="0">
                <a:solidFill>
                  <a:srgbClr val="C00000"/>
                </a:solidFill>
              </a:rPr>
              <a:t>Challenge</a:t>
            </a:r>
            <a:r>
              <a:rPr lang="en-US" i="1" dirty="0">
                <a:solidFill>
                  <a:srgbClr val="FF0000"/>
                </a:solidFill>
              </a:rPr>
              <a:t> – </a:t>
            </a:r>
            <a:r>
              <a:rPr lang="en-US" dirty="0">
                <a:solidFill>
                  <a:srgbClr val="C00000"/>
                </a:solidFill>
              </a:rPr>
              <a:t>805 MHz cavity</a:t>
            </a:r>
            <a:endParaRPr dirty="0"/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211940" y="1143000"/>
            <a:ext cx="1134886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Significant degradation in maximum stable operating gradient with applied B field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</a:pPr>
            <a:endParaRPr/>
          </a:p>
        </p:txBody>
      </p:sp>
      <p:pic>
        <p:nvPicPr>
          <p:cNvPr id="87" name="Google Shape;87;p4" descr="SOLvgradien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2261" y="1687782"/>
            <a:ext cx="3047299" cy="2283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602" y="1766625"/>
            <a:ext cx="2860752" cy="17301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" name="Google Shape;89;p4"/>
          <p:cNvGrpSpPr/>
          <p:nvPr/>
        </p:nvGrpSpPr>
        <p:grpSpPr>
          <a:xfrm>
            <a:off x="211940" y="4260851"/>
            <a:ext cx="5286879" cy="2057400"/>
            <a:chOff x="304800" y="3886200"/>
            <a:chExt cx="5995275" cy="2324037"/>
          </a:xfrm>
        </p:grpSpPr>
        <p:pic>
          <p:nvPicPr>
            <p:cNvPr id="90" name="Google Shape;90;p4" descr="Pillbox_iris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0800000">
              <a:off x="3480677" y="4165597"/>
              <a:ext cx="2819398" cy="1879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4" descr="Pillbox_damage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04800" y="3886200"/>
              <a:ext cx="3097005" cy="23240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" name="Google Shape;92;p4"/>
            <p:cNvSpPr/>
            <p:nvPr/>
          </p:nvSpPr>
          <p:spPr>
            <a:xfrm>
              <a:off x="1600200" y="5128100"/>
              <a:ext cx="381000" cy="228600"/>
            </a:xfrm>
            <a:prstGeom prst="ellipse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3" name="Google Shape;93;p4"/>
            <p:cNvCxnSpPr>
              <a:cxnSpLocks/>
              <a:stCxn id="92" idx="6"/>
              <a:endCxn id="94" idx="1"/>
            </p:cNvCxnSpPr>
            <p:nvPr/>
          </p:nvCxnSpPr>
          <p:spPr>
            <a:xfrm flipV="1">
              <a:off x="1981200" y="4975394"/>
              <a:ext cx="2185275" cy="267007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94" name="Google Shape;94;p4"/>
            <p:cNvSpPr/>
            <p:nvPr/>
          </p:nvSpPr>
          <p:spPr>
            <a:xfrm>
              <a:off x="4166475" y="4403894"/>
              <a:ext cx="1447800" cy="1142999"/>
            </a:xfrm>
            <a:prstGeom prst="rect">
              <a:avLst/>
            </a:prstGeom>
            <a:noFill/>
            <a:ln w="25400" cap="flat" cmpd="sng">
              <a:solidFill>
                <a:srgbClr val="FFFF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1143000" y="4724400"/>
              <a:ext cx="1447800" cy="304800"/>
            </a:xfrm>
            <a:prstGeom prst="rect">
              <a:avLst/>
            </a:prstGeom>
            <a:noFill/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6" name="Google Shape;96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77557" y="1857834"/>
            <a:ext cx="1859245" cy="183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4" descr="Pillbox_BE_win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05625" y="4276754"/>
            <a:ext cx="2504749" cy="18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"/>
          <p:cNvSpPr txBox="1"/>
          <p:nvPr/>
        </p:nvSpPr>
        <p:spPr>
          <a:xfrm>
            <a:off x="8307238" y="4498102"/>
            <a:ext cx="3732362" cy="189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31775" marR="0" lvl="0" indent="-2317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Significant damage observed</a:t>
            </a:r>
            <a:endParaRPr dirty="0"/>
          </a:p>
          <a:p>
            <a:pPr marL="517525" marR="0" lvl="1" indent="-285750" algn="l" rtl="0">
              <a:spcBef>
                <a:spcPts val="36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Arial"/>
              <a:buChar char="–"/>
            </a:pPr>
            <a:r>
              <a:rPr lang="en-US" sz="1800" b="0" i="0" u="none" strike="noStrike" cap="none" dirty="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Iris</a:t>
            </a:r>
            <a:endParaRPr dirty="0">
              <a:solidFill>
                <a:srgbClr val="0432FF"/>
              </a:solidFill>
            </a:endParaRPr>
          </a:p>
          <a:p>
            <a:pPr marL="517525" marR="0" lvl="1" indent="-285750" algn="l" rtl="0">
              <a:spcBef>
                <a:spcPts val="36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Arial"/>
              <a:buChar char="–"/>
            </a:pPr>
            <a:r>
              <a:rPr lang="en-US" sz="1800" b="0" i="0" u="none" strike="noStrike" cap="none" dirty="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RF coupler</a:t>
            </a:r>
            <a:endParaRPr dirty="0">
              <a:solidFill>
                <a:srgbClr val="0432FF"/>
              </a:solidFill>
            </a:endParaRPr>
          </a:p>
          <a:p>
            <a:pPr marL="231775" marR="0" lvl="0" indent="-231775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However</a:t>
            </a:r>
            <a:endParaRPr dirty="0"/>
          </a:p>
          <a:p>
            <a:pPr marL="517525" marR="0" lvl="1" indent="-285750" algn="l" rtl="0">
              <a:spcBef>
                <a:spcPts val="36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Arial"/>
              <a:buChar char="–"/>
            </a:pPr>
            <a:r>
              <a:rPr lang="en-US" sz="1800" b="0" i="0" u="none" strike="noStrike" cap="none" dirty="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No damage to Be window</a:t>
            </a:r>
            <a:endParaRPr dirty="0">
              <a:solidFill>
                <a:srgbClr val="0432FF"/>
              </a:solidFill>
            </a:endParaRPr>
          </a:p>
        </p:txBody>
      </p:sp>
      <p:sp>
        <p:nvSpPr>
          <p:cNvPr id="99" name="Google Shape;99;p4"/>
          <p:cNvSpPr txBox="1"/>
          <p:nvPr/>
        </p:nvSpPr>
        <p:spPr>
          <a:xfrm>
            <a:off x="381000" y="3859681"/>
            <a:ext cx="3124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805 Pillbox  </a:t>
            </a:r>
            <a:r>
              <a:rPr lang="en-US" sz="12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Post-Mortem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"/>
          <p:cNvSpPr txBox="1"/>
          <p:nvPr/>
        </p:nvSpPr>
        <p:spPr>
          <a:xfrm>
            <a:off x="5439279" y="2679819"/>
            <a:ext cx="7608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field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</a:pPr>
            <a:r>
              <a:rPr lang="en-US" dirty="0">
                <a:solidFill>
                  <a:srgbClr val="C00000"/>
                </a:solidFill>
              </a:rPr>
              <a:t>Motivation and Approach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07" name="Google Shape;107;p5"/>
          <p:cNvSpPr txBox="1">
            <a:spLocks noGrp="1"/>
          </p:cNvSpPr>
          <p:nvPr>
            <p:ph type="body" idx="1"/>
          </p:nvPr>
        </p:nvSpPr>
        <p:spPr>
          <a:xfrm>
            <a:off x="345224" y="1958010"/>
            <a:ext cx="11008576" cy="2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1" indent="-22383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40"/>
              <a:buChar char="•"/>
            </a:pPr>
            <a:r>
              <a:rPr lang="en-US" dirty="0">
                <a:solidFill>
                  <a:schemeClr val="tx1"/>
                </a:solidFill>
              </a:rPr>
              <a:t>to better understand potential impacts of surface fields on performance under a strong external magnetic field</a:t>
            </a:r>
            <a:endParaRPr dirty="0">
              <a:solidFill>
                <a:schemeClr val="tx1"/>
              </a:solidFill>
            </a:endParaRPr>
          </a:p>
          <a:p>
            <a:pPr marL="457200" lvl="1" indent="-22383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4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lvl="1" indent="-223838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40"/>
              <a:buChar char="•"/>
            </a:pPr>
            <a:r>
              <a:rPr lang="en-US" dirty="0">
                <a:solidFill>
                  <a:schemeClr val="tx1"/>
                </a:solidFill>
              </a:rPr>
              <a:t>massively parallel computing using finite element ACE3P tools on NERSC supercomputers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13" name="Google Shape;113;p6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US" dirty="0"/>
              <a:t>ACE3P Modules and Multiphysics Modeling Capabilities</a:t>
            </a:r>
            <a:endParaRPr dirty="0"/>
          </a:p>
        </p:txBody>
      </p:sp>
      <p:grpSp>
        <p:nvGrpSpPr>
          <p:cNvPr id="114" name="Google Shape;114;p6"/>
          <p:cNvGrpSpPr/>
          <p:nvPr/>
        </p:nvGrpSpPr>
        <p:grpSpPr>
          <a:xfrm>
            <a:off x="172551" y="1051119"/>
            <a:ext cx="11617146" cy="4853319"/>
            <a:chOff x="64365" y="1328174"/>
            <a:chExt cx="11895949" cy="4558493"/>
          </a:xfrm>
        </p:grpSpPr>
        <p:sp>
          <p:nvSpPr>
            <p:cNvPr id="115" name="Google Shape;115;p6"/>
            <p:cNvSpPr txBox="1"/>
            <p:nvPr/>
          </p:nvSpPr>
          <p:spPr>
            <a:xfrm>
              <a:off x="254001" y="1339254"/>
              <a:ext cx="3930922" cy="421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5500" rIns="0" bIns="655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6001A"/>
                </a:buClr>
                <a:buSzPts val="1867"/>
                <a:buFont typeface="Arial"/>
                <a:buNone/>
              </a:pPr>
              <a:r>
                <a:rPr lang="en-US" sz="1867" b="1">
                  <a:solidFill>
                    <a:srgbClr val="96001A"/>
                  </a:solidFill>
                  <a:latin typeface="Arial"/>
                  <a:ea typeface="Arial"/>
                  <a:cs typeface="Arial"/>
                  <a:sym typeface="Arial"/>
                </a:rPr>
                <a:t>Omega3P</a:t>
              </a:r>
              <a:r>
                <a:rPr lang="en-US" sz="1600" b="1">
                  <a:solidFill>
                    <a:srgbClr val="96001A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i="1">
                  <a:solidFill>
                    <a:srgbClr val="333399"/>
                  </a:solidFill>
                  <a:latin typeface="Arial"/>
                  <a:ea typeface="Arial"/>
                  <a:cs typeface="Arial"/>
                  <a:sym typeface="Arial"/>
                </a:rPr>
                <a:t>(Frequency domain</a:t>
              </a:r>
              <a:r>
                <a:rPr lang="en-US" sz="1600" i="1">
                  <a:solidFill>
                    <a:srgbClr val="33339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)</a:t>
              </a:r>
              <a:r>
                <a:rPr lang="en-US" sz="1600" b="1">
                  <a:solidFill>
                    <a:srgbClr val="333399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200" b="1">
                  <a:solidFill>
                    <a:srgbClr val="333399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 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"/>
            <p:cNvSpPr txBox="1"/>
            <p:nvPr/>
          </p:nvSpPr>
          <p:spPr>
            <a:xfrm>
              <a:off x="64365" y="1755934"/>
              <a:ext cx="3967124" cy="19078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Real eigenmodes in lossless or periodic cavities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Complex eigenmodes in lossy or externally loaded cavities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Mode damping in dielectric and ferrite materials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Linear, quadratic and </a:t>
              </a:r>
              <a:r>
                <a:rPr lang="en-US" sz="1400" b="0" i="0" u="none" strike="noStrike" cap="none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nonlinear eigensolvers</a:t>
              </a:r>
              <a:endParaRPr sz="14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Periodic, absorbing and </a:t>
              </a:r>
              <a:r>
                <a:rPr lang="en-US" sz="1400" b="0" i="0" u="none" strike="noStrike" cap="none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PML boundary condition</a:t>
              </a:r>
              <a:endParaRPr sz="14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"/>
            <p:cNvSpPr txBox="1"/>
            <p:nvPr/>
          </p:nvSpPr>
          <p:spPr>
            <a:xfrm>
              <a:off x="64365" y="4340554"/>
              <a:ext cx="3941235" cy="1543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S-parameters of rf components and open structures</a:t>
              </a:r>
              <a:endParaRPr/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Dipole excitation</a:t>
              </a:r>
              <a:endParaRPr sz="14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Dielectric and ferrite materials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Effects due to surface impedance on conductor walls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Absorbing and </a:t>
              </a:r>
              <a:r>
                <a:rPr lang="en-US" sz="1400" b="0" i="0" u="none" strike="noStrike" cap="none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PML boundary condition</a:t>
              </a:r>
              <a:endParaRPr/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Boundary condition for thin coating layer</a:t>
              </a:r>
              <a:endParaRPr sz="1400" b="1" i="0" u="none" strike="noStrike" cap="none">
                <a:solidFill>
                  <a:srgbClr val="96001A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"/>
            <p:cNvSpPr txBox="1"/>
            <p:nvPr/>
          </p:nvSpPr>
          <p:spPr>
            <a:xfrm>
              <a:off x="254002" y="3919460"/>
              <a:ext cx="2879379" cy="421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5500" rIns="0" bIns="655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6001A"/>
                </a:buClr>
                <a:buSzPts val="1867"/>
                <a:buFont typeface="Arial"/>
                <a:buNone/>
              </a:pPr>
              <a:r>
                <a:rPr lang="en-US" sz="1867" b="1">
                  <a:solidFill>
                    <a:srgbClr val="96001A"/>
                  </a:solidFill>
                  <a:latin typeface="Arial"/>
                  <a:ea typeface="Arial"/>
                  <a:cs typeface="Arial"/>
                  <a:sym typeface="Arial"/>
                </a:rPr>
                <a:t>S3P</a:t>
              </a:r>
              <a:r>
                <a:rPr lang="en-US" sz="1600" b="1">
                  <a:solidFill>
                    <a:srgbClr val="96001A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i="1">
                  <a:solidFill>
                    <a:srgbClr val="333399"/>
                  </a:solidFill>
                  <a:latin typeface="Arial"/>
                  <a:ea typeface="Arial"/>
                  <a:cs typeface="Arial"/>
                  <a:sym typeface="Arial"/>
                </a:rPr>
                <a:t>(Frequency domain)</a:t>
              </a:r>
              <a:r>
                <a:rPr lang="en-US" sz="1600" b="1">
                  <a:solidFill>
                    <a:srgbClr val="33339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b="1">
                  <a:solidFill>
                    <a:srgbClr val="33339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"/>
            <p:cNvSpPr txBox="1"/>
            <p:nvPr/>
          </p:nvSpPr>
          <p:spPr>
            <a:xfrm>
              <a:off x="3963229" y="4343018"/>
              <a:ext cx="3941235" cy="1543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Integrated EM, thermal and mechanical effects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Nonlinear thermal and electrical conductivities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Convective boundary conditions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Shell elements for surface coating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Mechanical eigen and harmonic solvers</a:t>
              </a:r>
              <a:endParaRPr sz="14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Transient analysis</a:t>
              </a:r>
              <a:endParaRPr sz="14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6"/>
            <p:cNvSpPr txBox="1"/>
            <p:nvPr/>
          </p:nvSpPr>
          <p:spPr>
            <a:xfrm>
              <a:off x="4225594" y="3919460"/>
              <a:ext cx="3298892" cy="421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5500" rIns="0" bIns="655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6001A"/>
                </a:buClr>
                <a:buSzPts val="1867"/>
                <a:buFont typeface="Arial"/>
                <a:buNone/>
              </a:pPr>
              <a:r>
                <a:rPr lang="en-US" sz="1867" b="1">
                  <a:solidFill>
                    <a:srgbClr val="96001A"/>
                  </a:solidFill>
                  <a:latin typeface="Arial"/>
                  <a:ea typeface="Arial"/>
                  <a:cs typeface="Arial"/>
                  <a:sym typeface="Arial"/>
                </a:rPr>
                <a:t>TEM3P</a:t>
              </a:r>
              <a:r>
                <a:rPr lang="en-US" sz="1600" b="1">
                  <a:solidFill>
                    <a:srgbClr val="96001A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i="1">
                  <a:solidFill>
                    <a:srgbClr val="333399"/>
                  </a:solidFill>
                  <a:latin typeface="Arial"/>
                  <a:ea typeface="Arial"/>
                  <a:cs typeface="Arial"/>
                  <a:sym typeface="Arial"/>
                </a:rPr>
                <a:t>(Thermal &amp; Mechanical)</a:t>
              </a:r>
              <a:r>
                <a:rPr lang="en-US" sz="1600" b="1">
                  <a:solidFill>
                    <a:srgbClr val="33339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b="1">
                  <a:solidFill>
                    <a:srgbClr val="33339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6"/>
            <p:cNvSpPr txBox="1"/>
            <p:nvPr/>
          </p:nvSpPr>
          <p:spPr>
            <a:xfrm>
              <a:off x="8106420" y="1718901"/>
              <a:ext cx="3853894" cy="2272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Transient  and wakefield from source excitation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Moving window technique for broadband pulse and short beam propagation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Absorbing and </a:t>
              </a:r>
              <a:r>
                <a:rPr lang="en-US" sz="1400" b="0" i="0" u="none" strike="noStrike" cap="none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PML boundary conditions </a:t>
              </a: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for far fields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Impedance boundary condition for thin coating and lossy conductor walls</a:t>
              </a:r>
              <a:endParaRPr/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Nonlinear materials </a:t>
              </a:r>
              <a:endParaRPr/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Self consistent particle-in-cell (PIC)</a:t>
              </a:r>
              <a:endParaRPr/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User-specified particle emission model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06910" marR="0" lvl="1" indent="-529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None/>
              </a:pPr>
              <a:endParaRPr sz="14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6"/>
            <p:cNvSpPr txBox="1"/>
            <p:nvPr/>
          </p:nvSpPr>
          <p:spPr>
            <a:xfrm>
              <a:off x="8327315" y="1344135"/>
              <a:ext cx="3030582" cy="421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5500" rIns="0" bIns="655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6001A"/>
                </a:buClr>
                <a:buSzPts val="1867"/>
                <a:buFont typeface="Arial"/>
                <a:buNone/>
              </a:pPr>
              <a:r>
                <a:rPr lang="en-US" sz="1867" b="1">
                  <a:solidFill>
                    <a:srgbClr val="96001A"/>
                  </a:solidFill>
                  <a:latin typeface="Arial"/>
                  <a:ea typeface="Arial"/>
                  <a:cs typeface="Arial"/>
                  <a:sym typeface="Arial"/>
                </a:rPr>
                <a:t>T3P/Pic3P</a:t>
              </a:r>
              <a:r>
                <a:rPr lang="en-US" sz="1600" b="1">
                  <a:solidFill>
                    <a:srgbClr val="96001A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i="1">
                  <a:solidFill>
                    <a:srgbClr val="333399"/>
                  </a:solidFill>
                  <a:latin typeface="Arial"/>
                  <a:ea typeface="Arial"/>
                  <a:cs typeface="Arial"/>
                  <a:sym typeface="Arial"/>
                </a:rPr>
                <a:t>(Time domain)</a:t>
              </a:r>
              <a:r>
                <a:rPr lang="en-US" sz="1600" b="1">
                  <a:solidFill>
                    <a:srgbClr val="33339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3" name="Google Shape;123;p6"/>
            <p:cNvSpPr txBox="1"/>
            <p:nvPr/>
          </p:nvSpPr>
          <p:spPr>
            <a:xfrm>
              <a:off x="4031489" y="1729664"/>
              <a:ext cx="3816977" cy="15436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Particle tracking code in external rf and </a:t>
              </a:r>
              <a:r>
                <a:rPr lang="en-US" sz="1400" b="0" i="0" u="none" strike="noStrike" cap="none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static fields</a:t>
              </a:r>
              <a:endParaRPr sz="14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Multipacting and dark current in rf cavities and components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Surface physics for field and secondary emissions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06910" marR="0" lvl="1" indent="-1545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Char char="­"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Enhancement counter for multipacting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06910" marR="0" lvl="1" indent="-5291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Merriweather Sans"/>
                <a:buNone/>
              </a:pPr>
              <a:endParaRPr sz="1400" b="1" i="0" u="none" strike="noStrike" cap="none">
                <a:solidFill>
                  <a:srgbClr val="96001A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124" name="Google Shape;124;p6"/>
            <p:cNvSpPr txBox="1"/>
            <p:nvPr/>
          </p:nvSpPr>
          <p:spPr>
            <a:xfrm>
              <a:off x="4243419" y="1328174"/>
              <a:ext cx="3298892" cy="421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5500" rIns="0" bIns="655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6001A"/>
                </a:buClr>
                <a:buSzPts val="1867"/>
                <a:buFont typeface="Arial"/>
                <a:buNone/>
              </a:pPr>
              <a:r>
                <a:rPr lang="en-US" sz="1867" b="1">
                  <a:solidFill>
                    <a:srgbClr val="96001A"/>
                  </a:solidFill>
                  <a:latin typeface="Arial"/>
                  <a:ea typeface="Arial"/>
                  <a:cs typeface="Arial"/>
                  <a:sym typeface="Arial"/>
                </a:rPr>
                <a:t>Track3P</a:t>
              </a:r>
              <a:r>
                <a:rPr lang="en-US" sz="1600" b="1">
                  <a:solidFill>
                    <a:srgbClr val="96001A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 i="1">
                  <a:solidFill>
                    <a:srgbClr val="333399"/>
                  </a:solidFill>
                  <a:latin typeface="Arial"/>
                  <a:ea typeface="Arial"/>
                  <a:cs typeface="Arial"/>
                  <a:sym typeface="Arial"/>
                </a:rPr>
                <a:t>(Particle tracking)</a:t>
              </a:r>
              <a:r>
                <a:rPr lang="en-US" sz="1600" b="1">
                  <a:solidFill>
                    <a:srgbClr val="333399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" name="Google Shape;125;p6"/>
          <p:cNvSpPr txBox="1"/>
          <p:nvPr/>
        </p:nvSpPr>
        <p:spPr>
          <a:xfrm>
            <a:off x="8297124" y="3810000"/>
            <a:ext cx="3221577" cy="44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5500" rIns="0" bIns="655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6001A"/>
              </a:buClr>
              <a:buSzPts val="1867"/>
              <a:buFont typeface="Arial"/>
              <a:buNone/>
            </a:pPr>
            <a:r>
              <a:rPr lang="en-US" sz="1867" b="1">
                <a:solidFill>
                  <a:srgbClr val="96001A"/>
                </a:solidFill>
                <a:latin typeface="Arial"/>
                <a:ea typeface="Arial"/>
                <a:cs typeface="Arial"/>
                <a:sym typeface="Arial"/>
              </a:rPr>
              <a:t>Gun3P</a:t>
            </a:r>
            <a:r>
              <a:rPr lang="en-US" sz="1600" b="1">
                <a:solidFill>
                  <a:srgbClr val="96001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i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(Static PIC)</a:t>
            </a:r>
            <a:r>
              <a:rPr lang="en-US" sz="1600" b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457200" y="6204723"/>
            <a:ext cx="533400" cy="14541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430F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6"/>
          <p:cNvSpPr txBox="1"/>
          <p:nvPr/>
        </p:nvSpPr>
        <p:spPr>
          <a:xfrm>
            <a:off x="8026126" y="4265413"/>
            <a:ext cx="3901009" cy="144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06910" marR="0" lvl="1" indent="-1545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 Sans"/>
              <a:buChar char="­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DC gun modeling at steady state</a:t>
            </a:r>
            <a:endParaRPr sz="1400" b="0" i="0" u="none" strike="noStrike" cap="none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06910" marR="0" lvl="1" indent="-1545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 Sans"/>
              <a:buChar char="­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Space-charge limited emission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6910" marR="0" lvl="1" indent="-1545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 Sans"/>
              <a:buChar char="­"/>
            </a:pPr>
            <a:r>
              <a:rPr lang="en-US" sz="14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Electrostatic solver</a:t>
            </a:r>
            <a:endParaRPr sz="1400" b="0" i="0" u="none" strike="noStrike" cap="none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06910" marR="0" lvl="1" indent="-1545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 Sans"/>
              <a:buChar char="­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Magnetostatic solver</a:t>
            </a:r>
            <a:endParaRPr/>
          </a:p>
          <a:p>
            <a:pPr marL="306910" marR="0" lvl="1" indent="-1545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 Sans"/>
              <a:buChar char="­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Particle tracking in external and self static fields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6910" marR="0" lvl="1" indent="-529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 Sans"/>
              <a:buNone/>
            </a:pPr>
            <a:endParaRPr sz="1400" b="1" i="0" u="none" strike="noStrike" cap="none">
              <a:solidFill>
                <a:srgbClr val="96001A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28" name="Google Shape;128;p6"/>
          <p:cNvSpPr txBox="1"/>
          <p:nvPr/>
        </p:nvSpPr>
        <p:spPr>
          <a:xfrm>
            <a:off x="979779" y="6096000"/>
            <a:ext cx="26877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Recent developments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US"/>
              <a:t>805 MHz Cavity Design Improvement – Omega3P</a:t>
            </a:r>
            <a:endParaRPr/>
          </a:p>
        </p:txBody>
      </p:sp>
      <p:grpSp>
        <p:nvGrpSpPr>
          <p:cNvPr id="143" name="Google Shape;143;p8"/>
          <p:cNvGrpSpPr/>
          <p:nvPr/>
        </p:nvGrpSpPr>
        <p:grpSpPr>
          <a:xfrm>
            <a:off x="4700445" y="1326900"/>
            <a:ext cx="1834129" cy="2204653"/>
            <a:chOff x="5056170" y="851441"/>
            <a:chExt cx="3080780" cy="3703148"/>
          </a:xfrm>
        </p:grpSpPr>
        <p:pic>
          <p:nvPicPr>
            <p:cNvPr id="144" name="Google Shape;144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23693" y="851441"/>
              <a:ext cx="2913257" cy="370314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5" name="Google Shape;145;p8"/>
            <p:cNvCxnSpPr/>
            <p:nvPr/>
          </p:nvCxnSpPr>
          <p:spPr>
            <a:xfrm>
              <a:off x="5751330" y="1225399"/>
              <a:ext cx="166622" cy="33559"/>
            </a:xfrm>
            <a:prstGeom prst="straightConnector1">
              <a:avLst/>
            </a:prstGeom>
            <a:noFill/>
            <a:ln w="9525" cap="flat" cmpd="sng">
              <a:solidFill>
                <a:srgbClr val="A40019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146" name="Google Shape;146;p8"/>
            <p:cNvSpPr txBox="1"/>
            <p:nvPr/>
          </p:nvSpPr>
          <p:spPr>
            <a:xfrm>
              <a:off x="5056170" y="1187904"/>
              <a:ext cx="945095" cy="413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Slot 1</a:t>
              </a:r>
              <a:endParaRPr/>
            </a:p>
          </p:txBody>
        </p:sp>
        <p:sp>
          <p:nvSpPr>
            <p:cNvPr id="147" name="Google Shape;147;p8"/>
            <p:cNvSpPr txBox="1"/>
            <p:nvPr/>
          </p:nvSpPr>
          <p:spPr>
            <a:xfrm>
              <a:off x="6334506" y="967142"/>
              <a:ext cx="864704" cy="413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slot 2</a:t>
              </a:r>
              <a:endParaRPr/>
            </a:p>
          </p:txBody>
        </p:sp>
        <p:cxnSp>
          <p:nvCxnSpPr>
            <p:cNvPr id="148" name="Google Shape;148;p8"/>
            <p:cNvCxnSpPr/>
            <p:nvPr/>
          </p:nvCxnSpPr>
          <p:spPr>
            <a:xfrm flipH="1">
              <a:off x="6146458" y="1187904"/>
              <a:ext cx="235201" cy="37495"/>
            </a:xfrm>
            <a:prstGeom prst="straightConnector1">
              <a:avLst/>
            </a:prstGeom>
            <a:noFill/>
            <a:ln w="9525" cap="flat" cmpd="sng">
              <a:solidFill>
                <a:srgbClr val="A40019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49" name="Google Shape;149;p8"/>
            <p:cNvCxnSpPr/>
            <p:nvPr/>
          </p:nvCxnSpPr>
          <p:spPr>
            <a:xfrm rot="10800000">
              <a:off x="6112344" y="2647474"/>
              <a:ext cx="222163" cy="55541"/>
            </a:xfrm>
            <a:prstGeom prst="straightConnector1">
              <a:avLst/>
            </a:prstGeom>
            <a:noFill/>
            <a:ln w="9525" cap="flat" cmpd="sng">
              <a:solidFill>
                <a:srgbClr val="A40019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150" name="Google Shape;150;p8"/>
            <p:cNvSpPr txBox="1"/>
            <p:nvPr/>
          </p:nvSpPr>
          <p:spPr>
            <a:xfrm>
              <a:off x="6278964" y="2536392"/>
              <a:ext cx="1121313" cy="413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end bp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1" name="Google Shape;151;p8"/>
            <p:cNvCxnSpPr/>
            <p:nvPr/>
          </p:nvCxnSpPr>
          <p:spPr>
            <a:xfrm rot="10800000" flipH="1">
              <a:off x="5834641" y="1814363"/>
              <a:ext cx="166622" cy="111081"/>
            </a:xfrm>
            <a:prstGeom prst="straightConnector1">
              <a:avLst/>
            </a:prstGeom>
            <a:noFill/>
            <a:ln w="9525" cap="flat" cmpd="sng">
              <a:solidFill>
                <a:srgbClr val="A40019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152" name="Google Shape;152;p8"/>
            <p:cNvSpPr txBox="1"/>
            <p:nvPr/>
          </p:nvSpPr>
          <p:spPr>
            <a:xfrm>
              <a:off x="5223693" y="1869901"/>
              <a:ext cx="931153" cy="413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anose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3" name="Google Shape;15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3202" y="3644857"/>
            <a:ext cx="1352842" cy="1409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5408" y="3612287"/>
            <a:ext cx="1321160" cy="144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02662" y="1326913"/>
            <a:ext cx="871204" cy="210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8"/>
          <p:cNvSpPr txBox="1"/>
          <p:nvPr/>
        </p:nvSpPr>
        <p:spPr>
          <a:xfrm>
            <a:off x="5327457" y="4684642"/>
            <a:ext cx="2968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sp>
        <p:nvSpPr>
          <p:cNvPr id="157" name="Google Shape;157;p8"/>
          <p:cNvSpPr txBox="1"/>
          <p:nvPr/>
        </p:nvSpPr>
        <p:spPr>
          <a:xfrm>
            <a:off x="6192191" y="4684642"/>
            <a:ext cx="309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158" name="Google Shape;158;p8"/>
          <p:cNvSpPr txBox="1"/>
          <p:nvPr/>
        </p:nvSpPr>
        <p:spPr>
          <a:xfrm>
            <a:off x="2395442" y="2972271"/>
            <a:ext cx="9742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Original</a:t>
            </a:r>
            <a:endParaRPr/>
          </a:p>
        </p:txBody>
      </p:sp>
      <p:sp>
        <p:nvSpPr>
          <p:cNvPr id="159" name="Google Shape;159;p8"/>
          <p:cNvSpPr txBox="1"/>
          <p:nvPr/>
        </p:nvSpPr>
        <p:spPr>
          <a:xfrm>
            <a:off x="5174553" y="2975983"/>
            <a:ext cx="21283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New low field design</a:t>
            </a:r>
            <a:endParaRPr/>
          </a:p>
        </p:txBody>
      </p:sp>
      <p:sp>
        <p:nvSpPr>
          <p:cNvPr id="160" name="Google Shape;160;p8"/>
          <p:cNvSpPr/>
          <p:nvPr/>
        </p:nvSpPr>
        <p:spPr>
          <a:xfrm>
            <a:off x="3921025" y="2608707"/>
            <a:ext cx="508151" cy="45839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6600"/>
          </a:solidFill>
          <a:ln w="9525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45544" y="3592966"/>
            <a:ext cx="1479195" cy="1461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2846" y="3612286"/>
            <a:ext cx="1501508" cy="144168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8"/>
          <p:cNvSpPr txBox="1"/>
          <p:nvPr/>
        </p:nvSpPr>
        <p:spPr>
          <a:xfrm>
            <a:off x="2190180" y="4095905"/>
            <a:ext cx="1943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sp>
        <p:nvSpPr>
          <p:cNvPr id="164" name="Google Shape;164;p8"/>
          <p:cNvSpPr txBox="1"/>
          <p:nvPr/>
        </p:nvSpPr>
        <p:spPr>
          <a:xfrm>
            <a:off x="3161237" y="4095905"/>
            <a:ext cx="2027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pic>
        <p:nvPicPr>
          <p:cNvPr id="165" name="Google Shape;165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96767" y="3644857"/>
            <a:ext cx="1051247" cy="1409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933652" y="3644858"/>
            <a:ext cx="1099176" cy="1409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65824" y="5207904"/>
            <a:ext cx="8967437" cy="1406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99200" y="1300984"/>
            <a:ext cx="1664297" cy="220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8"/>
          <p:cNvSpPr txBox="1"/>
          <p:nvPr/>
        </p:nvSpPr>
        <p:spPr>
          <a:xfrm>
            <a:off x="8499765" y="2959935"/>
            <a:ext cx="18834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New with window</a:t>
            </a:r>
            <a:endParaRPr/>
          </a:p>
        </p:txBody>
      </p:sp>
      <p:sp>
        <p:nvSpPr>
          <p:cNvPr id="170" name="Google Shape;170;p8"/>
          <p:cNvSpPr txBox="1"/>
          <p:nvPr/>
        </p:nvSpPr>
        <p:spPr>
          <a:xfrm>
            <a:off x="8499257" y="4684642"/>
            <a:ext cx="2968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/>
          </a:p>
        </p:txBody>
      </p:sp>
      <p:sp>
        <p:nvSpPr>
          <p:cNvPr id="171" name="Google Shape;171;p8"/>
          <p:cNvSpPr txBox="1"/>
          <p:nvPr/>
        </p:nvSpPr>
        <p:spPr>
          <a:xfrm>
            <a:off x="9599357" y="4684642"/>
            <a:ext cx="309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sp>
        <p:nvSpPr>
          <p:cNvPr id="172" name="Google Shape;172;p8"/>
          <p:cNvSpPr txBox="1"/>
          <p:nvPr/>
        </p:nvSpPr>
        <p:spPr>
          <a:xfrm>
            <a:off x="9833261" y="5791200"/>
            <a:ext cx="20135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Low Surface Field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"/>
          <p:cNvSpPr txBox="1">
            <a:spLocks noGrp="1"/>
          </p:cNvSpPr>
          <p:nvPr>
            <p:ph type="sldNum" idx="12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57600" rIns="720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304800" y="129090"/>
            <a:ext cx="10804760" cy="75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buSzPts val="2400"/>
            </a:pPr>
            <a:r>
              <a:rPr lang="en-US" dirty="0" err="1"/>
              <a:t>Multipacting</a:t>
            </a:r>
            <a:r>
              <a:rPr lang="en-US" dirty="0"/>
              <a:t> and Field Emission Simulation - Track3P</a:t>
            </a:r>
            <a:endParaRPr dirty="0"/>
          </a:p>
        </p:txBody>
      </p:sp>
      <p:sp>
        <p:nvSpPr>
          <p:cNvPr id="179" name="Google Shape;179;p9"/>
          <p:cNvSpPr txBox="1">
            <a:spLocks noGrp="1"/>
          </p:cNvSpPr>
          <p:nvPr>
            <p:ph type="body" idx="1"/>
          </p:nvPr>
        </p:nvSpPr>
        <p:spPr>
          <a:xfrm>
            <a:off x="345224" y="1252729"/>
            <a:ext cx="11501552" cy="232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None/>
            </a:pPr>
            <a:r>
              <a:rPr lang="en-US">
                <a:solidFill>
                  <a:srgbClr val="FF0000"/>
                </a:solidFill>
              </a:rPr>
              <a:t>3D parallel high-order finite-element particle tracking code for</a:t>
            </a:r>
            <a:r>
              <a:rPr lang="en-US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>
                <a:solidFill>
                  <a:srgbClr val="FF0000"/>
                </a:solidFill>
              </a:rPr>
              <a:t>dark current and multipacting simulations</a:t>
            </a:r>
            <a:endParaRPr b="1"/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ct val="100000"/>
              <a:buNone/>
            </a:pPr>
            <a:r>
              <a:rPr lang="en-US" sz="2300" b="1"/>
              <a:t>MP simulation process</a:t>
            </a:r>
            <a:endParaRPr/>
          </a:p>
          <a:p>
            <a:pPr marL="233363" lvl="0" indent="-233394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300">
                <a:solidFill>
                  <a:srgbClr val="002060"/>
                </a:solidFill>
              </a:rPr>
              <a:t>Electrons are launched from specific surfaces over a full RF period. </a:t>
            </a:r>
            <a:endParaRPr/>
          </a:p>
          <a:p>
            <a:pPr marL="233363" lvl="0" indent="-233394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300">
                <a:solidFill>
                  <a:srgbClr val="002060"/>
                </a:solidFill>
              </a:rPr>
              <a:t>Track electrons for a specified number of RF cycles</a:t>
            </a:r>
            <a:endParaRPr/>
          </a:p>
          <a:p>
            <a:pPr marL="233363" lvl="0" indent="-233394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300">
                <a:solidFill>
                  <a:srgbClr val="002060"/>
                </a:solidFill>
              </a:rPr>
              <a:t>Identify resonant trajectories, determine the multipacting order (#cycles/impact) and type (#impact positions/MP cycle)</a:t>
            </a:r>
            <a:endParaRPr/>
          </a:p>
          <a:p>
            <a:pPr marL="233363" lvl="0" indent="-233394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300">
                <a:solidFill>
                  <a:srgbClr val="002060"/>
                </a:solidFill>
              </a:rPr>
              <a:t>Calculate enhancement counter or using SEY curve to determine MP strength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ct val="100000"/>
              <a:buNone/>
            </a:pPr>
            <a:endParaRPr/>
          </a:p>
        </p:txBody>
      </p:sp>
      <p:pic>
        <p:nvPicPr>
          <p:cNvPr id="180" name="Google Shape;1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4029275"/>
            <a:ext cx="2712607" cy="1627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5623" y="4069342"/>
            <a:ext cx="2717900" cy="1733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 descr="Screen shot 2011-08-04 at 11.05.44 A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57610" y="3892086"/>
            <a:ext cx="2450925" cy="170448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 txBox="1"/>
          <p:nvPr/>
        </p:nvSpPr>
        <p:spPr>
          <a:xfrm>
            <a:off x="9343808" y="5774812"/>
            <a:ext cx="187852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Copper SEY curve</a:t>
            </a:r>
            <a:endParaRPr/>
          </a:p>
        </p:txBody>
      </p:sp>
      <p:sp>
        <p:nvSpPr>
          <p:cNvPr id="184" name="Google Shape;184;p9"/>
          <p:cNvSpPr txBox="1"/>
          <p:nvPr/>
        </p:nvSpPr>
        <p:spPr>
          <a:xfrm>
            <a:off x="152400" y="3522754"/>
            <a:ext cx="65310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Sample MP trajectories in various RF components</a:t>
            </a:r>
            <a:endParaRPr/>
          </a:p>
        </p:txBody>
      </p:sp>
      <p:sp>
        <p:nvSpPr>
          <p:cNvPr id="185" name="Google Shape;185;p9"/>
          <p:cNvSpPr txBox="1"/>
          <p:nvPr/>
        </p:nvSpPr>
        <p:spPr>
          <a:xfrm>
            <a:off x="152400" y="5923334"/>
            <a:ext cx="23391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Coax line with partial standing wave</a:t>
            </a:r>
            <a:endParaRPr dirty="0">
              <a:solidFill>
                <a:srgbClr val="0432FF"/>
              </a:solidFill>
            </a:endParaRPr>
          </a:p>
        </p:txBody>
      </p:sp>
      <p:sp>
        <p:nvSpPr>
          <p:cNvPr id="186" name="Google Shape;186;p9"/>
          <p:cNvSpPr txBox="1"/>
          <p:nvPr/>
        </p:nvSpPr>
        <p:spPr>
          <a:xfrm>
            <a:off x="3325800" y="5903443"/>
            <a:ext cx="21917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TTF-III coupler between window and inner conductor</a:t>
            </a:r>
            <a:endParaRPr>
              <a:solidFill>
                <a:srgbClr val="0432FF"/>
              </a:solidFill>
            </a:endParaRPr>
          </a:p>
        </p:txBody>
      </p:sp>
      <p:sp>
        <p:nvSpPr>
          <p:cNvPr id="187" name="Google Shape;187;p9"/>
          <p:cNvSpPr txBox="1"/>
          <p:nvPr/>
        </p:nvSpPr>
        <p:spPr>
          <a:xfrm>
            <a:off x="6151262" y="5948418"/>
            <a:ext cx="203500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Equator of elliptical cavity</a:t>
            </a:r>
            <a:endParaRPr>
              <a:solidFill>
                <a:srgbClr val="0432FF"/>
              </a:solidFill>
            </a:endParaRPr>
          </a:p>
        </p:txBody>
      </p:sp>
      <p:grpSp>
        <p:nvGrpSpPr>
          <p:cNvPr id="188" name="Google Shape;188;p9"/>
          <p:cNvGrpSpPr/>
          <p:nvPr/>
        </p:nvGrpSpPr>
        <p:grpSpPr>
          <a:xfrm>
            <a:off x="6140376" y="4011722"/>
            <a:ext cx="2035003" cy="1733606"/>
            <a:chOff x="9398185" y="3810000"/>
            <a:chExt cx="1782440" cy="1497726"/>
          </a:xfrm>
        </p:grpSpPr>
        <p:pic>
          <p:nvPicPr>
            <p:cNvPr id="189" name="Google Shape;189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48800" y="3810000"/>
              <a:ext cx="1650815" cy="1497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p9"/>
            <p:cNvSpPr/>
            <p:nvPr/>
          </p:nvSpPr>
          <p:spPr>
            <a:xfrm>
              <a:off x="9398185" y="3879622"/>
              <a:ext cx="1782440" cy="637023"/>
            </a:xfrm>
            <a:prstGeom prst="arc">
              <a:avLst>
                <a:gd name="adj1" fmla="val 11347294"/>
                <a:gd name="adj2" fmla="val 21080087"/>
              </a:avLst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rgbClr val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1647</Words>
  <Application>Microsoft Macintosh PowerPoint</Application>
  <PresentationFormat>Widescreen</PresentationFormat>
  <Paragraphs>336</Paragraphs>
  <Slides>24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Consolas</vt:lpstr>
      <vt:lpstr>Lato</vt:lpstr>
      <vt:lpstr>Twentieth Century</vt:lpstr>
      <vt:lpstr>Times New Roman</vt:lpstr>
      <vt:lpstr>Merriweather Sans</vt:lpstr>
      <vt:lpstr>Calibri</vt:lpstr>
      <vt:lpstr>Helvetica Neue</vt:lpstr>
      <vt:lpstr>Blank</vt:lpstr>
      <vt:lpstr>Multi-physics Approach in the Design and Optimization of  Muon Cooling Cavity</vt:lpstr>
      <vt:lpstr>Outline</vt:lpstr>
      <vt:lpstr>SLAC’s Past Involvement in MAP </vt:lpstr>
      <vt:lpstr>Electron Trajectories Under Strong External Magnetic Field</vt:lpstr>
      <vt:lpstr>RF Challenge – 805 MHz cavity</vt:lpstr>
      <vt:lpstr>Motivation and Approach</vt:lpstr>
      <vt:lpstr>ACE3P Modules and Multiphysics Modeling Capabilities</vt:lpstr>
      <vt:lpstr>805 MHz Cavity Design Improvement – Omega3P</vt:lpstr>
      <vt:lpstr>Multipacting and Field Emission Simulation - Track3P</vt:lpstr>
      <vt:lpstr>Multipacting Analysis with External Magnetic Field – Track3P</vt:lpstr>
      <vt:lpstr>Field Emission Dark Current Analysis – Track3P</vt:lpstr>
      <vt:lpstr>Modular Cavity</vt:lpstr>
      <vt:lpstr>Modular Cavity Design and MP Mitigation – Omega3P/S3P/Track3P</vt:lpstr>
      <vt:lpstr>Modular Cavity Thermal &amp; Stress Analysis – TEM3P</vt:lpstr>
      <vt:lpstr>Modular Cavity High Power Test   (Daniel Bowring)</vt:lpstr>
      <vt:lpstr>Radiation Heating Modeling – TEM3P </vt:lpstr>
      <vt:lpstr>Dark Current and Radiation Analysis   -   ACE3P/Geant4 Integration </vt:lpstr>
      <vt:lpstr>LUME-ACE3P Workflow for Design Optimization</vt:lpstr>
      <vt:lpstr>Computational Tools for Rapid RF Source Design</vt:lpstr>
      <vt:lpstr>Novel Design and Large-scale Computing Capability </vt:lpstr>
      <vt:lpstr>High Performance Computing (HPC) for Solution Speedup</vt:lpstr>
      <vt:lpstr>Outlook - What Can We Contribute</vt:lpstr>
      <vt:lpstr>Acknowledgement</vt:lpstr>
      <vt:lpstr>Development Area for Future RF 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Li, Zenghai</cp:lastModifiedBy>
  <cp:revision>39</cp:revision>
  <dcterms:created xsi:type="dcterms:W3CDTF">2012-06-11T23:50:00Z</dcterms:created>
  <dcterms:modified xsi:type="dcterms:W3CDTF">2025-08-08T15:50:02Z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0x0101009D43E2FA010E4F44AC62BAF068AA309E</vt:lpwstr>
  </property>
</Properties>
</file>