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60"/>
  </p:notesMasterIdLst>
  <p:handoutMasterIdLst>
    <p:handoutMasterId r:id="rId61"/>
  </p:handoutMasterIdLst>
  <p:sldIdLst>
    <p:sldId id="294" r:id="rId2"/>
    <p:sldId id="2766" r:id="rId3"/>
    <p:sldId id="2776" r:id="rId4"/>
    <p:sldId id="6977" r:id="rId5"/>
    <p:sldId id="282" r:id="rId6"/>
    <p:sldId id="283" r:id="rId7"/>
    <p:sldId id="284" r:id="rId8"/>
    <p:sldId id="6981" r:id="rId9"/>
    <p:sldId id="6978" r:id="rId10"/>
    <p:sldId id="288" r:id="rId11"/>
    <p:sldId id="2754" r:id="rId12"/>
    <p:sldId id="6964" r:id="rId13"/>
    <p:sldId id="6963" r:id="rId14"/>
    <p:sldId id="2777" r:id="rId15"/>
    <p:sldId id="2778" r:id="rId16"/>
    <p:sldId id="6973" r:id="rId17"/>
    <p:sldId id="6961" r:id="rId18"/>
    <p:sldId id="6960" r:id="rId19"/>
    <p:sldId id="5908" r:id="rId20"/>
    <p:sldId id="3748" r:id="rId21"/>
    <p:sldId id="6957" r:id="rId22"/>
    <p:sldId id="6971" r:id="rId23"/>
    <p:sldId id="6972" r:id="rId24"/>
    <p:sldId id="6962" r:id="rId25"/>
    <p:sldId id="2691" r:id="rId26"/>
    <p:sldId id="280" r:id="rId27"/>
    <p:sldId id="6976" r:id="rId28"/>
    <p:sldId id="2742" r:id="rId29"/>
    <p:sldId id="6965" r:id="rId30"/>
    <p:sldId id="6966" r:id="rId31"/>
    <p:sldId id="6967" r:id="rId32"/>
    <p:sldId id="6979" r:id="rId33"/>
    <p:sldId id="6975" r:id="rId34"/>
    <p:sldId id="2759" r:id="rId35"/>
    <p:sldId id="2704" r:id="rId36"/>
    <p:sldId id="2701" r:id="rId37"/>
    <p:sldId id="2750" r:id="rId38"/>
    <p:sldId id="2676" r:id="rId39"/>
    <p:sldId id="2770" r:id="rId40"/>
    <p:sldId id="2758" r:id="rId41"/>
    <p:sldId id="2745" r:id="rId42"/>
    <p:sldId id="2768" r:id="rId43"/>
    <p:sldId id="2755" r:id="rId44"/>
    <p:sldId id="2756" r:id="rId45"/>
    <p:sldId id="2710" r:id="rId46"/>
    <p:sldId id="2753" r:id="rId47"/>
    <p:sldId id="2724" r:id="rId48"/>
    <p:sldId id="2731" r:id="rId49"/>
    <p:sldId id="2536" r:id="rId50"/>
    <p:sldId id="2738" r:id="rId51"/>
    <p:sldId id="2733" r:id="rId52"/>
    <p:sldId id="2740" r:id="rId53"/>
    <p:sldId id="2741" r:id="rId54"/>
    <p:sldId id="2579" r:id="rId55"/>
    <p:sldId id="2573" r:id="rId56"/>
    <p:sldId id="256" r:id="rId57"/>
    <p:sldId id="257" r:id="rId58"/>
    <p:sldId id="2648" r:id="rId59"/>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97D7EB"/>
    <a:srgbClr val="98D7EA"/>
    <a:srgbClr val="98D7EB"/>
    <a:srgbClr val="50504E"/>
    <a:srgbClr val="4E4E4E"/>
    <a:srgbClr val="004C97"/>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93" autoAdjust="0"/>
    <p:restoredTop sz="95921"/>
  </p:normalViewPr>
  <p:slideViewPr>
    <p:cSldViewPr snapToGrid="0" snapToObjects="1" showGuides="1">
      <p:cViewPr varScale="1">
        <p:scale>
          <a:sx n="146" d="100"/>
          <a:sy n="146" d="100"/>
        </p:scale>
        <p:origin x="488" y="18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sorterViewPr>
    <p:cViewPr>
      <p:scale>
        <a:sx n="1" d="1"/>
        <a:sy n="1" d="1"/>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8/6/25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8/6/25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8824-3902-8DF9-FB97-05716B120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2ACD9-692C-EDCA-1A28-9EA86B77E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C192B-46C3-A4E6-21B2-18139806E8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F9D7EC-0725-5311-7DC1-DA6F581E9A1D}"/>
              </a:ext>
            </a:extLst>
          </p:cNvPr>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80677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DD5F-3BAC-3105-6BAE-865B88CEC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12849-24AC-F0FB-3DDC-2D6C33642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4DA264-756E-9AEF-F5B0-A85613F310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05D64-765A-E1EF-4229-2C6514C96625}"/>
              </a:ext>
            </a:extLst>
          </p:cNvPr>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117788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1972F-C268-ED34-6230-70B2E60B8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F53CC-0DE7-0D32-1209-CFAF9CBA6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BCF1D-DAF4-F949-6E1A-EC8862B32E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A98F49-E2B4-746E-C8A8-1F904A9A24EC}"/>
              </a:ext>
            </a:extLst>
          </p:cNvPr>
          <p:cNvSpPr>
            <a:spLocks noGrp="1"/>
          </p:cNvSpPr>
          <p:nvPr>
            <p:ph type="sldNum" sz="quarter" idx="5"/>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40190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DFF6B-C243-EE68-EC5E-8ECBB0E2D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88AAE-7454-1451-DE6E-CFC1DA392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4F142-7E4E-8F33-9A35-FBCF18C66E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05966D-6438-4222-A86E-42EB0220551C}"/>
              </a:ext>
            </a:extLst>
          </p:cNvPr>
          <p:cNvSpPr>
            <a:spLocks noGrp="1"/>
          </p:cNvSpPr>
          <p:nvPr>
            <p:ph type="sldNum" sz="quarter" idx="5"/>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209938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405F1-16FE-E923-FBF7-6D987636C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6C31D-83CB-A076-1F25-FE3314364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F7446-F36A-DA70-E8B9-2D6C20BB0F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A27E68-4629-17DF-8DDA-DEDC5315B339}"/>
              </a:ext>
            </a:extLst>
          </p:cNvPr>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302376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309789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a:spLocks noGrp="1" noRot="1" noChangeAspect="1"/>
          </p:cNvSpPr>
          <p:nvPr>
            <p:ph type="sldImg"/>
          </p:nvPr>
        </p:nvSpPr>
        <p:spPr>
          <a:prstGeom prst="rect">
            <a:avLst/>
          </a:prstGeom>
        </p:spPr>
        <p:txBody>
          <a:bodyPr/>
          <a:lstStyle/>
          <a:p>
            <a:endParaRPr/>
          </a:p>
        </p:txBody>
      </p:sp>
      <p:sp>
        <p:nvSpPr>
          <p:cNvPr id="1044" name="Shape 104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85A3-B8C7-870F-7AF1-2118E8021C62}"/>
            </a:ext>
          </a:extLst>
        </p:cNvPr>
        <p:cNvGrpSpPr/>
        <p:nvPr/>
      </p:nvGrpSpPr>
      <p:grpSpPr>
        <a:xfrm>
          <a:off x="0" y="0"/>
          <a:ext cx="0" cy="0"/>
          <a:chOff x="0" y="0"/>
          <a:chExt cx="0" cy="0"/>
        </a:xfrm>
      </p:grpSpPr>
      <p:sp>
        <p:nvSpPr>
          <p:cNvPr id="1043" name="Shape 1043">
            <a:extLst>
              <a:ext uri="{FF2B5EF4-FFF2-40B4-BE49-F238E27FC236}">
                <a16:creationId xmlns:a16="http://schemas.microsoft.com/office/drawing/2014/main" id="{A0F6DD2F-9F7D-78E4-1CC9-C72B7E1F0A89}"/>
              </a:ext>
            </a:extLst>
          </p:cNvPr>
          <p:cNvSpPr>
            <a:spLocks noGrp="1" noRot="1" noChangeAspect="1"/>
          </p:cNvSpPr>
          <p:nvPr>
            <p:ph type="sldImg"/>
          </p:nvPr>
        </p:nvSpPr>
        <p:spPr>
          <a:prstGeom prst="rect">
            <a:avLst/>
          </a:prstGeom>
        </p:spPr>
        <p:txBody>
          <a:bodyPr/>
          <a:lstStyle/>
          <a:p>
            <a:endParaRPr/>
          </a:p>
        </p:txBody>
      </p:sp>
      <p:sp>
        <p:nvSpPr>
          <p:cNvPr id="1044" name="Shape 1044">
            <a:extLst>
              <a:ext uri="{FF2B5EF4-FFF2-40B4-BE49-F238E27FC236}">
                <a16:creationId xmlns:a16="http://schemas.microsoft.com/office/drawing/2014/main" id="{BCABFEEA-82F2-DD02-AD71-3838EDC94837}"/>
              </a:ext>
            </a:extLst>
          </p:cNvPr>
          <p:cNvSpPr>
            <a:spLocks noGrp="1"/>
          </p:cNvSpPr>
          <p:nvPr>
            <p:ph type="body" sz="quarter" idx="1"/>
          </p:nvPr>
        </p:nvSpPr>
        <p:spPr>
          <a:prstGeom prst="rect">
            <a:avLst/>
          </a:prstGeom>
        </p:spPr>
        <p:txBody>
          <a:bodyPr/>
          <a:lstStyle/>
          <a:p>
            <a:r>
              <a:rPr dirty="0"/>
              <a:t>Details about MAIA progress</a:t>
            </a:r>
          </a:p>
          <a:p>
            <a:r>
              <a:rPr dirty="0"/>
              <a:t>Baseline objects ➞ more complex </a:t>
            </a:r>
          </a:p>
          <a:p>
            <a:r>
              <a:rPr dirty="0"/>
              <a:t>Working with changing MDI</a:t>
            </a:r>
          </a:p>
          <a:p>
            <a:r>
              <a:rPr dirty="0"/>
              <a:t>From Simone:</a:t>
            </a:r>
          </a:p>
          <a:p>
            <a:r>
              <a:rPr dirty="0"/>
              <a:t>* we have established two baseline 10 TeV detectors and proven with full simulation we can extract the needed physics observables the accuracy needed for our physics program</a:t>
            </a:r>
          </a:p>
          <a:p>
            <a:r>
              <a:rPr dirty="0"/>
              <a:t>* we need next to identify and down-select technologies that best suit the requirements and provide possibly even better performance</a:t>
            </a:r>
          </a:p>
          <a:p>
            <a:r>
              <a:rPr dirty="0"/>
              <a:t>* BIB rejection is still in its infancy and new techniques, nozzle and detector designs can likely heavily further improve the situation (examples from the </a:t>
            </a:r>
            <a:r>
              <a:rPr dirty="0" err="1"/>
              <a:t>Crilin</a:t>
            </a:r>
            <a:r>
              <a:rPr dirty="0"/>
              <a:t> studies with detailed </a:t>
            </a:r>
            <a:r>
              <a:rPr dirty="0" err="1"/>
              <a:t>digi</a:t>
            </a:r>
            <a:r>
              <a:rPr dirty="0"/>
              <a:t> or studies that were done on the tracker)</a:t>
            </a:r>
          </a:p>
        </p:txBody>
      </p:sp>
    </p:spTree>
    <p:extLst>
      <p:ext uri="{BB962C8B-B14F-4D97-AF65-F5344CB8AC3E}">
        <p14:creationId xmlns:p14="http://schemas.microsoft.com/office/powerpoint/2010/main" val="140749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AAC1A-F0D8-3078-6166-9EAC230D3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E8D95-2116-2DAE-6C3E-542B4904B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44D85-5F85-941B-7AD7-183F6AA24C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AD22BE-8989-4875-648D-E5E14D14DF46}"/>
              </a:ext>
            </a:extLst>
          </p:cNvPr>
          <p:cNvSpPr>
            <a:spLocks noGrp="1"/>
          </p:cNvSpPr>
          <p:nvPr>
            <p:ph type="sldNum" sz="quarter" idx="5"/>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526770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AB9A-B297-5926-4A8E-DA567E86D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6E8A5-27A1-951B-2A20-16AEA8969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E32B66-4352-A12E-7A65-54DFDE12FB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357BB2-575F-BE0F-4190-E1543CB16137}"/>
              </a:ext>
            </a:extLst>
          </p:cNvPr>
          <p:cNvSpPr>
            <a:spLocks noGrp="1"/>
          </p:cNvSpPr>
          <p:nvPr>
            <p:ph type="sldNum" sz="quarter" idx="5"/>
          </p:nvPr>
        </p:nvSpPr>
        <p:spPr/>
        <p:txBody>
          <a:bodyPr/>
          <a:lstStyle/>
          <a:p>
            <a:pPr>
              <a:defRPr/>
            </a:pPr>
            <a:fld id="{CAD08E57-B576-F641-BEA6-C3D752DF7F66}" type="slidenum">
              <a:rPr lang="en-US" smtClean="0"/>
              <a:pPr>
                <a:defRPr/>
              </a:pPr>
              <a:t>29</a:t>
            </a:fld>
            <a:endParaRPr lang="en-US"/>
          </a:p>
        </p:txBody>
      </p:sp>
    </p:spTree>
    <p:extLst>
      <p:ext uri="{BB962C8B-B14F-4D97-AF65-F5344CB8AC3E}">
        <p14:creationId xmlns:p14="http://schemas.microsoft.com/office/powerpoint/2010/main" val="3560095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A0619-E0F1-914A-26F7-EA8026D2C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0E90C-FB14-845B-48F0-CD1E7E4DA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756B0-5506-D384-EF9E-99902DC4CA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BF0BF-8331-84FE-EAAC-B54FC5002041}"/>
              </a:ext>
            </a:extLst>
          </p:cNvPr>
          <p:cNvSpPr>
            <a:spLocks noGrp="1"/>
          </p:cNvSpPr>
          <p:nvPr>
            <p:ph type="sldNum" sz="quarter" idx="5"/>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18798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735B8-D7AC-898D-6D58-BC551B904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5E765-E9B2-3A65-C1D7-1E86CD1C3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6E6E0-0E9B-BDAE-53ED-B81C813DF1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FD5A4D-6626-8360-2632-59A85F3293CF}"/>
              </a:ext>
            </a:extLst>
          </p:cNvPr>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742980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5DCC-AA72-C8D9-D71C-3D0F5C018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5E1A8-AE51-5C6A-A0E4-F9346AC3F5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2A68C-F80E-610A-C26C-4D217F9BA9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5267A9-A2BE-F8F7-1DF7-59D095ED85B5}"/>
              </a:ext>
            </a:extLst>
          </p:cNvPr>
          <p:cNvSpPr>
            <a:spLocks noGrp="1"/>
          </p:cNvSpPr>
          <p:nvPr>
            <p:ph type="sldNum" sz="quarter" idx="5"/>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34583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0803D-B326-7ADE-CC49-C25B6265F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48AAA-1A0F-2DE4-1A6A-03DD5FE7F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EB5AD-3FDF-5510-612A-8A670ECA9F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D021F0-EB92-786F-4AB0-D3C5F33CB330}"/>
              </a:ext>
            </a:extLst>
          </p:cNvPr>
          <p:cNvSpPr>
            <a:spLocks noGrp="1"/>
          </p:cNvSpPr>
          <p:nvPr>
            <p:ph type="sldNum" sz="quarter" idx="5"/>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697978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35</a:t>
            </a:fld>
            <a:endParaRPr lang="en-US"/>
          </a:p>
        </p:txBody>
      </p:sp>
    </p:spTree>
    <p:extLst>
      <p:ext uri="{BB962C8B-B14F-4D97-AF65-F5344CB8AC3E}">
        <p14:creationId xmlns:p14="http://schemas.microsoft.com/office/powerpoint/2010/main" val="4089390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36</a:t>
            </a:fld>
            <a:endParaRPr lang="en-US"/>
          </a:p>
        </p:txBody>
      </p:sp>
    </p:spTree>
    <p:extLst>
      <p:ext uri="{BB962C8B-B14F-4D97-AF65-F5344CB8AC3E}">
        <p14:creationId xmlns:p14="http://schemas.microsoft.com/office/powerpoint/2010/main" val="3527241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38</a:t>
            </a:fld>
            <a:endParaRPr lang="en-US"/>
          </a:p>
        </p:txBody>
      </p:sp>
    </p:spTree>
    <p:extLst>
      <p:ext uri="{BB962C8B-B14F-4D97-AF65-F5344CB8AC3E}">
        <p14:creationId xmlns:p14="http://schemas.microsoft.com/office/powerpoint/2010/main" val="1204971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E242B-5025-11A1-7889-EB72A3C0F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2C4BC-4F6A-D978-EF27-6CDB58F4D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9727C-6C0F-CF83-D914-D3F00A4244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0229D9-7769-F65C-3619-8270894E9E31}"/>
              </a:ext>
            </a:extLst>
          </p:cNvPr>
          <p:cNvSpPr>
            <a:spLocks noGrp="1"/>
          </p:cNvSpPr>
          <p:nvPr>
            <p:ph type="sldNum" sz="quarter" idx="5"/>
          </p:nvPr>
        </p:nvSpPr>
        <p:spPr/>
        <p:txBody>
          <a:bodyPr/>
          <a:lstStyle/>
          <a:p>
            <a:pPr>
              <a:defRPr/>
            </a:pPr>
            <a:fld id="{CAD08E57-B576-F641-BEA6-C3D752DF7F66}" type="slidenum">
              <a:rPr lang="en-US" smtClean="0"/>
              <a:pPr>
                <a:defRPr/>
              </a:pPr>
              <a:t>40</a:t>
            </a:fld>
            <a:endParaRPr lang="en-US"/>
          </a:p>
        </p:txBody>
      </p:sp>
    </p:spTree>
    <p:extLst>
      <p:ext uri="{BB962C8B-B14F-4D97-AF65-F5344CB8AC3E}">
        <p14:creationId xmlns:p14="http://schemas.microsoft.com/office/powerpoint/2010/main" val="3793320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0383-69E2-F33A-FC7E-9C5BD77DA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6801B-2233-B7B7-0668-12A96587E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3D02C-8A55-9B96-92C8-BDF4CA2581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9D6D5C-1F41-B96F-A2BC-3C188A7AFE3F}"/>
              </a:ext>
            </a:extLst>
          </p:cNvPr>
          <p:cNvSpPr>
            <a:spLocks noGrp="1"/>
          </p:cNvSpPr>
          <p:nvPr>
            <p:ph type="sldNum" sz="quarter" idx="5"/>
          </p:nvPr>
        </p:nvSpPr>
        <p:spPr/>
        <p:txBody>
          <a:bodyPr/>
          <a:lstStyle/>
          <a:p>
            <a:pPr>
              <a:defRPr/>
            </a:pPr>
            <a:fld id="{CAD08E57-B576-F641-BEA6-C3D752DF7F66}" type="slidenum">
              <a:rPr lang="en-US" smtClean="0"/>
              <a:pPr>
                <a:defRPr/>
              </a:pPr>
              <a:t>43</a:t>
            </a:fld>
            <a:endParaRPr lang="en-US"/>
          </a:p>
        </p:txBody>
      </p:sp>
    </p:spTree>
    <p:extLst>
      <p:ext uri="{BB962C8B-B14F-4D97-AF65-F5344CB8AC3E}">
        <p14:creationId xmlns:p14="http://schemas.microsoft.com/office/powerpoint/2010/main" val="4246017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87502-8702-103E-0CEE-F5589DBAC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2DC2C-A382-1020-E77A-B849CD4F8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29786-AAD6-3F45-96C1-CB4A6F44BB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48E51E-46CD-F475-61E0-A6BBF5AEA015}"/>
              </a:ext>
            </a:extLst>
          </p:cNvPr>
          <p:cNvSpPr>
            <a:spLocks noGrp="1"/>
          </p:cNvSpPr>
          <p:nvPr>
            <p:ph type="sldNum" sz="quarter" idx="5"/>
          </p:nvPr>
        </p:nvSpPr>
        <p:spPr/>
        <p:txBody>
          <a:bodyPr/>
          <a:lstStyle/>
          <a:p>
            <a:pPr>
              <a:defRPr/>
            </a:pPr>
            <a:fld id="{CAD08E57-B576-F641-BEA6-C3D752DF7F66}" type="slidenum">
              <a:rPr lang="en-US" smtClean="0"/>
              <a:pPr>
                <a:defRPr/>
              </a:pPr>
              <a:t>44</a:t>
            </a:fld>
            <a:endParaRPr lang="en-US"/>
          </a:p>
        </p:txBody>
      </p:sp>
    </p:spTree>
    <p:extLst>
      <p:ext uri="{BB962C8B-B14F-4D97-AF65-F5344CB8AC3E}">
        <p14:creationId xmlns:p14="http://schemas.microsoft.com/office/powerpoint/2010/main" val="2628716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DD57E-D1B6-1F01-6BBF-E01991E2A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F7B9D-39A5-C59A-7374-13A1581A6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D734B-EC01-EBC0-DA58-9A587BFB7A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5044CB-FDF5-4815-7621-35D0AB7CCFF2}"/>
              </a:ext>
            </a:extLst>
          </p:cNvPr>
          <p:cNvSpPr>
            <a:spLocks noGrp="1"/>
          </p:cNvSpPr>
          <p:nvPr>
            <p:ph type="sldNum" sz="quarter" idx="5"/>
          </p:nvPr>
        </p:nvSpPr>
        <p:spPr/>
        <p:txBody>
          <a:bodyPr/>
          <a:lstStyle/>
          <a:p>
            <a:pPr>
              <a:defRPr/>
            </a:pPr>
            <a:fld id="{CAD08E57-B576-F641-BEA6-C3D752DF7F66}" type="slidenum">
              <a:rPr lang="en-US" smtClean="0"/>
              <a:pPr>
                <a:defRPr/>
              </a:pPr>
              <a:t>46</a:t>
            </a:fld>
            <a:endParaRPr lang="en-US"/>
          </a:p>
        </p:txBody>
      </p:sp>
    </p:spTree>
    <p:extLst>
      <p:ext uri="{BB962C8B-B14F-4D97-AF65-F5344CB8AC3E}">
        <p14:creationId xmlns:p14="http://schemas.microsoft.com/office/powerpoint/2010/main" val="1202428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47</a:t>
            </a:fld>
            <a:endParaRPr lang="en-US"/>
          </a:p>
        </p:txBody>
      </p:sp>
    </p:spTree>
    <p:extLst>
      <p:ext uri="{BB962C8B-B14F-4D97-AF65-F5344CB8AC3E}">
        <p14:creationId xmlns:p14="http://schemas.microsoft.com/office/powerpoint/2010/main" val="227235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14E75-EFBA-99AB-E45F-5DADA13B2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BA242-3E7E-CF8A-CF22-79EC39592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A769A-497A-1E08-22B0-81A16F571A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564839-CACF-B976-38AA-F5A8AA1E7F48}"/>
              </a:ext>
            </a:extLst>
          </p:cNvPr>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475380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48</a:t>
            </a:fld>
            <a:endParaRPr lang="en-US"/>
          </a:p>
        </p:txBody>
      </p:sp>
    </p:spTree>
    <p:extLst>
      <p:ext uri="{BB962C8B-B14F-4D97-AF65-F5344CB8AC3E}">
        <p14:creationId xmlns:p14="http://schemas.microsoft.com/office/powerpoint/2010/main" val="957803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49</a:t>
            </a:fld>
            <a:endParaRPr lang="en-US"/>
          </a:p>
        </p:txBody>
      </p:sp>
    </p:spTree>
    <p:extLst>
      <p:ext uri="{BB962C8B-B14F-4D97-AF65-F5344CB8AC3E}">
        <p14:creationId xmlns:p14="http://schemas.microsoft.com/office/powerpoint/2010/main" val="3603576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50</a:t>
            </a:fld>
            <a:endParaRPr lang="en-US"/>
          </a:p>
        </p:txBody>
      </p:sp>
    </p:spTree>
    <p:extLst>
      <p:ext uri="{BB962C8B-B14F-4D97-AF65-F5344CB8AC3E}">
        <p14:creationId xmlns:p14="http://schemas.microsoft.com/office/powerpoint/2010/main" val="1282378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51</a:t>
            </a:fld>
            <a:endParaRPr lang="en-US"/>
          </a:p>
        </p:txBody>
      </p:sp>
    </p:spTree>
    <p:extLst>
      <p:ext uri="{BB962C8B-B14F-4D97-AF65-F5344CB8AC3E}">
        <p14:creationId xmlns:p14="http://schemas.microsoft.com/office/powerpoint/2010/main" val="762019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52</a:t>
            </a:fld>
            <a:endParaRPr lang="en-US"/>
          </a:p>
        </p:txBody>
      </p:sp>
    </p:spTree>
    <p:extLst>
      <p:ext uri="{BB962C8B-B14F-4D97-AF65-F5344CB8AC3E}">
        <p14:creationId xmlns:p14="http://schemas.microsoft.com/office/powerpoint/2010/main" val="3483765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53</a:t>
            </a:fld>
            <a:endParaRPr lang="en-US"/>
          </a:p>
        </p:txBody>
      </p:sp>
    </p:spTree>
    <p:extLst>
      <p:ext uri="{BB962C8B-B14F-4D97-AF65-F5344CB8AC3E}">
        <p14:creationId xmlns:p14="http://schemas.microsoft.com/office/powerpoint/2010/main" val="2302294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58</a:t>
            </a:fld>
            <a:endParaRPr lang="en-US"/>
          </a:p>
        </p:txBody>
      </p:sp>
    </p:spTree>
    <p:extLst>
      <p:ext uri="{BB962C8B-B14F-4D97-AF65-F5344CB8AC3E}">
        <p14:creationId xmlns:p14="http://schemas.microsoft.com/office/powerpoint/2010/main" val="1964460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Shape 1069"/>
          <p:cNvSpPr>
            <a:spLocks noGrp="1" noRot="1" noChangeAspect="1"/>
          </p:cNvSpPr>
          <p:nvPr>
            <p:ph type="sldImg"/>
          </p:nvPr>
        </p:nvSpPr>
        <p:spPr>
          <a:prstGeom prst="rect">
            <a:avLst/>
          </a:prstGeom>
        </p:spPr>
        <p:txBody>
          <a:bodyPr/>
          <a:lstStyle/>
          <a:p>
            <a:endParaRPr/>
          </a:p>
        </p:txBody>
      </p:sp>
      <p:sp>
        <p:nvSpPr>
          <p:cNvPr id="1070" name="Shape 107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noRot="1" noChangeAspect="1"/>
          </p:cNvSpPr>
          <p:nvPr>
            <p:ph type="sldImg"/>
          </p:nvPr>
        </p:nvSpPr>
        <p:spPr>
          <a:prstGeom prst="rect">
            <a:avLst/>
          </a:prstGeom>
        </p:spPr>
        <p:txBody>
          <a:bodyPr/>
          <a:lstStyle/>
          <a:p>
            <a:endParaRPr/>
          </a:p>
        </p:txBody>
      </p:sp>
      <p:sp>
        <p:nvSpPr>
          <p:cNvPr id="1086" name="Shape 108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a:extLst>
            <a:ext uri="{FF2B5EF4-FFF2-40B4-BE49-F238E27FC236}">
              <a16:creationId xmlns:a16="http://schemas.microsoft.com/office/drawing/2014/main" id="{B8F8E975-72F7-23CB-95C3-0B8088060B2C}"/>
            </a:ext>
          </a:extLst>
        </p:cNvPr>
        <p:cNvGrpSpPr/>
        <p:nvPr/>
      </p:nvGrpSpPr>
      <p:grpSpPr>
        <a:xfrm>
          <a:off x="0" y="0"/>
          <a:ext cx="0" cy="0"/>
          <a:chOff x="0" y="0"/>
          <a:chExt cx="0" cy="0"/>
        </a:xfrm>
      </p:grpSpPr>
      <p:sp>
        <p:nvSpPr>
          <p:cNvPr id="54" name="Google Shape;54;g3735c750ed5_0_0:notes">
            <a:extLst>
              <a:ext uri="{FF2B5EF4-FFF2-40B4-BE49-F238E27FC236}">
                <a16:creationId xmlns:a16="http://schemas.microsoft.com/office/drawing/2014/main" id="{65AAD5CF-8ABF-0C8B-6E3C-10CFA94AA4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735c750ed5_0_0:notes">
            <a:extLst>
              <a:ext uri="{FF2B5EF4-FFF2-40B4-BE49-F238E27FC236}">
                <a16:creationId xmlns:a16="http://schemas.microsoft.com/office/drawing/2014/main" id="{D32EFF65-3BEE-F56E-63C8-57A4A7A547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04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Shape 1161"/>
          <p:cNvSpPr>
            <a:spLocks noGrp="1" noRot="1" noChangeAspect="1"/>
          </p:cNvSpPr>
          <p:nvPr>
            <p:ph type="sldImg"/>
          </p:nvPr>
        </p:nvSpPr>
        <p:spPr>
          <a:prstGeom prst="rect">
            <a:avLst/>
          </a:prstGeom>
        </p:spPr>
        <p:txBody>
          <a:bodyPr/>
          <a:lstStyle/>
          <a:p>
            <a:endParaRPr/>
          </a:p>
        </p:txBody>
      </p:sp>
      <p:sp>
        <p:nvSpPr>
          <p:cNvPr id="1162" name="Shape 116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456C65F4-AD3D-BF7A-0302-D639CDDD102D}"/>
            </a:ext>
          </a:extLst>
        </p:cNvPr>
        <p:cNvGrpSpPr/>
        <p:nvPr/>
      </p:nvGrpSpPr>
      <p:grpSpPr>
        <a:xfrm>
          <a:off x="0" y="0"/>
          <a:ext cx="0" cy="0"/>
          <a:chOff x="0" y="0"/>
          <a:chExt cx="0" cy="0"/>
        </a:xfrm>
      </p:grpSpPr>
      <p:sp>
        <p:nvSpPr>
          <p:cNvPr id="191" name="Google Shape;191;g314cc742c7a_0_44:notes">
            <a:extLst>
              <a:ext uri="{FF2B5EF4-FFF2-40B4-BE49-F238E27FC236}">
                <a16:creationId xmlns:a16="http://schemas.microsoft.com/office/drawing/2014/main" id="{6C326B3B-13F0-AA31-B71B-206BCF726D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14cc742c7a_0_44:notes">
            <a:extLst>
              <a:ext uri="{FF2B5EF4-FFF2-40B4-BE49-F238E27FC236}">
                <a16:creationId xmlns:a16="http://schemas.microsoft.com/office/drawing/2014/main" id="{67260330-4FBB-6746-5DAB-CDFB912A41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68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A0E8F451-3300-90A5-8D11-849ABE843B90}"/>
            </a:ext>
          </a:extLst>
        </p:cNvPr>
        <p:cNvGrpSpPr/>
        <p:nvPr/>
      </p:nvGrpSpPr>
      <p:grpSpPr>
        <a:xfrm>
          <a:off x="0" y="0"/>
          <a:ext cx="0" cy="0"/>
          <a:chOff x="0" y="0"/>
          <a:chExt cx="0" cy="0"/>
        </a:xfrm>
      </p:grpSpPr>
      <p:sp>
        <p:nvSpPr>
          <p:cNvPr id="191" name="Google Shape;191;g314cc742c7a_0_44:notes">
            <a:extLst>
              <a:ext uri="{FF2B5EF4-FFF2-40B4-BE49-F238E27FC236}">
                <a16:creationId xmlns:a16="http://schemas.microsoft.com/office/drawing/2014/main" id="{73DB7BFC-EE27-37F4-2FA1-6BF3485FE1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14cc742c7a_0_44:notes">
            <a:extLst>
              <a:ext uri="{FF2B5EF4-FFF2-40B4-BE49-F238E27FC236}">
                <a16:creationId xmlns:a16="http://schemas.microsoft.com/office/drawing/2014/main" id="{89E0861B-90D2-2143-B03B-2700F3B4A3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2525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pic>
        <p:nvPicPr>
          <p:cNvPr id="5" name="Picture 4" descr="A picture containing text, accessory&#10;&#10;Description automatically generated">
            <a:extLst>
              <a:ext uri="{FF2B5EF4-FFF2-40B4-BE49-F238E27FC236}">
                <a16:creationId xmlns:a16="http://schemas.microsoft.com/office/drawing/2014/main" id="{A13BB21C-D063-A8EF-0181-45F9A14D6AE9}"/>
              </a:ext>
            </a:extLst>
          </p:cNvPr>
          <p:cNvPicPr>
            <a:picLocks noChangeAspect="1"/>
          </p:cNvPicPr>
          <p:nvPr userDrawn="1"/>
        </p:nvPicPr>
        <p:blipFill rotWithShape="1">
          <a:blip r:embed="rId4">
            <a:alphaModFix amt="40000"/>
          </a:blip>
          <a:srcRect l="10689" t="19689" r="16645" b="8991"/>
          <a:stretch/>
        </p:blipFill>
        <p:spPr>
          <a:xfrm>
            <a:off x="2115" y="600541"/>
            <a:ext cx="3029223" cy="2521137"/>
          </a:xfrm>
          <a:prstGeom prst="rect">
            <a:avLst/>
          </a:prstGeom>
        </p:spPr>
      </p:pic>
      <p:pic>
        <p:nvPicPr>
          <p:cNvPr id="6" name="Picture 5" descr="Chart, radar chart&#10;&#10;Description automatically generated">
            <a:extLst>
              <a:ext uri="{FF2B5EF4-FFF2-40B4-BE49-F238E27FC236}">
                <a16:creationId xmlns:a16="http://schemas.microsoft.com/office/drawing/2014/main" id="{6DE80556-DDAA-99C4-EEA0-AF83A6709272}"/>
              </a:ext>
            </a:extLst>
          </p:cNvPr>
          <p:cNvPicPr>
            <a:picLocks noChangeAspect="1"/>
          </p:cNvPicPr>
          <p:nvPr userDrawn="1"/>
        </p:nvPicPr>
        <p:blipFill rotWithShape="1">
          <a:blip r:embed="rId5">
            <a:alphaModFix amt="40000"/>
          </a:blip>
          <a:srcRect l="13608" t="6949" r="13210" b="5685"/>
          <a:stretch/>
        </p:blipFill>
        <p:spPr>
          <a:xfrm>
            <a:off x="3031338" y="628281"/>
            <a:ext cx="2546813" cy="2578301"/>
          </a:xfrm>
          <a:prstGeom prst="rect">
            <a:avLst/>
          </a:prstGeom>
        </p:spPr>
      </p:pic>
      <p:pic>
        <p:nvPicPr>
          <p:cNvPr id="10" name="Picture 9" descr="Chart&#10;&#10;Description automatically generated with medium confidence">
            <a:extLst>
              <a:ext uri="{FF2B5EF4-FFF2-40B4-BE49-F238E27FC236}">
                <a16:creationId xmlns:a16="http://schemas.microsoft.com/office/drawing/2014/main" id="{AE943FD6-92F1-1740-4D93-4FA148F2E7DD}"/>
              </a:ext>
            </a:extLst>
          </p:cNvPr>
          <p:cNvPicPr>
            <a:picLocks noChangeAspect="1"/>
          </p:cNvPicPr>
          <p:nvPr userDrawn="1"/>
        </p:nvPicPr>
        <p:blipFill rotWithShape="1">
          <a:blip r:embed="rId6">
            <a:alphaModFix amt="40000"/>
          </a:blip>
          <a:srcRect l="17858" t="23255" r="16736" b="23255"/>
          <a:stretch/>
        </p:blipFill>
        <p:spPr>
          <a:xfrm>
            <a:off x="5587052" y="629360"/>
            <a:ext cx="3584906" cy="2486153"/>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1"/>
                </a:solidFill>
                <a:latin typeface="Lexend"/>
                <a:ea typeface="Lexend"/>
                <a:cs typeface="Lexend"/>
                <a:sym typeface="Lexend"/>
              </a:defRPr>
            </a:lvl1pPr>
            <a:lvl2pPr lvl="1">
              <a:buNone/>
              <a:defRPr>
                <a:solidFill>
                  <a:schemeClr val="dk1"/>
                </a:solidFill>
                <a:latin typeface="Lexend"/>
                <a:ea typeface="Lexend"/>
                <a:cs typeface="Lexend"/>
                <a:sym typeface="Lexend"/>
              </a:defRPr>
            </a:lvl2pPr>
            <a:lvl3pPr lvl="2">
              <a:buNone/>
              <a:defRPr>
                <a:solidFill>
                  <a:schemeClr val="dk1"/>
                </a:solidFill>
                <a:latin typeface="Lexend"/>
                <a:ea typeface="Lexend"/>
                <a:cs typeface="Lexend"/>
                <a:sym typeface="Lexend"/>
              </a:defRPr>
            </a:lvl3pPr>
            <a:lvl4pPr lvl="3">
              <a:buNone/>
              <a:defRPr>
                <a:solidFill>
                  <a:schemeClr val="dk1"/>
                </a:solidFill>
                <a:latin typeface="Lexend"/>
                <a:ea typeface="Lexend"/>
                <a:cs typeface="Lexend"/>
                <a:sym typeface="Lexend"/>
              </a:defRPr>
            </a:lvl4pPr>
            <a:lvl5pPr lvl="4">
              <a:buNone/>
              <a:defRPr>
                <a:solidFill>
                  <a:schemeClr val="dk1"/>
                </a:solidFill>
                <a:latin typeface="Lexend"/>
                <a:ea typeface="Lexend"/>
                <a:cs typeface="Lexend"/>
                <a:sym typeface="Lexend"/>
              </a:defRPr>
            </a:lvl5pPr>
            <a:lvl6pPr lvl="5">
              <a:buNone/>
              <a:defRPr>
                <a:solidFill>
                  <a:schemeClr val="dk1"/>
                </a:solidFill>
                <a:latin typeface="Lexend"/>
                <a:ea typeface="Lexend"/>
                <a:cs typeface="Lexend"/>
                <a:sym typeface="Lexend"/>
              </a:defRPr>
            </a:lvl6pPr>
            <a:lvl7pPr lvl="6">
              <a:buNone/>
              <a:defRPr>
                <a:solidFill>
                  <a:schemeClr val="dk1"/>
                </a:solidFill>
                <a:latin typeface="Lexend"/>
                <a:ea typeface="Lexend"/>
                <a:cs typeface="Lexend"/>
                <a:sym typeface="Lexend"/>
              </a:defRPr>
            </a:lvl7pPr>
            <a:lvl8pPr lvl="7">
              <a:buNone/>
              <a:defRPr>
                <a:solidFill>
                  <a:schemeClr val="dk1"/>
                </a:solidFill>
                <a:latin typeface="Lexend"/>
                <a:ea typeface="Lexend"/>
                <a:cs typeface="Lexend"/>
                <a:sym typeface="Lexend"/>
              </a:defRPr>
            </a:lvl8pPr>
            <a:lvl9pPr lvl="8">
              <a:buNone/>
              <a:defRPr>
                <a:solidFill>
                  <a:schemeClr val="dk1"/>
                </a:solidFill>
                <a:latin typeface="Lexend"/>
                <a:ea typeface="Lexend"/>
                <a:cs typeface="Lexend"/>
                <a:sym typeface="Lexend"/>
              </a:defRPr>
            </a:lvl9pPr>
          </a:lstStyle>
          <a:p>
            <a:pPr marL="0" lvl="0" indent="0" algn="r" rtl="0">
              <a:spcBef>
                <a:spcPts val="0"/>
              </a:spcBef>
              <a:spcAft>
                <a:spcPts val="0"/>
              </a:spcAft>
              <a:buNone/>
            </a:pPr>
            <a:fld id="{00000000-1234-1234-1234-123412341234}" type="slidenum">
              <a:rPr lang="en"/>
              <a:t>‹#›</a:t>
            </a:fld>
            <a:endParaRPr/>
          </a:p>
        </p:txBody>
      </p:sp>
      <p:sp>
        <p:nvSpPr>
          <p:cNvPr id="2" name="Slide Number Placeholder 4">
            <a:extLst>
              <a:ext uri="{FF2B5EF4-FFF2-40B4-BE49-F238E27FC236}">
                <a16:creationId xmlns:a16="http://schemas.microsoft.com/office/drawing/2014/main" id="{36BCBF11-0F6F-60E3-7F88-BFB3CF8911FE}"/>
              </a:ext>
            </a:extLst>
          </p:cNvPr>
          <p:cNvSpPr txBox="1">
            <a:spLocks/>
          </p:cNvSpPr>
          <p:nvPr userDrawn="1"/>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645761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685799" y="1275588"/>
            <a:ext cx="7495794" cy="3491675"/>
          </a:xfrm>
        </p:spPr>
        <p:txBody>
          <a:bodyPr>
            <a:noAutofit/>
          </a:bodyPr>
          <a:lstStyle>
            <a:lvl1pPr>
              <a:defRPr spc="-15" baseline="0">
                <a:solidFill>
                  <a:schemeClr val="tx1"/>
                </a:solidFill>
              </a:defRPr>
            </a:lvl1pPr>
            <a:lvl2pPr>
              <a:defRPr sz="1200" spc="-15" baseline="0">
                <a:solidFill>
                  <a:schemeClr val="tx1"/>
                </a:solidFill>
              </a:defRPr>
            </a:lvl2pPr>
            <a:lvl3pPr>
              <a:defRPr spc="-15" baseline="0">
                <a:solidFill>
                  <a:schemeClr val="tx1"/>
                </a:solidFill>
              </a:defRPr>
            </a:lvl3pPr>
            <a:lvl4pPr>
              <a:defRPr spc="-15" baseline="0">
                <a:solidFill>
                  <a:schemeClr val="tx1"/>
                </a:solidFill>
              </a:defRPr>
            </a:lvl4pPr>
            <a:lvl5pPr>
              <a:defRPr spc="-15"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685799" y="274320"/>
            <a:ext cx="7495795" cy="32514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685800" y="615263"/>
            <a:ext cx="7495795" cy="447675"/>
          </a:xfrm>
        </p:spPr>
        <p:txBody>
          <a:bodyPr/>
          <a:lstStyle>
            <a:lvl1pPr marL="0" indent="0">
              <a:buNone/>
              <a:defRPr spc="-15"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F528FF9F-A7C8-348A-D84B-6A3C28FC96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320" y="258889"/>
            <a:ext cx="311986" cy="311986"/>
          </a:xfrm>
          <a:prstGeom prst="rect">
            <a:avLst/>
          </a:prstGeom>
        </p:spPr>
      </p:pic>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790240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123"/>
        <p:cNvGrpSpPr/>
        <p:nvPr/>
      </p:nvGrpSpPr>
      <p:grpSpPr>
        <a:xfrm>
          <a:off x="0" y="0"/>
          <a:ext cx="0" cy="0"/>
          <a:chOff x="0" y="0"/>
          <a:chExt cx="0" cy="0"/>
        </a:xfrm>
      </p:grpSpPr>
      <p:sp>
        <p:nvSpPr>
          <p:cNvPr id="124" name="Google Shape;124;p28"/>
          <p:cNvSpPr txBox="1">
            <a:spLocks noGrp="1"/>
          </p:cNvSpPr>
          <p:nvPr>
            <p:ph type="body" idx="1"/>
          </p:nvPr>
        </p:nvSpPr>
        <p:spPr>
          <a:xfrm>
            <a:off x="600075" y="832662"/>
            <a:ext cx="7915275" cy="298862"/>
          </a:xfrm>
          <a:prstGeom prst="rect">
            <a:avLst/>
          </a:prstGeom>
          <a:noFill/>
          <a:ln>
            <a:noFill/>
          </a:ln>
        </p:spPr>
        <p:txBody>
          <a:bodyPr spcFirstLastPara="1" wrap="square" lIns="0" tIns="45700" rIns="91425" bIns="45700" anchor="t" anchorCtr="0">
            <a:noAutofit/>
          </a:bodyPr>
          <a:lstStyle>
            <a:lvl1pPr marL="342900" lvl="0" indent="-171450" algn="l">
              <a:lnSpc>
                <a:spcPct val="120000"/>
              </a:lnSpc>
              <a:spcBef>
                <a:spcPts val="750"/>
              </a:spcBef>
              <a:spcAft>
                <a:spcPts val="0"/>
              </a:spcAft>
              <a:buSzPts val="2000"/>
              <a:buFont typeface="Lato"/>
              <a:buNone/>
              <a:defRPr sz="1500">
                <a:solidFill>
                  <a:srgbClr val="B83A4B"/>
                </a:solidFill>
                <a:latin typeface="Lato"/>
                <a:ea typeface="Lato"/>
                <a:cs typeface="Lato"/>
                <a:sym typeface="Lato"/>
              </a:defRPr>
            </a:lvl1pPr>
            <a:lvl2pPr marL="685800" lvl="1" indent="-278130" algn="l">
              <a:lnSpc>
                <a:spcPct val="120000"/>
              </a:lnSpc>
              <a:spcBef>
                <a:spcPts val="375"/>
              </a:spcBef>
              <a:spcAft>
                <a:spcPts val="0"/>
              </a:spcAft>
              <a:buSzPts val="2240"/>
              <a:buChar char="•"/>
              <a:defRPr sz="1500">
                <a:latin typeface="Lato"/>
                <a:ea typeface="Lato"/>
                <a:cs typeface="Lato"/>
                <a:sym typeface="Lato"/>
              </a:defRPr>
            </a:lvl2pPr>
            <a:lvl3pPr marL="1028700" lvl="2" indent="-265748" algn="l">
              <a:lnSpc>
                <a:spcPct val="120000"/>
              </a:lnSpc>
              <a:spcBef>
                <a:spcPts val="375"/>
              </a:spcBef>
              <a:spcAft>
                <a:spcPts val="0"/>
              </a:spcAft>
              <a:buSzPts val="1980"/>
              <a:buChar char="•"/>
              <a:defRPr/>
            </a:lvl3pPr>
            <a:lvl4pPr marL="1371600" lvl="3" indent="-267462" algn="l">
              <a:lnSpc>
                <a:spcPct val="120000"/>
              </a:lnSpc>
              <a:spcBef>
                <a:spcPts val="375"/>
              </a:spcBef>
              <a:spcAft>
                <a:spcPts val="0"/>
              </a:spcAft>
              <a:buSzPts val="2016"/>
              <a:buChar char="•"/>
              <a:defRPr/>
            </a:lvl4pPr>
            <a:lvl5pPr marL="1714500" lvl="4" indent="-267462" algn="l">
              <a:lnSpc>
                <a:spcPct val="120000"/>
              </a:lnSpc>
              <a:spcBef>
                <a:spcPts val="375"/>
              </a:spcBef>
              <a:spcAft>
                <a:spcPts val="0"/>
              </a:spcAft>
              <a:buSzPts val="2016"/>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5" name="Google Shape;125;p28"/>
          <p:cNvSpPr txBox="1">
            <a:spLocks noGrp="1"/>
          </p:cNvSpPr>
          <p:nvPr>
            <p:ph type="title"/>
          </p:nvPr>
        </p:nvSpPr>
        <p:spPr>
          <a:xfrm>
            <a:off x="600075" y="200026"/>
            <a:ext cx="7915275" cy="474114"/>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6" name="Google Shape;126;p28"/>
          <p:cNvCxnSpPr/>
          <p:nvPr/>
        </p:nvCxnSpPr>
        <p:spPr>
          <a:xfrm>
            <a:off x="600075" y="695351"/>
            <a:ext cx="7915275" cy="0"/>
          </a:xfrm>
          <a:prstGeom prst="straightConnector1">
            <a:avLst/>
          </a:prstGeom>
          <a:noFill/>
          <a:ln w="9525" cap="flat" cmpd="sng">
            <a:solidFill>
              <a:srgbClr val="8C1515"/>
            </a:solidFill>
            <a:prstDash val="solid"/>
            <a:miter lim="800000"/>
            <a:headEnd type="none" w="sm" len="sm"/>
            <a:tailEnd type="none" w="sm" len="sm"/>
          </a:ln>
        </p:spPr>
      </p:cxnSp>
      <p:sp>
        <p:nvSpPr>
          <p:cNvPr id="127" name="Google Shape;127;p28"/>
          <p:cNvSpPr txBox="1">
            <a:spLocks noGrp="1"/>
          </p:cNvSpPr>
          <p:nvPr>
            <p:ph type="body" idx="2"/>
          </p:nvPr>
        </p:nvSpPr>
        <p:spPr>
          <a:xfrm>
            <a:off x="600075" y="1203801"/>
            <a:ext cx="7915275" cy="3339624"/>
          </a:xfrm>
          <a:prstGeom prst="rect">
            <a:avLst/>
          </a:prstGeom>
          <a:noFill/>
          <a:ln>
            <a:noFill/>
          </a:ln>
        </p:spPr>
        <p:txBody>
          <a:bodyPr spcFirstLastPara="1" wrap="square" lIns="0" tIns="45700" rIns="91425" bIns="45700" anchor="t" anchorCtr="0">
            <a:noAutofit/>
          </a:bodyPr>
          <a:lstStyle>
            <a:lvl1pPr marL="342900" lvl="0" indent="-171450" algn="l">
              <a:lnSpc>
                <a:spcPct val="120000"/>
              </a:lnSpc>
              <a:spcBef>
                <a:spcPts val="750"/>
              </a:spcBef>
              <a:spcAft>
                <a:spcPts val="0"/>
              </a:spcAft>
              <a:buSzPts val="1600"/>
              <a:buFont typeface="Lato"/>
              <a:buNone/>
              <a:defRPr>
                <a:solidFill>
                  <a:srgbClr val="3F3F3F"/>
                </a:solidFill>
              </a:defRPr>
            </a:lvl1pPr>
            <a:lvl2pPr marL="685800" lvl="1" indent="-256794" algn="l">
              <a:lnSpc>
                <a:spcPct val="120000"/>
              </a:lnSpc>
              <a:spcBef>
                <a:spcPts val="375"/>
              </a:spcBef>
              <a:spcAft>
                <a:spcPts val="0"/>
              </a:spcAft>
              <a:buSzPts val="1792"/>
              <a:buChar char="•"/>
              <a:defRPr>
                <a:solidFill>
                  <a:srgbClr val="3F3F3F"/>
                </a:solidFill>
              </a:defRPr>
            </a:lvl2pPr>
            <a:lvl3pPr marL="1028700" lvl="2" indent="-255270" algn="l">
              <a:lnSpc>
                <a:spcPct val="120000"/>
              </a:lnSpc>
              <a:spcBef>
                <a:spcPts val="375"/>
              </a:spcBef>
              <a:spcAft>
                <a:spcPts val="0"/>
              </a:spcAft>
              <a:buSzPts val="1760"/>
              <a:buChar char="•"/>
              <a:defRPr>
                <a:solidFill>
                  <a:srgbClr val="3F3F3F"/>
                </a:solidFill>
              </a:defRPr>
            </a:lvl3pPr>
            <a:lvl4pPr marL="1371600" lvl="3" indent="-246125" algn="l">
              <a:lnSpc>
                <a:spcPct val="120000"/>
              </a:lnSpc>
              <a:spcBef>
                <a:spcPts val="375"/>
              </a:spcBef>
              <a:spcAft>
                <a:spcPts val="0"/>
              </a:spcAft>
              <a:buSzPts val="1568"/>
              <a:buChar char="•"/>
              <a:defRPr>
                <a:solidFill>
                  <a:srgbClr val="3F3F3F"/>
                </a:solidFill>
              </a:defRPr>
            </a:lvl4pPr>
            <a:lvl5pPr marL="1714500" lvl="4" indent="-246125" algn="l">
              <a:lnSpc>
                <a:spcPct val="120000"/>
              </a:lnSpc>
              <a:spcBef>
                <a:spcPts val="375"/>
              </a:spcBef>
              <a:spcAft>
                <a:spcPts val="0"/>
              </a:spcAft>
              <a:buSzPts val="1568"/>
              <a:buChar char="•"/>
              <a:defRPr>
                <a:solidFill>
                  <a:srgbClr val="3F3F3F"/>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8" name="Google Shape;128;p28"/>
          <p:cNvSpPr txBox="1">
            <a:spLocks noGrp="1"/>
          </p:cNvSpPr>
          <p:nvPr>
            <p:ph type="ftr" idx="11"/>
          </p:nvPr>
        </p:nvSpPr>
        <p:spPr>
          <a:xfrm>
            <a:off x="1225868" y="4712118"/>
            <a:ext cx="4389120" cy="273844"/>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sz="825">
                <a:solidFill>
                  <a:srgbClr val="3F3F3F"/>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8"/>
          <p:cNvSpPr txBox="1">
            <a:spLocks noGrp="1"/>
          </p:cNvSpPr>
          <p:nvPr>
            <p:ph type="sldNum" idx="12"/>
          </p:nvPr>
        </p:nvSpPr>
        <p:spPr>
          <a:xfrm>
            <a:off x="6457950" y="4712118"/>
            <a:ext cx="2057400" cy="273844"/>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825" b="0" i="0" u="none" strike="noStrike" cap="none">
                <a:solidFill>
                  <a:srgbClr val="3F3F3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2079207"/>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43" name="Slide Title"/>
          <p:cNvSpPr txBox="1">
            <a:spLocks noGrp="1"/>
          </p:cNvSpPr>
          <p:nvPr>
            <p:ph type="title" hasCustomPrompt="1"/>
          </p:nvPr>
        </p:nvSpPr>
        <p:spPr>
          <a:prstGeom prst="rect">
            <a:avLst/>
          </a:prstGeom>
        </p:spPr>
        <p:txBody>
          <a:bodyPr/>
          <a:lstStyle/>
          <a:p>
            <a:r>
              <a:t>Slide Title</a:t>
            </a:r>
          </a:p>
        </p:txBody>
      </p:sp>
      <p:sp>
        <p:nvSpPr>
          <p:cNvPr id="44" name="Slide Subtitle"/>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275510">
              <a:lnSpc>
                <a:spcPct val="100000"/>
              </a:lnSpc>
              <a:spcBef>
                <a:spcPts val="0"/>
              </a:spcBef>
              <a:buSzTx/>
              <a:buNone/>
              <a:defRPr sz="1836">
                <a:solidFill>
                  <a:srgbClr val="FF8200"/>
                </a:solidFill>
              </a:defRPr>
            </a:lvl1pPr>
          </a:lstStyle>
          <a:p>
            <a:r>
              <a:t>Slide Subtitle</a:t>
            </a:r>
          </a:p>
        </p:txBody>
      </p:sp>
      <p:sp>
        <p:nvSpPr>
          <p:cNvPr id="4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902949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AABA-9464-B8B8-6856-158B1C54521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C35DD1D-9F22-6303-F8E9-9E2A5D300BE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3917BE6-3D28-4BF3-3C6F-7B34063CB808}"/>
              </a:ext>
            </a:extLst>
          </p:cNvPr>
          <p:cNvSpPr>
            <a:spLocks noGrp="1"/>
          </p:cNvSpPr>
          <p:nvPr>
            <p:ph type="dt" sz="half" idx="10"/>
          </p:nvPr>
        </p:nvSpPr>
        <p:spPr/>
        <p:txBody>
          <a:bodyPr/>
          <a:lstStyle/>
          <a:p>
            <a:fld id="{4D1292D8-4A2B-A349-8469-1B8DAD017A4E}" type="datetimeFigureOut">
              <a:rPr lang="en-US" smtClean="0"/>
              <a:t>8/6/25</a:t>
            </a:fld>
            <a:endParaRPr lang="en-US"/>
          </a:p>
        </p:txBody>
      </p:sp>
      <p:sp>
        <p:nvSpPr>
          <p:cNvPr id="5" name="Footer Placeholder 4">
            <a:extLst>
              <a:ext uri="{FF2B5EF4-FFF2-40B4-BE49-F238E27FC236}">
                <a16:creationId xmlns:a16="http://schemas.microsoft.com/office/drawing/2014/main" id="{033A850E-BDE2-8D51-5F34-167EB645D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9C5FC-266C-B2FB-233E-0C26A5437A14}"/>
              </a:ext>
            </a:extLst>
          </p:cNvPr>
          <p:cNvSpPr>
            <a:spLocks noGrp="1"/>
          </p:cNvSpPr>
          <p:nvPr>
            <p:ph type="sldNum" sz="quarter" idx="12"/>
          </p:nvPr>
        </p:nvSpPr>
        <p:spPr/>
        <p:txBody>
          <a:bodyPr/>
          <a:lstStyle/>
          <a:p>
            <a:fld id="{B526CE91-F37A-A243-B4C1-5875F5474D6D}" type="slidenum">
              <a:rPr lang="en-US" smtClean="0"/>
              <a:t>‹#›</a:t>
            </a:fld>
            <a:endParaRPr lang="en-US"/>
          </a:p>
        </p:txBody>
      </p:sp>
    </p:spTree>
    <p:extLst>
      <p:ext uri="{BB962C8B-B14F-4D97-AF65-F5344CB8AC3E}">
        <p14:creationId xmlns:p14="http://schemas.microsoft.com/office/powerpoint/2010/main" val="3619613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311700" y="896100"/>
            <a:ext cx="8520600" cy="37671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rgbClr val="000000"/>
              </a:buClr>
              <a:buSzPts val="1800"/>
              <a:buFont typeface="Zen Kaku Gothic New Medium"/>
              <a:buChar char="●"/>
              <a:defRPr i="0" u="none" strike="noStrike" cap="none">
                <a:solidFill>
                  <a:srgbClr val="000000"/>
                </a:solidFill>
                <a:latin typeface="Zen Kaku Gothic New Medium"/>
                <a:ea typeface="Zen Kaku Gothic New Medium"/>
                <a:cs typeface="Zen Kaku Gothic New Medium"/>
                <a:sym typeface="Zen Kaku Gothic New Medium"/>
              </a:defRPr>
            </a:lvl1pPr>
            <a:lvl2pPr marL="914400" marR="0" lvl="1" indent="-304800" algn="l">
              <a:lnSpc>
                <a:spcPct val="115000"/>
              </a:lnSpc>
              <a:spcBef>
                <a:spcPts val="400"/>
              </a:spcBef>
              <a:spcAft>
                <a:spcPts val="0"/>
              </a:spcAft>
              <a:buClr>
                <a:srgbClr val="000000"/>
              </a:buClr>
              <a:buSzPts val="1200"/>
              <a:buFont typeface="Zen Kaku Gothic New"/>
              <a:buChar char="○"/>
              <a:defRPr sz="1200" i="0" u="none" strike="noStrike" cap="none">
                <a:solidFill>
                  <a:srgbClr val="000000"/>
                </a:solidFill>
                <a:latin typeface="Zen Kaku Gothic New"/>
                <a:ea typeface="Zen Kaku Gothic New"/>
                <a:cs typeface="Zen Kaku Gothic New"/>
                <a:sym typeface="Zen Kaku Gothic New"/>
              </a:defRPr>
            </a:lvl2pPr>
            <a:lvl3pPr marL="1371600" marR="0" lvl="2" indent="-301625" algn="l">
              <a:lnSpc>
                <a:spcPct val="115000"/>
              </a:lnSpc>
              <a:spcBef>
                <a:spcPts val="400"/>
              </a:spcBef>
              <a:spcAft>
                <a:spcPts val="0"/>
              </a:spcAft>
              <a:buClr>
                <a:srgbClr val="000000"/>
              </a:buClr>
              <a:buSzPts val="1150"/>
              <a:buFont typeface="Zen Kaku Gothic New"/>
              <a:buChar char="■"/>
              <a:defRPr sz="1150" i="0" u="none" strike="noStrike" cap="none">
                <a:solidFill>
                  <a:srgbClr val="000000"/>
                </a:solidFill>
                <a:latin typeface="Zen Kaku Gothic New"/>
                <a:ea typeface="Zen Kaku Gothic New"/>
                <a:cs typeface="Zen Kaku Gothic New"/>
                <a:sym typeface="Zen Kaku Gothic New"/>
              </a:defRPr>
            </a:lvl3pPr>
            <a:lvl4pPr marL="1828800" marR="0" lvl="3" indent="-298450" algn="l">
              <a:lnSpc>
                <a:spcPct val="115000"/>
              </a:lnSpc>
              <a:spcBef>
                <a:spcPts val="400"/>
              </a:spcBef>
              <a:spcAft>
                <a:spcPts val="0"/>
              </a:spcAft>
              <a:buClr>
                <a:srgbClr val="000000"/>
              </a:buClr>
              <a:buSzPts val="1100"/>
              <a:buFont typeface="Zen Kaku Gothic New"/>
              <a:buChar char="●"/>
              <a:defRPr sz="1100" i="0" u="none" strike="noStrike" cap="none">
                <a:solidFill>
                  <a:srgbClr val="000000"/>
                </a:solidFill>
                <a:latin typeface="Zen Kaku Gothic New"/>
                <a:ea typeface="Zen Kaku Gothic New"/>
                <a:cs typeface="Zen Kaku Gothic New"/>
                <a:sym typeface="Zen Kaku Gothic New"/>
              </a:defRPr>
            </a:lvl4pPr>
            <a:lvl5pPr marL="2286000" marR="0" lvl="4" indent="-298450" algn="l">
              <a:lnSpc>
                <a:spcPct val="115000"/>
              </a:lnSpc>
              <a:spcBef>
                <a:spcPts val="400"/>
              </a:spcBef>
              <a:spcAft>
                <a:spcPts val="0"/>
              </a:spcAft>
              <a:buClr>
                <a:srgbClr val="000000"/>
              </a:buClr>
              <a:buSzPts val="1100"/>
              <a:buFont typeface="Zen Kaku Gothic New"/>
              <a:buChar char="○"/>
              <a:defRPr sz="1100" i="0" u="none" strike="noStrike" cap="none">
                <a:solidFill>
                  <a:srgbClr val="000000"/>
                </a:solidFill>
                <a:latin typeface="Zen Kaku Gothic New"/>
                <a:ea typeface="Zen Kaku Gothic New"/>
                <a:cs typeface="Zen Kaku Gothic New"/>
                <a:sym typeface="Zen Kaku Gothic New"/>
              </a:defRPr>
            </a:lvl5pPr>
            <a:lvl6pPr marL="2743200" marR="0" lvl="5" indent="-298450" algn="l">
              <a:lnSpc>
                <a:spcPct val="115000"/>
              </a:lnSpc>
              <a:spcBef>
                <a:spcPts val="400"/>
              </a:spcBef>
              <a:spcAft>
                <a:spcPts val="0"/>
              </a:spcAft>
              <a:buClr>
                <a:srgbClr val="000000"/>
              </a:buClr>
              <a:buSzPts val="1100"/>
              <a:buFont typeface="Zen Kaku Gothic New"/>
              <a:buChar char="■"/>
              <a:defRPr sz="1100" i="0" u="none" strike="noStrike" cap="none">
                <a:solidFill>
                  <a:srgbClr val="000000"/>
                </a:solidFill>
                <a:latin typeface="Zen Kaku Gothic New"/>
                <a:ea typeface="Zen Kaku Gothic New"/>
                <a:cs typeface="Zen Kaku Gothic New"/>
                <a:sym typeface="Zen Kaku Gothic New"/>
              </a:defRPr>
            </a:lvl6pPr>
            <a:lvl7pPr marL="3200400" marR="0" lvl="6" indent="-298450" algn="l">
              <a:lnSpc>
                <a:spcPct val="115000"/>
              </a:lnSpc>
              <a:spcBef>
                <a:spcPts val="400"/>
              </a:spcBef>
              <a:spcAft>
                <a:spcPts val="0"/>
              </a:spcAft>
              <a:buClr>
                <a:srgbClr val="000000"/>
              </a:buClr>
              <a:buSzPts val="1100"/>
              <a:buFont typeface="Zen Kaku Gothic New"/>
              <a:buChar char="●"/>
              <a:defRPr sz="1100" i="0" u="none" strike="noStrike" cap="none">
                <a:solidFill>
                  <a:srgbClr val="000000"/>
                </a:solidFill>
                <a:latin typeface="Zen Kaku Gothic New"/>
                <a:ea typeface="Zen Kaku Gothic New"/>
                <a:cs typeface="Zen Kaku Gothic New"/>
                <a:sym typeface="Zen Kaku Gothic New"/>
              </a:defRPr>
            </a:lvl7pPr>
            <a:lvl8pPr marL="3657600" marR="0" lvl="7" indent="-298450" algn="l">
              <a:lnSpc>
                <a:spcPct val="115000"/>
              </a:lnSpc>
              <a:spcBef>
                <a:spcPts val="400"/>
              </a:spcBef>
              <a:spcAft>
                <a:spcPts val="0"/>
              </a:spcAft>
              <a:buClr>
                <a:srgbClr val="000000"/>
              </a:buClr>
              <a:buSzPts val="1100"/>
              <a:buFont typeface="Zen Kaku Gothic New"/>
              <a:buChar char="○"/>
              <a:defRPr sz="1100" i="0" u="none" strike="noStrike" cap="none">
                <a:solidFill>
                  <a:srgbClr val="000000"/>
                </a:solidFill>
                <a:latin typeface="Zen Kaku Gothic New"/>
                <a:ea typeface="Zen Kaku Gothic New"/>
                <a:cs typeface="Zen Kaku Gothic New"/>
                <a:sym typeface="Zen Kaku Gothic New"/>
              </a:defRPr>
            </a:lvl8pPr>
            <a:lvl9pPr marL="4114800" marR="0" lvl="8" indent="-298450" algn="l">
              <a:lnSpc>
                <a:spcPct val="115000"/>
              </a:lnSpc>
              <a:spcBef>
                <a:spcPts val="400"/>
              </a:spcBef>
              <a:spcAft>
                <a:spcPts val="400"/>
              </a:spcAft>
              <a:buClr>
                <a:srgbClr val="000000"/>
              </a:buClr>
              <a:buSzPts val="1100"/>
              <a:buFont typeface="Zen Kaku Gothic New"/>
              <a:buChar char="■"/>
              <a:defRPr sz="1100" i="0" u="none" strike="noStrike" cap="none">
                <a:solidFill>
                  <a:srgbClr val="000000"/>
                </a:solidFill>
                <a:latin typeface="Zen Kaku Gothic New"/>
                <a:ea typeface="Zen Kaku Gothic New"/>
                <a:cs typeface="Zen Kaku Gothic New"/>
                <a:sym typeface="Zen Kaku Gothic New"/>
              </a:defRPr>
            </a:lvl9pPr>
          </a:lstStyle>
          <a:p>
            <a:endParaRPr/>
          </a:p>
        </p:txBody>
      </p:sp>
      <p:sp>
        <p:nvSpPr>
          <p:cNvPr id="52" name="Google Shape;52;p13"/>
          <p:cNvSpPr txBox="1">
            <a:spLocks noGrp="1"/>
          </p:cNvSpPr>
          <p:nvPr>
            <p:ph type="title"/>
          </p:nvPr>
        </p:nvSpPr>
        <p:spPr>
          <a:xfrm>
            <a:off x="311700" y="120000"/>
            <a:ext cx="8520600" cy="623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000000"/>
              </a:buClr>
              <a:buSzPts val="2800"/>
              <a:buFont typeface="Lato"/>
              <a:buNone/>
              <a:defRPr sz="2800" b="1" i="0" u="none" strike="noStrike" cap="none">
                <a:solidFill>
                  <a:srgbClr val="000000"/>
                </a:solidFill>
                <a:latin typeface="Lato"/>
                <a:ea typeface="Lato"/>
                <a:cs typeface="Lato"/>
                <a:sym typeface="Lato"/>
              </a:defRPr>
            </a:lvl1pPr>
            <a:lvl2pPr marR="0" lvl="1" algn="l">
              <a:lnSpc>
                <a:spcPct val="100000"/>
              </a:lnSpc>
              <a:spcBef>
                <a:spcPts val="0"/>
              </a:spcBef>
              <a:spcAft>
                <a:spcPts val="0"/>
              </a:spcAft>
              <a:buClr>
                <a:srgbClr val="000000"/>
              </a:buClr>
              <a:buSzPts val="2800"/>
              <a:buFont typeface="Merriweather"/>
              <a:buNone/>
              <a:defRPr sz="2800" b="0" i="0" u="none" strike="noStrike" cap="none">
                <a:solidFill>
                  <a:srgbClr val="000000"/>
                </a:solidFill>
                <a:latin typeface="Merriweather"/>
                <a:ea typeface="Merriweather"/>
                <a:cs typeface="Merriweather"/>
                <a:sym typeface="Merriweather"/>
              </a:defRPr>
            </a:lvl2pPr>
            <a:lvl3pPr marR="0" lvl="2" algn="l">
              <a:lnSpc>
                <a:spcPct val="100000"/>
              </a:lnSpc>
              <a:spcBef>
                <a:spcPts val="0"/>
              </a:spcBef>
              <a:spcAft>
                <a:spcPts val="0"/>
              </a:spcAft>
              <a:buClr>
                <a:srgbClr val="000000"/>
              </a:buClr>
              <a:buSzPts val="2800"/>
              <a:buFont typeface="Merriweather"/>
              <a:buNone/>
              <a:defRPr sz="2800" b="0" i="0" u="none" strike="noStrike" cap="none">
                <a:solidFill>
                  <a:srgbClr val="000000"/>
                </a:solidFill>
                <a:latin typeface="Merriweather"/>
                <a:ea typeface="Merriweather"/>
                <a:cs typeface="Merriweather"/>
                <a:sym typeface="Merriweather"/>
              </a:defRPr>
            </a:lvl3pPr>
            <a:lvl4pPr marR="0" lvl="3" algn="l">
              <a:lnSpc>
                <a:spcPct val="100000"/>
              </a:lnSpc>
              <a:spcBef>
                <a:spcPts val="0"/>
              </a:spcBef>
              <a:spcAft>
                <a:spcPts val="0"/>
              </a:spcAft>
              <a:buClr>
                <a:srgbClr val="000000"/>
              </a:buClr>
              <a:buSzPts val="2800"/>
              <a:buFont typeface="Merriweather"/>
              <a:buNone/>
              <a:defRPr sz="2800" b="0" i="0" u="none" strike="noStrike" cap="none">
                <a:solidFill>
                  <a:srgbClr val="000000"/>
                </a:solidFill>
                <a:latin typeface="Merriweather"/>
                <a:ea typeface="Merriweather"/>
                <a:cs typeface="Merriweather"/>
                <a:sym typeface="Merriweather"/>
              </a:defRPr>
            </a:lvl4pPr>
            <a:lvl5pPr marR="0" lvl="4" algn="l">
              <a:lnSpc>
                <a:spcPct val="100000"/>
              </a:lnSpc>
              <a:spcBef>
                <a:spcPts val="0"/>
              </a:spcBef>
              <a:spcAft>
                <a:spcPts val="0"/>
              </a:spcAft>
              <a:buClr>
                <a:srgbClr val="000000"/>
              </a:buClr>
              <a:buSzPts val="2800"/>
              <a:buFont typeface="Merriweather"/>
              <a:buNone/>
              <a:defRPr sz="2800" b="0" i="0" u="none" strike="noStrike" cap="none">
                <a:solidFill>
                  <a:srgbClr val="000000"/>
                </a:solidFill>
                <a:latin typeface="Merriweather"/>
                <a:ea typeface="Merriweather"/>
                <a:cs typeface="Merriweather"/>
                <a:sym typeface="Merriweather"/>
              </a:defRPr>
            </a:lvl5pPr>
            <a:lvl6pPr marR="0" lvl="5" algn="l">
              <a:lnSpc>
                <a:spcPct val="100000"/>
              </a:lnSpc>
              <a:spcBef>
                <a:spcPts val="0"/>
              </a:spcBef>
              <a:spcAft>
                <a:spcPts val="0"/>
              </a:spcAft>
              <a:buClr>
                <a:srgbClr val="000000"/>
              </a:buClr>
              <a:buSzPts val="2800"/>
              <a:buFont typeface="Merriweather"/>
              <a:buNone/>
              <a:defRPr sz="2800" b="0" i="0" u="none" strike="noStrike" cap="none">
                <a:solidFill>
                  <a:srgbClr val="000000"/>
                </a:solidFill>
                <a:latin typeface="Merriweather"/>
                <a:ea typeface="Merriweather"/>
                <a:cs typeface="Merriweather"/>
                <a:sym typeface="Merriweather"/>
              </a:defRPr>
            </a:lvl6pPr>
            <a:lvl7pPr marR="0" lvl="6" algn="l">
              <a:lnSpc>
                <a:spcPct val="100000"/>
              </a:lnSpc>
              <a:spcBef>
                <a:spcPts val="0"/>
              </a:spcBef>
              <a:spcAft>
                <a:spcPts val="0"/>
              </a:spcAft>
              <a:buClr>
                <a:srgbClr val="000000"/>
              </a:buClr>
              <a:buSzPts val="2800"/>
              <a:buFont typeface="Merriweather"/>
              <a:buNone/>
              <a:defRPr sz="2800" b="0" i="0" u="none" strike="noStrike" cap="none">
                <a:solidFill>
                  <a:srgbClr val="000000"/>
                </a:solidFill>
                <a:latin typeface="Merriweather"/>
                <a:ea typeface="Merriweather"/>
                <a:cs typeface="Merriweather"/>
                <a:sym typeface="Merriweather"/>
              </a:defRPr>
            </a:lvl7pPr>
            <a:lvl8pPr marR="0" lvl="7" algn="l">
              <a:lnSpc>
                <a:spcPct val="100000"/>
              </a:lnSpc>
              <a:spcBef>
                <a:spcPts val="0"/>
              </a:spcBef>
              <a:spcAft>
                <a:spcPts val="0"/>
              </a:spcAft>
              <a:buClr>
                <a:srgbClr val="000000"/>
              </a:buClr>
              <a:buSzPts val="2800"/>
              <a:buFont typeface="Merriweather"/>
              <a:buNone/>
              <a:defRPr sz="2800" b="0" i="0" u="none" strike="noStrike" cap="none">
                <a:solidFill>
                  <a:srgbClr val="000000"/>
                </a:solidFill>
                <a:latin typeface="Merriweather"/>
                <a:ea typeface="Merriweather"/>
                <a:cs typeface="Merriweather"/>
                <a:sym typeface="Merriweather"/>
              </a:defRPr>
            </a:lvl8pPr>
            <a:lvl9pPr marR="0" lvl="8" algn="l">
              <a:lnSpc>
                <a:spcPct val="100000"/>
              </a:lnSpc>
              <a:spcBef>
                <a:spcPts val="0"/>
              </a:spcBef>
              <a:spcAft>
                <a:spcPts val="0"/>
              </a:spcAft>
              <a:buClr>
                <a:srgbClr val="000000"/>
              </a:buClr>
              <a:buSzPts val="2800"/>
              <a:buFont typeface="Merriweather"/>
              <a:buNone/>
              <a:defRPr sz="2800" b="0" i="0" u="none" strike="noStrike" cap="none">
                <a:solidFill>
                  <a:srgbClr val="000000"/>
                </a:solidFill>
                <a:latin typeface="Merriweather"/>
                <a:ea typeface="Merriweather"/>
                <a:cs typeface="Merriweather"/>
                <a:sym typeface="Merriweather"/>
              </a:defRPr>
            </a:lvl9pPr>
          </a:lstStyle>
          <a:p>
            <a:endParaRPr/>
          </a:p>
        </p:txBody>
      </p:sp>
    </p:spTree>
    <p:extLst>
      <p:ext uri="{BB962C8B-B14F-4D97-AF65-F5344CB8AC3E}">
        <p14:creationId xmlns:p14="http://schemas.microsoft.com/office/powerpoint/2010/main" val="141677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29" r:id="rId14"/>
    <p:sldLayoutId id="2147484130" r:id="rId15"/>
    <p:sldLayoutId id="2147484131" r:id="rId16"/>
    <p:sldLayoutId id="2147484132" r:id="rId17"/>
    <p:sldLayoutId id="2147484133" r:id="rId18"/>
    <p:sldLayoutId id="2147484134" r:id="rId19"/>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pdf/2503.23695"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90.png"/><Relationship Id="rId2" Type="http://schemas.openxmlformats.org/officeDocument/2006/relationships/image" Target="../media/image56.png"/><Relationship Id="rId1" Type="http://schemas.openxmlformats.org/officeDocument/2006/relationships/slideLayout" Target="../slideLayouts/slideLayout8.xml"/><Relationship Id="rId11"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470.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arxiv.org/abs/2502.00181"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hyperlink" Target="https://listserv.fnal.gov/scripts/wa.exe?SUBED1=usmcc-info&amp;A=1"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join.slack.com/t/usmcc-slack/shared_invite/zt-3ata0vsty-olkOCOTa7IftItBewPdtyw"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320.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410.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06.tiff"/></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09.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110.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8.jpg"/><Relationship Id="rId4" Type="http://schemas.openxmlformats.org/officeDocument/2006/relationships/hyperlink" Target="https://drive.google.com/file/d/1y5Z5OHoUTwrPT8yMk7YV4Ch98EswjqoJ/view"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11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hyperlink" Target="https://docs.google.com/document/d/1OapvCTy7CKIXcjGbt2PIkeqdlyDLWHBkZz1ZCvlQE8M/edit?usp=sharing" TargetMode="External"/><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Layout" Target="../slideLayouts/slideLayout1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aapt.org/" TargetMode="External"/><Relationship Id="rId7"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hyperlink" Target="mailto:Lawrence.Lee.Jr@cern.ch" TargetMode="External"/><Relationship Id="rId10" Type="http://schemas.openxmlformats.org/officeDocument/2006/relationships/image" Target="../media/image31.png"/><Relationship Id="rId4" Type="http://schemas.openxmlformats.org/officeDocument/2006/relationships/hyperlink" Target="mailto:kileykennedy@princeton.edu" TargetMode="External"/><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i="1" dirty="0"/>
              <a:t>(Highlights of) </a:t>
            </a:r>
            <a:r>
              <a:rPr lang="en-US" sz="1800" dirty="0"/>
              <a:t>US Muon Collider Activities   </a:t>
            </a:r>
          </a:p>
        </p:txBody>
      </p:sp>
      <p:sp>
        <p:nvSpPr>
          <p:cNvPr id="4" name="Text Placeholder 3"/>
          <p:cNvSpPr>
            <a:spLocks noGrp="1"/>
          </p:cNvSpPr>
          <p:nvPr>
            <p:ph type="body" sz="quarter" idx="10"/>
          </p:nvPr>
        </p:nvSpPr>
        <p:spPr>
          <a:xfrm>
            <a:off x="393964" y="3849336"/>
            <a:ext cx="8499231" cy="935794"/>
          </a:xfrm>
        </p:spPr>
        <p:txBody>
          <a:bodyPr/>
          <a:lstStyle/>
          <a:p>
            <a:r>
              <a:rPr lang="en-US" sz="1400" dirty="0"/>
              <a:t>Sergo Jindariani (Fermilab)</a:t>
            </a:r>
          </a:p>
          <a:p>
            <a:r>
              <a:rPr lang="en-US" sz="1400" dirty="0"/>
              <a:t>On behalf of the USMCC Leadership Team: T. Holmes (UTK), K. Kennedy (Princeton), P. Meade (Stony Brook), S. Pagan-</a:t>
            </a:r>
            <a:r>
              <a:rPr lang="en-US" sz="1400" dirty="0" err="1"/>
              <a:t>Griso</a:t>
            </a:r>
            <a:r>
              <a:rPr lang="en-US" sz="1400" dirty="0"/>
              <a:t> (LBNL), D. Stratakis (Fermilab)</a:t>
            </a:r>
          </a:p>
          <a:p>
            <a:endParaRPr lang="en-US" sz="1400" dirty="0"/>
          </a:p>
          <a:p>
            <a:r>
              <a:rPr lang="en-US" sz="1400" dirty="0"/>
              <a:t>2</a:t>
            </a:r>
            <a:r>
              <a:rPr lang="en-US" sz="1400" baseline="30000" dirty="0"/>
              <a:t>nd</a:t>
            </a:r>
            <a:r>
              <a:rPr lang="en-US" sz="1400" dirty="0"/>
              <a:t> USMCC meeting, University of Chicago, August 2025</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Princeton/Chicago/Tennessee Acc+Exp for MuC (Simons Foundation)…"/>
          <p:cNvSpPr/>
          <p:nvPr/>
        </p:nvSpPr>
        <p:spPr>
          <a:xfrm>
            <a:off x="3900201" y="1387029"/>
            <a:ext cx="4928773" cy="3099617"/>
          </a:xfrm>
          <a:prstGeom prst="roundRect">
            <a:avLst>
              <a:gd name="adj" fmla="val 9269"/>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lIns="19050" tIns="19050" rIns="19050" bIns="19050" anchor="ctr"/>
          <a:lstStyle/>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Princeton/Chicago/Tennessee </a:t>
            </a:r>
            <a:r>
              <a:rPr sz="1600" dirty="0" err="1">
                <a:solidFill>
                  <a:srgbClr val="404040"/>
                </a:solidFill>
                <a:latin typeface="Avenir Book" panose="02000503020000020003" pitchFamily="2" charset="0"/>
              </a:rPr>
              <a:t>Acc+Exp</a:t>
            </a:r>
            <a:r>
              <a:rPr sz="1600" dirty="0">
                <a:solidFill>
                  <a:srgbClr val="404040"/>
                </a:solidFill>
                <a:latin typeface="Avenir Book" panose="02000503020000020003" pitchFamily="2" charset="0"/>
              </a:rPr>
              <a:t> for </a:t>
            </a:r>
            <a:r>
              <a:rPr sz="1600" dirty="0" err="1">
                <a:solidFill>
                  <a:srgbClr val="404040"/>
                </a:solidFill>
                <a:latin typeface="Avenir Book" panose="02000503020000020003" pitchFamily="2" charset="0"/>
              </a:rPr>
              <a:t>MuC</a:t>
            </a:r>
            <a:r>
              <a:rPr sz="1600" dirty="0">
                <a:solidFill>
                  <a:srgbClr val="404040"/>
                </a:solidFill>
                <a:latin typeface="Avenir Book" panose="02000503020000020003" pitchFamily="2" charset="0"/>
              </a:rPr>
              <a:t> (Simons Foundation)</a:t>
            </a:r>
          </a:p>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Tennessee Fellowships (Cottrell x2, Sloan)</a:t>
            </a:r>
          </a:p>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UCSB/Princeton/Northeastern/UTK Interdisciplinary Seminar Series (Kavli Foundation)</a:t>
            </a:r>
          </a:p>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 start-ups, internal funding, and fractions of base grants/ECAs/CAREERs </a:t>
            </a:r>
          </a:p>
        </p:txBody>
      </p:sp>
      <p:sp>
        <p:nvSpPr>
          <p:cNvPr id="11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1149" name="At the labs"/>
          <p:cNvSpPr txBox="1"/>
          <p:nvPr/>
        </p:nvSpPr>
        <p:spPr>
          <a:xfrm>
            <a:off x="471440" y="1097721"/>
            <a:ext cx="1218282"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0000"/>
                </a:solidFill>
                <a:latin typeface="Helvetica"/>
                <a:ea typeface="Helvetica"/>
                <a:cs typeface="Helvetica"/>
                <a:sym typeface="Helvetica"/>
              </a:defRPr>
            </a:lvl1pPr>
          </a:lstStyle>
          <a:p>
            <a:r>
              <a:rPr sz="1800" dirty="0"/>
              <a:t>At the labs</a:t>
            </a:r>
          </a:p>
        </p:txBody>
      </p:sp>
      <p:sp>
        <p:nvSpPr>
          <p:cNvPr id="1150" name="At the universities"/>
          <p:cNvSpPr txBox="1"/>
          <p:nvPr/>
        </p:nvSpPr>
        <p:spPr>
          <a:xfrm>
            <a:off x="4361086" y="1097721"/>
            <a:ext cx="2039020"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0000"/>
                </a:solidFill>
                <a:latin typeface="Helvetica"/>
                <a:ea typeface="Helvetica"/>
                <a:cs typeface="Helvetica"/>
                <a:sym typeface="Helvetica"/>
              </a:defRPr>
            </a:lvl1pPr>
          </a:lstStyle>
          <a:p>
            <a:r>
              <a:rPr sz="1800"/>
              <a:t>At the universities</a:t>
            </a:r>
          </a:p>
        </p:txBody>
      </p:sp>
      <p:sp>
        <p:nvSpPr>
          <p:cNvPr id="1151" name="constrained by lack of significant R&amp;D funding from gov’t agencies"/>
          <p:cNvSpPr txBox="1"/>
          <p:nvPr/>
        </p:nvSpPr>
        <p:spPr>
          <a:xfrm>
            <a:off x="4690568" y="4575286"/>
            <a:ext cx="3138680"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p>
            <a:r>
              <a:rPr sz="900" dirty="0"/>
              <a:t>constrained by lack of significant R&amp;D funding from gov’t agencies</a:t>
            </a:r>
          </a:p>
        </p:txBody>
      </p:sp>
      <p:pic>
        <p:nvPicPr>
          <p:cNvPr id="1152" name="rcsa_logo.png" descr="rcsa_logo.png"/>
          <p:cNvPicPr>
            <a:picLocks noChangeAspect="1"/>
          </p:cNvPicPr>
          <p:nvPr/>
        </p:nvPicPr>
        <p:blipFill>
          <a:blip r:embed="rId3"/>
          <a:stretch>
            <a:fillRect/>
          </a:stretch>
        </p:blipFill>
        <p:spPr>
          <a:xfrm>
            <a:off x="6343311" y="622403"/>
            <a:ext cx="1241376" cy="380759"/>
          </a:xfrm>
          <a:prstGeom prst="rect">
            <a:avLst/>
          </a:prstGeom>
          <a:ln w="12700">
            <a:miter lim="400000"/>
          </a:ln>
        </p:spPr>
      </p:pic>
      <p:pic>
        <p:nvPicPr>
          <p:cNvPr id="1153" name="logo-red032-288.png" descr="logo-red032-288.png"/>
          <p:cNvPicPr>
            <a:picLocks noChangeAspect="1"/>
          </p:cNvPicPr>
          <p:nvPr/>
        </p:nvPicPr>
        <p:blipFill>
          <a:blip r:embed="rId4"/>
          <a:stretch>
            <a:fillRect/>
          </a:stretch>
        </p:blipFill>
        <p:spPr>
          <a:xfrm>
            <a:off x="6259908" y="191519"/>
            <a:ext cx="1004407" cy="409929"/>
          </a:xfrm>
          <a:prstGeom prst="rect">
            <a:avLst/>
          </a:prstGeom>
          <a:ln w="12700">
            <a:miter lim="400000"/>
          </a:ln>
        </p:spPr>
      </p:pic>
      <p:pic>
        <p:nvPicPr>
          <p:cNvPr id="1154" name="Simons-Foundation-Logo_blue.png" descr="Simons-Foundation-Logo_blue.png"/>
          <p:cNvPicPr>
            <a:picLocks noChangeAspect="1"/>
          </p:cNvPicPr>
          <p:nvPr/>
        </p:nvPicPr>
        <p:blipFill>
          <a:blip r:embed="rId5"/>
          <a:stretch>
            <a:fillRect/>
          </a:stretch>
        </p:blipFill>
        <p:spPr>
          <a:xfrm>
            <a:off x="5156413" y="716327"/>
            <a:ext cx="939915" cy="269111"/>
          </a:xfrm>
          <a:prstGeom prst="rect">
            <a:avLst/>
          </a:prstGeom>
          <a:ln w="12700">
            <a:miter lim="400000"/>
          </a:ln>
        </p:spPr>
      </p:pic>
      <p:pic>
        <p:nvPicPr>
          <p:cNvPr id="1155" name="Alfred_P_Sloan_Foundation_Logo.png" descr="Alfred_P_Sloan_Foundation_Logo.png"/>
          <p:cNvPicPr>
            <a:picLocks noChangeAspect="1"/>
          </p:cNvPicPr>
          <p:nvPr/>
        </p:nvPicPr>
        <p:blipFill>
          <a:blip r:embed="rId6"/>
          <a:stretch>
            <a:fillRect/>
          </a:stretch>
        </p:blipFill>
        <p:spPr>
          <a:xfrm>
            <a:off x="5425414" y="187770"/>
            <a:ext cx="765802" cy="417426"/>
          </a:xfrm>
          <a:prstGeom prst="rect">
            <a:avLst/>
          </a:prstGeom>
          <a:ln w="12700">
            <a:miter lim="400000"/>
          </a:ln>
        </p:spPr>
      </p:pic>
      <p:pic>
        <p:nvPicPr>
          <p:cNvPr id="1156" name="images.png" descr="images.png"/>
          <p:cNvPicPr>
            <a:picLocks noChangeAspect="1"/>
          </p:cNvPicPr>
          <p:nvPr/>
        </p:nvPicPr>
        <p:blipFill>
          <a:blip r:embed="rId7"/>
          <a:stretch>
            <a:fillRect/>
          </a:stretch>
        </p:blipFill>
        <p:spPr>
          <a:xfrm>
            <a:off x="7410379" y="152966"/>
            <a:ext cx="1502955" cy="487034"/>
          </a:xfrm>
          <a:prstGeom prst="rect">
            <a:avLst/>
          </a:prstGeom>
          <a:ln w="12700">
            <a:miter lim="400000"/>
          </a:ln>
        </p:spPr>
      </p:pic>
      <p:pic>
        <p:nvPicPr>
          <p:cNvPr id="1157" name="Unknown.jpeg" descr="Unknown.jpeg"/>
          <p:cNvPicPr>
            <a:picLocks noChangeAspect="1"/>
          </p:cNvPicPr>
          <p:nvPr/>
        </p:nvPicPr>
        <p:blipFill>
          <a:blip r:embed="rId8"/>
          <a:stretch>
            <a:fillRect/>
          </a:stretch>
        </p:blipFill>
        <p:spPr>
          <a:xfrm>
            <a:off x="7831670" y="729184"/>
            <a:ext cx="379066" cy="380759"/>
          </a:xfrm>
          <a:prstGeom prst="rect">
            <a:avLst/>
          </a:prstGeom>
          <a:ln w="12700">
            <a:miter lim="400000"/>
          </a:ln>
        </p:spPr>
      </p:pic>
      <p:sp>
        <p:nvSpPr>
          <p:cNvPr id="1158" name="Line"/>
          <p:cNvSpPr/>
          <p:nvPr/>
        </p:nvSpPr>
        <p:spPr>
          <a:xfrm rot="2700000">
            <a:off x="6084240" y="4339775"/>
            <a:ext cx="397139" cy="71230"/>
          </a:xfrm>
          <a:custGeom>
            <a:avLst/>
            <a:gdLst/>
            <a:ahLst/>
            <a:cxnLst>
              <a:cxn ang="0">
                <a:pos x="wd2" y="hd2"/>
              </a:cxn>
              <a:cxn ang="5400000">
                <a:pos x="wd2" y="hd2"/>
              </a:cxn>
              <a:cxn ang="10800000">
                <a:pos x="wd2" y="hd2"/>
              </a:cxn>
              <a:cxn ang="16200000">
                <a:pos x="wd2" y="hd2"/>
              </a:cxn>
            </a:cxnLst>
            <a:rect l="0" t="0" r="r" b="b"/>
            <a:pathLst>
              <a:path w="21600" h="20004" extrusionOk="0">
                <a:moveTo>
                  <a:pt x="0" y="0"/>
                </a:moveTo>
                <a:cubicBezTo>
                  <a:pt x="3917" y="14621"/>
                  <a:pt x="8711" y="21600"/>
                  <a:pt x="13530" y="19696"/>
                </a:cubicBezTo>
                <a:cubicBezTo>
                  <a:pt x="16357" y="18579"/>
                  <a:pt x="19107" y="14395"/>
                  <a:pt x="21600" y="7418"/>
                </a:cubicBezTo>
              </a:path>
            </a:pathLst>
          </a:custGeom>
          <a:ln w="25400">
            <a:solidFill>
              <a:srgbClr val="EE3E80"/>
            </a:solidFill>
            <a:miter lim="400000"/>
            <a:tailEnd type="triangle"/>
          </a:ln>
        </p:spPr>
        <p:txBody>
          <a:bodyPr lIns="19050" tIns="19050" rIns="19050" bIns="19050" anchor="ctr"/>
          <a:lstStyle/>
          <a:p>
            <a:pPr>
              <a:defRPr>
                <a:solidFill>
                  <a:srgbClr val="FF2F92"/>
                </a:solidFill>
              </a:defRPr>
            </a:pPr>
            <a:endParaRPr sz="900"/>
          </a:p>
        </p:txBody>
      </p:sp>
      <p:sp>
        <p:nvSpPr>
          <p:cNvPr id="1159" name="also at labs"/>
          <p:cNvSpPr txBox="1"/>
          <p:nvPr/>
        </p:nvSpPr>
        <p:spPr>
          <a:xfrm>
            <a:off x="6526907" y="4334997"/>
            <a:ext cx="1185078" cy="223138"/>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wrap="square" lIns="19050" tIns="19050" rIns="19050" bIns="19050" anchor="ctr">
            <a:spAutoFit/>
          </a:bodyPr>
          <a:lstStyle>
            <a:lvl1pPr>
              <a:defRPr sz="3200">
                <a:solidFill>
                  <a:srgbClr val="000000"/>
                </a:solidFill>
              </a:defRPr>
            </a:lvl1pPr>
          </a:lstStyle>
          <a:p>
            <a:r>
              <a:rPr lang="en-US" sz="1200" dirty="0"/>
              <a:t>    </a:t>
            </a:r>
            <a:r>
              <a:rPr sz="1200" dirty="0"/>
              <a:t>also at labs</a:t>
            </a:r>
          </a:p>
        </p:txBody>
      </p:sp>
      <p:sp>
        <p:nvSpPr>
          <p:cNvPr id="1160" name="Fermilab demonstrator (LDRD)…"/>
          <p:cNvSpPr/>
          <p:nvPr/>
        </p:nvSpPr>
        <p:spPr>
          <a:xfrm>
            <a:off x="97311" y="1415240"/>
            <a:ext cx="3506671" cy="3099617"/>
          </a:xfrm>
          <a:prstGeom prst="roundRect">
            <a:avLst>
              <a:gd name="adj" fmla="val 9269"/>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lIns="19050" tIns="19050" rIns="19050" bIns="19050" anchor="ctr"/>
          <a:lstStyle/>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Fermilab demonstrator (LDRD)</a:t>
            </a:r>
          </a:p>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Fermilab future collider software (LDRD)</a:t>
            </a:r>
          </a:p>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Brookhaven collider R&amp;D - RCS </a:t>
            </a:r>
            <a:r>
              <a:rPr lang="en-US" sz="1600" dirty="0">
                <a:solidFill>
                  <a:srgbClr val="404040"/>
                </a:solidFill>
                <a:latin typeface="Avenir Book" panose="02000503020000020003" pitchFamily="2" charset="0"/>
              </a:rPr>
              <a:t>design </a:t>
            </a:r>
            <a:r>
              <a:rPr sz="1600" dirty="0">
                <a:solidFill>
                  <a:srgbClr val="404040"/>
                </a:solidFill>
                <a:latin typeface="Avenir Book" panose="02000503020000020003" pitchFamily="2" charset="0"/>
              </a:rPr>
              <a:t>and cooling cell (LDRD)</a:t>
            </a:r>
          </a:p>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LBNL future collider detectors (LDRD)</a:t>
            </a:r>
          </a:p>
          <a:p>
            <a:pPr lvl="1">
              <a:lnSpc>
                <a:spcPct val="90000"/>
              </a:lnSpc>
              <a:spcBef>
                <a:spcPts val="1688"/>
              </a:spcBef>
              <a:defRPr sz="4000">
                <a:solidFill>
                  <a:srgbClr val="FFFFFF"/>
                </a:solidFill>
              </a:defRPr>
            </a:pPr>
            <a:r>
              <a:rPr sz="1600" dirty="0">
                <a:solidFill>
                  <a:srgbClr val="404040"/>
                </a:solidFill>
                <a:latin typeface="Avenir Book" panose="02000503020000020003" pitchFamily="2" charset="0"/>
              </a:rPr>
              <a:t>SLAC high-field RF test stand (GARD)</a:t>
            </a:r>
          </a:p>
        </p:txBody>
      </p:sp>
      <p:sp>
        <p:nvSpPr>
          <p:cNvPr id="4" name="Title 6">
            <a:extLst>
              <a:ext uri="{FF2B5EF4-FFF2-40B4-BE49-F238E27FC236}">
                <a16:creationId xmlns:a16="http://schemas.microsoft.com/office/drawing/2014/main" id="{74DAF089-F4F7-11FA-D586-1B5AD8F8B071}"/>
              </a:ext>
            </a:extLst>
          </p:cNvPr>
          <p:cNvSpPr txBox="1">
            <a:spLocks/>
          </p:cNvSpPr>
          <p:nvPr/>
        </p:nvSpPr>
        <p:spPr>
          <a:xfrm>
            <a:off x="429419" y="152725"/>
            <a:ext cx="5254586" cy="320908"/>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t>Current Funding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99A27-8D7E-1CB0-9E47-FB433B25F2D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5F8DE1C-7013-3715-B4FF-F9F0ED34624B}"/>
              </a:ext>
            </a:extLst>
          </p:cNvPr>
          <p:cNvSpPr>
            <a:spLocks noGrp="1"/>
          </p:cNvSpPr>
          <p:nvPr>
            <p:ph type="title"/>
          </p:nvPr>
        </p:nvSpPr>
        <p:spPr>
          <a:xfrm>
            <a:off x="429419" y="152725"/>
            <a:ext cx="5254586" cy="320908"/>
          </a:xfrm>
        </p:spPr>
        <p:txBody>
          <a:bodyPr/>
          <a:lstStyle/>
          <a:p>
            <a:r>
              <a:rPr lang="en-US" sz="2400" dirty="0"/>
              <a:t>IMCC and US Engagement </a:t>
            </a:r>
          </a:p>
        </p:txBody>
      </p:sp>
      <p:sp>
        <p:nvSpPr>
          <p:cNvPr id="5" name="Slide Number Placeholder 4">
            <a:extLst>
              <a:ext uri="{FF2B5EF4-FFF2-40B4-BE49-F238E27FC236}">
                <a16:creationId xmlns:a16="http://schemas.microsoft.com/office/drawing/2014/main" id="{0B366FA5-54D2-0F5A-5FBB-A784F87A6B79}"/>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2" name="Content Placeholder 1">
            <a:extLst>
              <a:ext uri="{FF2B5EF4-FFF2-40B4-BE49-F238E27FC236}">
                <a16:creationId xmlns:a16="http://schemas.microsoft.com/office/drawing/2014/main" id="{BAE6A229-7BE3-5B43-EA26-21E60E57D56B}"/>
              </a:ext>
            </a:extLst>
          </p:cNvPr>
          <p:cNvSpPr txBox="1">
            <a:spLocks noGrp="1"/>
          </p:cNvSpPr>
          <p:nvPr>
            <p:ph idx="1"/>
          </p:nvPr>
        </p:nvSpPr>
        <p:spPr>
          <a:xfrm>
            <a:off x="249238" y="1084036"/>
            <a:ext cx="8672512" cy="379412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solidFill>
                <a:schemeClr val="tx1"/>
              </a:solidFill>
            </a:endParaRPr>
          </a:p>
          <a:p>
            <a:pPr lvl="1"/>
            <a:endParaRPr lang="en-US" dirty="0">
              <a:solidFill>
                <a:schemeClr val="tx1"/>
              </a:solidFill>
            </a:endParaRPr>
          </a:p>
          <a:p>
            <a:pPr marL="57150" indent="0">
              <a:buNone/>
            </a:pPr>
            <a:endParaRPr lang="en-US" sz="1600" dirty="0"/>
          </a:p>
          <a:p>
            <a:pPr marL="457200" lvl="1" indent="0">
              <a:buNone/>
            </a:pPr>
            <a:endParaRPr lang="en-US" dirty="0"/>
          </a:p>
          <a:p>
            <a:pPr marL="457200" lvl="1" indent="0">
              <a:buNone/>
            </a:pPr>
            <a:endParaRPr lang="en-US" dirty="0"/>
          </a:p>
          <a:p>
            <a:pPr lvl="1"/>
            <a:endParaRPr lang="en-US" dirty="0"/>
          </a:p>
          <a:p>
            <a:pPr lvl="1"/>
            <a:endParaRPr lang="en-US" dirty="0"/>
          </a:p>
        </p:txBody>
      </p:sp>
      <p:sp>
        <p:nvSpPr>
          <p:cNvPr id="14" name="Content Placeholder 1">
            <a:extLst>
              <a:ext uri="{FF2B5EF4-FFF2-40B4-BE49-F238E27FC236}">
                <a16:creationId xmlns:a16="http://schemas.microsoft.com/office/drawing/2014/main" id="{9280AAE5-CD46-265A-0C94-6E5C244A4BA3}"/>
              </a:ext>
            </a:extLst>
          </p:cNvPr>
          <p:cNvSpPr txBox="1">
            <a:spLocks/>
          </p:cNvSpPr>
          <p:nvPr/>
        </p:nvSpPr>
        <p:spPr>
          <a:xfrm>
            <a:off x="407506" y="662750"/>
            <a:ext cx="8672512" cy="598788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8" name="We have no idea exactly what DM is other than it appears to act like matter gravitationally">
            <a:extLst>
              <a:ext uri="{FF2B5EF4-FFF2-40B4-BE49-F238E27FC236}">
                <a16:creationId xmlns:a16="http://schemas.microsoft.com/office/drawing/2014/main" id="{655EBFDF-4B6E-0F29-63B1-271F2A6062F5}"/>
              </a:ext>
            </a:extLst>
          </p:cNvPr>
          <p:cNvSpPr txBox="1">
            <a:spLocks/>
          </p:cNvSpPr>
          <p:nvPr/>
        </p:nvSpPr>
        <p:spPr>
          <a:xfrm>
            <a:off x="636588" y="1626117"/>
            <a:ext cx="8082083" cy="2739723"/>
          </a:xfrm>
          <a:prstGeom prst="rect">
            <a:avLst/>
          </a:prstGeom>
        </p:spPr>
        <p:txBody>
          <a:bodyPr lIns="0" tIns="0" rIns="0" bIns="0" anchor="b" anchorCtr="0"/>
          <a:lstStyle>
            <a:lvl1pPr algn="l" defTabSz="520065" rtl="0" eaLnBrk="1" fontAlgn="base" hangingPunct="1">
              <a:spcBef>
                <a:spcPct val="0"/>
              </a:spcBef>
              <a:spcAft>
                <a:spcPct val="0"/>
              </a:spcAft>
              <a:defRPr sz="7056"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endParaRPr lang="en-US" sz="1600" dirty="0"/>
          </a:p>
        </p:txBody>
      </p:sp>
      <p:sp>
        <p:nvSpPr>
          <p:cNvPr id="10" name="TextBox 9">
            <a:extLst>
              <a:ext uri="{FF2B5EF4-FFF2-40B4-BE49-F238E27FC236}">
                <a16:creationId xmlns:a16="http://schemas.microsoft.com/office/drawing/2014/main" id="{D850DA93-32D0-A862-EDA4-72226AFB5A8E}"/>
              </a:ext>
            </a:extLst>
          </p:cNvPr>
          <p:cNvSpPr txBox="1"/>
          <p:nvPr/>
        </p:nvSpPr>
        <p:spPr>
          <a:xfrm>
            <a:off x="232328" y="577579"/>
            <a:ext cx="4589856" cy="4401205"/>
          </a:xfrm>
          <a:prstGeom prst="rect">
            <a:avLst/>
          </a:prstGeom>
          <a:noFill/>
        </p:spPr>
        <p:txBody>
          <a:bodyPr wrap="square">
            <a:spAutoFit/>
          </a:bodyPr>
          <a:lstStyle/>
          <a:p>
            <a:pPr marL="312262" indent="-285750">
              <a:spcBef>
                <a:spcPts val="0"/>
              </a:spcBef>
              <a:spcAft>
                <a:spcPts val="0"/>
              </a:spcAft>
              <a:buClr>
                <a:srgbClr val="000000"/>
              </a:buClr>
              <a:buSzPct val="127777"/>
              <a:buFont typeface="Arial" panose="020B0604020202020204" pitchFamily="34" charset="0"/>
              <a:buChar char="•"/>
            </a:pPr>
            <a:r>
              <a:rPr lang="en-US" sz="1600" dirty="0">
                <a:solidFill>
                  <a:schemeClr val="tx1"/>
                </a:solidFill>
                <a:latin typeface="Avenir Book" panose="02000503020000020003" pitchFamily="2" charset="0"/>
              </a:rPr>
              <a:t>International Muon Collider R&amp;D activities are led and coordinated by IMCC </a:t>
            </a:r>
          </a:p>
          <a:p>
            <a:pPr marL="858362" lvl="1" indent="-285750">
              <a:spcBef>
                <a:spcPts val="0"/>
              </a:spcBef>
              <a:spcAft>
                <a:spcPts val="0"/>
              </a:spcAft>
              <a:buClr>
                <a:srgbClr val="000000"/>
              </a:buClr>
              <a:buSzPct val="127777"/>
              <a:buFont typeface="Arial" panose="020B0604020202020204" pitchFamily="34" charset="0"/>
              <a:buChar char="•"/>
            </a:pPr>
            <a:r>
              <a:rPr lang="en-US" sz="1400" dirty="0">
                <a:solidFill>
                  <a:srgbClr val="404040"/>
                </a:solidFill>
                <a:latin typeface="Avenir Book" panose="02000503020000020003" pitchFamily="2" charset="0"/>
              </a:rPr>
              <a:t>Very active community since 2020</a:t>
            </a:r>
          </a:p>
          <a:p>
            <a:pPr marL="858362" lvl="1" indent="-285750">
              <a:spcBef>
                <a:spcPts val="0"/>
              </a:spcBef>
              <a:spcAft>
                <a:spcPts val="0"/>
              </a:spcAft>
              <a:buClr>
                <a:srgbClr val="000000"/>
              </a:buClr>
              <a:buSzPct val="127777"/>
              <a:buFont typeface="Arial" panose="020B0604020202020204" pitchFamily="34" charset="0"/>
              <a:buChar char="•"/>
            </a:pPr>
            <a:r>
              <a:rPr lang="en-US" sz="1400" dirty="0">
                <a:solidFill>
                  <a:srgbClr val="404040"/>
                </a:solidFill>
                <a:latin typeface="Avenir Book" panose="02000503020000020003" pitchFamily="2" charset="0"/>
              </a:rPr>
              <a:t>Over 50 institutions signed </a:t>
            </a:r>
            <a:r>
              <a:rPr lang="en-US" sz="1400" dirty="0" err="1">
                <a:solidFill>
                  <a:srgbClr val="404040"/>
                </a:solidFill>
                <a:latin typeface="Avenir Book" panose="02000503020000020003" pitchFamily="2" charset="0"/>
              </a:rPr>
              <a:t>MoC</a:t>
            </a:r>
            <a:endParaRPr lang="en-US" sz="1400" dirty="0">
              <a:solidFill>
                <a:srgbClr val="404040"/>
              </a:solidFill>
              <a:latin typeface="Avenir Book" panose="02000503020000020003" pitchFamily="2" charset="0"/>
            </a:endParaRPr>
          </a:p>
          <a:p>
            <a:pPr marL="858362" lvl="1" indent="-285750">
              <a:spcBef>
                <a:spcPts val="0"/>
              </a:spcBef>
              <a:spcAft>
                <a:spcPts val="0"/>
              </a:spcAft>
              <a:buClr>
                <a:srgbClr val="000000"/>
              </a:buClr>
              <a:buSzPct val="127777"/>
              <a:buFont typeface="Arial" panose="020B0604020202020204" pitchFamily="34" charset="0"/>
              <a:buChar char="•"/>
            </a:pPr>
            <a:r>
              <a:rPr lang="en-US" sz="1400" dirty="0">
                <a:solidFill>
                  <a:srgbClr val="404040"/>
                </a:solidFill>
                <a:latin typeface="Avenir Book" panose="02000503020000020003" pitchFamily="2" charset="0"/>
              </a:rPr>
              <a:t>Funding in Europe comes from CERN + EU grant + smaller pots from member institutions</a:t>
            </a:r>
          </a:p>
          <a:p>
            <a:pPr marL="572612" lvl="1">
              <a:spcBef>
                <a:spcPts val="0"/>
              </a:spcBef>
              <a:spcAft>
                <a:spcPts val="0"/>
              </a:spcAft>
              <a:buClr>
                <a:srgbClr val="000000"/>
              </a:buClr>
              <a:buSzPct val="127777"/>
            </a:pPr>
            <a:endParaRPr lang="en-US" sz="1400" dirty="0">
              <a:solidFill>
                <a:srgbClr val="404040"/>
              </a:solidFill>
              <a:latin typeface="Avenir Book" panose="02000503020000020003" pitchFamily="2" charset="0"/>
            </a:endParaRPr>
          </a:p>
          <a:p>
            <a:pPr marL="401162" indent="-285750">
              <a:spcBef>
                <a:spcPts val="0"/>
              </a:spcBef>
              <a:spcAft>
                <a:spcPts val="0"/>
              </a:spcAft>
              <a:buClr>
                <a:srgbClr val="000000"/>
              </a:buClr>
              <a:buSzPct val="127777"/>
              <a:buFont typeface="Arial" panose="020B0604020202020204" pitchFamily="34" charset="0"/>
              <a:buChar char="•"/>
            </a:pPr>
            <a:r>
              <a:rPr lang="en-US" sz="1600" dirty="0">
                <a:latin typeface="Avenir Book" panose="02000503020000020003" pitchFamily="2" charset="0"/>
              </a:rPr>
              <a:t>US physicists have been actively engaged with IMCC</a:t>
            </a:r>
          </a:p>
          <a:p>
            <a:pPr marL="858362" lvl="1" indent="-285750">
              <a:spcBef>
                <a:spcPts val="0"/>
              </a:spcBef>
              <a:spcAft>
                <a:spcPts val="0"/>
              </a:spcAft>
              <a:buClr>
                <a:srgbClr val="000000"/>
              </a:buClr>
              <a:buSzPct val="127777"/>
              <a:buFont typeface="Arial" panose="020B0604020202020204" pitchFamily="34" charset="0"/>
              <a:buChar char="•"/>
            </a:pPr>
            <a:r>
              <a:rPr lang="en-US" sz="1400" dirty="0">
                <a:solidFill>
                  <a:srgbClr val="404040"/>
                </a:solidFill>
                <a:latin typeface="Avenir Book" panose="02000503020000020003" pitchFamily="2" charset="0"/>
              </a:rPr>
              <a:t>US representatives in IMCC leadership </a:t>
            </a:r>
          </a:p>
          <a:p>
            <a:pPr marL="858362" lvl="1" indent="-285750">
              <a:spcBef>
                <a:spcPts val="0"/>
              </a:spcBef>
              <a:spcAft>
                <a:spcPts val="0"/>
              </a:spcAft>
              <a:buClr>
                <a:srgbClr val="000000"/>
              </a:buClr>
              <a:buSzPct val="127777"/>
              <a:buFont typeface="Arial" panose="020B0604020202020204" pitchFamily="34" charset="0"/>
              <a:buChar char="•"/>
            </a:pPr>
            <a:r>
              <a:rPr lang="en-US" sz="1400" dirty="0">
                <a:solidFill>
                  <a:srgbClr val="404040"/>
                </a:solidFill>
                <a:latin typeface="Avenir Book" panose="02000503020000020003" pitchFamily="2" charset="0"/>
              </a:rPr>
              <a:t>7 Universities signed </a:t>
            </a:r>
            <a:r>
              <a:rPr lang="en-US" sz="1400" dirty="0" err="1">
                <a:solidFill>
                  <a:srgbClr val="404040"/>
                </a:solidFill>
                <a:latin typeface="Avenir Book" panose="02000503020000020003" pitchFamily="2" charset="0"/>
              </a:rPr>
              <a:t>MoC</a:t>
            </a:r>
            <a:r>
              <a:rPr lang="en-US" sz="1400" dirty="0">
                <a:solidFill>
                  <a:srgbClr val="404040"/>
                </a:solidFill>
                <a:latin typeface="Avenir Book" panose="02000503020000020003" pitchFamily="2" charset="0"/>
              </a:rPr>
              <a:t>, more in the pipeline, </a:t>
            </a:r>
            <a:r>
              <a:rPr lang="en-US" sz="1400" b="1" dirty="0">
                <a:solidFill>
                  <a:schemeClr val="tx1">
                    <a:lumMod val="60000"/>
                    <a:lumOff val="40000"/>
                  </a:schemeClr>
                </a:solidFill>
                <a:latin typeface="Avenir Book" panose="02000503020000020003" pitchFamily="2" charset="0"/>
              </a:rPr>
              <a:t>we encourage you to sign it!</a:t>
            </a:r>
          </a:p>
          <a:p>
            <a:pPr marL="858362" lvl="1" indent="-285750">
              <a:spcBef>
                <a:spcPts val="0"/>
              </a:spcBef>
              <a:spcAft>
                <a:spcPts val="0"/>
              </a:spcAft>
              <a:buClr>
                <a:srgbClr val="000000"/>
              </a:buClr>
              <a:buSzPct val="127777"/>
              <a:buFont typeface="Arial" panose="020B0604020202020204" pitchFamily="34" charset="0"/>
              <a:buChar char="•"/>
            </a:pPr>
            <a:r>
              <a:rPr lang="en-US" sz="1400" dirty="0">
                <a:solidFill>
                  <a:srgbClr val="404040"/>
                </a:solidFill>
                <a:latin typeface="Avenir Book" panose="02000503020000020003" pitchFamily="2" charset="0"/>
              </a:rPr>
              <a:t>DOE – CERN collaborative agreement in progress, that will enable labs to official join</a:t>
            </a:r>
          </a:p>
          <a:p>
            <a:pPr marL="858362" lvl="1" indent="-285750">
              <a:spcBef>
                <a:spcPts val="0"/>
              </a:spcBef>
              <a:spcAft>
                <a:spcPts val="0"/>
              </a:spcAft>
              <a:buClr>
                <a:srgbClr val="000000"/>
              </a:buClr>
              <a:buSzPct val="127777"/>
              <a:buFont typeface="Arial" panose="020B0604020202020204" pitchFamily="34" charset="0"/>
              <a:buChar char="•"/>
            </a:pPr>
            <a:endParaRPr lang="en-US" sz="1600" dirty="0">
              <a:solidFill>
                <a:srgbClr val="404040"/>
              </a:solidFill>
              <a:latin typeface="Avenir Book" panose="02000503020000020003" pitchFamily="2" charset="0"/>
            </a:endParaRPr>
          </a:p>
          <a:p>
            <a:pPr marL="401162" indent="-285750">
              <a:spcBef>
                <a:spcPts val="0"/>
              </a:spcBef>
              <a:spcAft>
                <a:spcPts val="0"/>
              </a:spcAft>
              <a:buClr>
                <a:srgbClr val="000000"/>
              </a:buClr>
              <a:buSzPct val="127777"/>
              <a:buFont typeface="Arial" panose="020B0604020202020204" pitchFamily="34" charset="0"/>
              <a:buChar char="•"/>
            </a:pPr>
            <a:r>
              <a:rPr lang="en-US" sz="1600" dirty="0">
                <a:latin typeface="Avenir Book" panose="02000503020000020003" pitchFamily="2" charset="0"/>
              </a:rPr>
              <a:t>Will revisit IMCC organization in the future, following ESPPU and USMCC ramp up </a:t>
            </a:r>
          </a:p>
          <a:p>
            <a:pPr marL="115412">
              <a:spcBef>
                <a:spcPts val="0"/>
              </a:spcBef>
              <a:spcAft>
                <a:spcPts val="0"/>
              </a:spcAft>
              <a:buClr>
                <a:srgbClr val="000000"/>
              </a:buClr>
              <a:buSzPct val="127777"/>
            </a:pPr>
            <a:r>
              <a:rPr lang="en-US" sz="1400" dirty="0">
                <a:solidFill>
                  <a:srgbClr val="404040"/>
                </a:solidFill>
                <a:latin typeface="Avenir Book" panose="02000503020000020003" pitchFamily="2" charset="0"/>
              </a:rPr>
              <a:t> </a:t>
            </a:r>
          </a:p>
        </p:txBody>
      </p:sp>
      <p:sp>
        <p:nvSpPr>
          <p:cNvPr id="3" name="TextBox 2">
            <a:extLst>
              <a:ext uri="{FF2B5EF4-FFF2-40B4-BE49-F238E27FC236}">
                <a16:creationId xmlns:a16="http://schemas.microsoft.com/office/drawing/2014/main" id="{35DBBB28-D0E3-C605-91BD-D4D899AAE45D}"/>
              </a:ext>
            </a:extLst>
          </p:cNvPr>
          <p:cNvSpPr txBox="1"/>
          <p:nvPr/>
        </p:nvSpPr>
        <p:spPr>
          <a:xfrm rot="392089">
            <a:off x="6907038" y="107208"/>
            <a:ext cx="2074671" cy="369332"/>
          </a:xfrm>
          <a:prstGeom prst="rect">
            <a:avLst/>
          </a:prstGeom>
          <a:noFill/>
        </p:spPr>
        <p:txBody>
          <a:bodyPr wrap="none" rtlCol="0">
            <a:spAutoFit/>
          </a:bodyPr>
          <a:lstStyle/>
          <a:p>
            <a:r>
              <a:rPr lang="en-US" sz="1800" dirty="0">
                <a:solidFill>
                  <a:srgbClr val="C00000"/>
                </a:solidFill>
              </a:rPr>
              <a:t>More in Taylor’s talk</a:t>
            </a:r>
          </a:p>
        </p:txBody>
      </p:sp>
      <p:pic>
        <p:nvPicPr>
          <p:cNvPr id="1026" name="Picture 2">
            <a:extLst>
              <a:ext uri="{FF2B5EF4-FFF2-40B4-BE49-F238E27FC236}">
                <a16:creationId xmlns:a16="http://schemas.microsoft.com/office/drawing/2014/main" id="{34390CAF-CDC3-60FC-8B17-5B57C5D26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386" y="635942"/>
            <a:ext cx="3657600" cy="2032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62C18D-D731-D56C-DDF1-773DBFDBA3CF}"/>
              </a:ext>
            </a:extLst>
          </p:cNvPr>
          <p:cNvSpPr txBox="1"/>
          <p:nvPr/>
        </p:nvSpPr>
        <p:spPr>
          <a:xfrm>
            <a:off x="5289595" y="2742422"/>
            <a:ext cx="3807333" cy="1692771"/>
          </a:xfrm>
          <a:prstGeom prst="rect">
            <a:avLst/>
          </a:prstGeom>
          <a:noFill/>
        </p:spPr>
        <p:txBody>
          <a:bodyPr wrap="square">
            <a:spAutoFit/>
          </a:bodyPr>
          <a:lstStyle/>
          <a:p>
            <a:pPr marL="115412">
              <a:spcBef>
                <a:spcPts val="0"/>
              </a:spcBef>
              <a:spcAft>
                <a:spcPts val="0"/>
              </a:spcAft>
              <a:buClr>
                <a:srgbClr val="000000"/>
              </a:buClr>
              <a:buSzPct val="127777"/>
            </a:pPr>
            <a:r>
              <a:rPr lang="en-US" sz="2000" dirty="0">
                <a:latin typeface="Helvetica" pitchFamily="2" charset="0"/>
              </a:rPr>
              <a:t>2025 IMCC Annual meeting @DESY</a:t>
            </a:r>
          </a:p>
          <a:p>
            <a:pPr marL="401162" indent="-285750">
              <a:spcBef>
                <a:spcPts val="0"/>
              </a:spcBef>
              <a:spcAft>
                <a:spcPts val="0"/>
              </a:spcAft>
              <a:buClr>
                <a:srgbClr val="000000"/>
              </a:buClr>
              <a:buSzPct val="127777"/>
              <a:buFont typeface="Arial" panose="020B0604020202020204" pitchFamily="34" charset="0"/>
              <a:buChar char="•"/>
            </a:pPr>
            <a:r>
              <a:rPr lang="en-US" sz="1600" dirty="0">
                <a:solidFill>
                  <a:srgbClr val="404040"/>
                </a:solidFill>
                <a:latin typeface="Helvetica" pitchFamily="2" charset="0"/>
              </a:rPr>
              <a:t>181 contributions showing new results across accelerator, experiment, theory</a:t>
            </a:r>
          </a:p>
          <a:p>
            <a:pPr marL="401162" indent="-285750">
              <a:spcBef>
                <a:spcPts val="0"/>
              </a:spcBef>
              <a:spcAft>
                <a:spcPts val="0"/>
              </a:spcAft>
              <a:buClr>
                <a:srgbClr val="000000"/>
              </a:buClr>
              <a:buSzPct val="127777"/>
              <a:buFont typeface="Arial" panose="020B0604020202020204" pitchFamily="34" charset="0"/>
              <a:buChar char="•"/>
            </a:pPr>
            <a:r>
              <a:rPr lang="en-US" sz="1600" dirty="0">
                <a:solidFill>
                  <a:srgbClr val="404040"/>
                </a:solidFill>
                <a:latin typeface="Helvetica" pitchFamily="2" charset="0"/>
              </a:rPr>
              <a:t>20% US participants </a:t>
            </a:r>
          </a:p>
        </p:txBody>
      </p:sp>
    </p:spTree>
    <p:extLst>
      <p:ext uri="{BB962C8B-B14F-4D97-AF65-F5344CB8AC3E}">
        <p14:creationId xmlns:p14="http://schemas.microsoft.com/office/powerpoint/2010/main" val="253963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id="{D537DD5B-1B5D-E4D1-14C5-8A77CDC8A8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2D1E0B-5571-7D17-8153-47C585E83F70}"/>
              </a:ext>
            </a:extLst>
          </p:cNvPr>
          <p:cNvPicPr>
            <a:picLocks noChangeAspect="1"/>
          </p:cNvPicPr>
          <p:nvPr/>
        </p:nvPicPr>
        <p:blipFill>
          <a:blip r:embed="rId3"/>
          <a:stretch>
            <a:fillRect/>
          </a:stretch>
        </p:blipFill>
        <p:spPr>
          <a:xfrm>
            <a:off x="6565253" y="755178"/>
            <a:ext cx="2450070" cy="3474317"/>
          </a:xfrm>
          <a:prstGeom prst="rect">
            <a:avLst/>
          </a:prstGeom>
        </p:spPr>
      </p:pic>
      <p:sp>
        <p:nvSpPr>
          <p:cNvPr id="194" name="Google Shape;194;p27">
            <a:extLst>
              <a:ext uri="{FF2B5EF4-FFF2-40B4-BE49-F238E27FC236}">
                <a16:creationId xmlns:a16="http://schemas.microsoft.com/office/drawing/2014/main" id="{6BF0429D-68FF-F426-0BA2-495D368765CC}"/>
              </a:ext>
            </a:extLst>
          </p:cNvPr>
          <p:cNvSpPr txBox="1">
            <a:spLocks noGrp="1"/>
          </p:cNvSpPr>
          <p:nvPr>
            <p:ph type="title"/>
          </p:nvPr>
        </p:nvSpPr>
        <p:spPr>
          <a:xfrm>
            <a:off x="102695" y="8668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IMCC Input to European Strategy Process</a:t>
            </a:r>
            <a:endParaRPr sz="2800" dirty="0"/>
          </a:p>
        </p:txBody>
      </p:sp>
      <p:sp>
        <p:nvSpPr>
          <p:cNvPr id="195" name="Google Shape;195;p27">
            <a:extLst>
              <a:ext uri="{FF2B5EF4-FFF2-40B4-BE49-F238E27FC236}">
                <a16:creationId xmlns:a16="http://schemas.microsoft.com/office/drawing/2014/main" id="{DD4F02CF-8700-B96E-DAEC-A4DCC1565AF7}"/>
              </a:ext>
            </a:extLst>
          </p:cNvPr>
          <p:cNvSpPr txBox="1">
            <a:spLocks noGrp="1"/>
          </p:cNvSpPr>
          <p:nvPr>
            <p:ph type="body" idx="1"/>
          </p:nvPr>
        </p:nvSpPr>
        <p:spPr>
          <a:xfrm>
            <a:off x="0" y="959606"/>
            <a:ext cx="6409508" cy="3703611"/>
          </a:xfrm>
          <a:prstGeom prst="rect">
            <a:avLst/>
          </a:prstGeom>
        </p:spPr>
        <p:txBody>
          <a:bodyPr spcFirstLastPara="1" wrap="square" lIns="91425" tIns="91425" rIns="91425" bIns="91425" anchor="t" anchorCtr="0">
            <a:normAutofit fontScale="70000" lnSpcReduction="20000"/>
          </a:bodyPr>
          <a:lstStyle/>
          <a:p>
            <a:pPr marL="457200" lvl="0" indent="-317182" algn="l" rtl="0">
              <a:spcBef>
                <a:spcPts val="0"/>
              </a:spcBef>
              <a:spcAft>
                <a:spcPts val="0"/>
              </a:spcAft>
              <a:buSzPct val="100000"/>
              <a:buChar char="●"/>
            </a:pPr>
            <a:r>
              <a:rPr lang="en" sz="1900" dirty="0">
                <a:solidFill>
                  <a:schemeClr val="tx1"/>
                </a:solidFill>
                <a:latin typeface="Avenir Book" panose="02000503020000020003" pitchFamily="2" charset="0"/>
              </a:rPr>
              <a:t>The IMCC submitted input to the European Strategy Process </a:t>
            </a:r>
            <a:endParaRPr sz="1900" dirty="0">
              <a:solidFill>
                <a:schemeClr val="tx1"/>
              </a:solidFill>
              <a:latin typeface="Avenir Book" panose="02000503020000020003" pitchFamily="2" charset="0"/>
            </a:endParaRPr>
          </a:p>
          <a:p>
            <a:pPr marL="914400" lvl="1" indent="-309076" algn="l" rtl="0">
              <a:spcBef>
                <a:spcPts val="0"/>
              </a:spcBef>
              <a:spcAft>
                <a:spcPts val="0"/>
              </a:spcAft>
              <a:buSzPct val="100000"/>
              <a:buChar char="○"/>
            </a:pPr>
            <a:r>
              <a:rPr lang="en" sz="1900" dirty="0">
                <a:solidFill>
                  <a:srgbClr val="404040"/>
                </a:solidFill>
                <a:latin typeface="Avenir Book" panose="02000503020000020003" pitchFamily="2" charset="0"/>
              </a:rPr>
              <a:t>A comprehensive document </a:t>
            </a:r>
            <a:r>
              <a:rPr lang="en" sz="1900" i="1" dirty="0">
                <a:solidFill>
                  <a:schemeClr val="tx1">
                    <a:lumMod val="60000"/>
                    <a:lumOff val="40000"/>
                  </a:schemeClr>
                </a:solidFill>
                <a:latin typeface="Avenir Book" panose="02000503020000020003" pitchFamily="2" charset="0"/>
              </a:rPr>
              <a:t>(over 400 pages) </a:t>
            </a:r>
            <a:r>
              <a:rPr lang="en" sz="1900" dirty="0">
                <a:solidFill>
                  <a:srgbClr val="404040"/>
                </a:solidFill>
                <a:latin typeface="Avenir Book" panose="02000503020000020003" pitchFamily="2" charset="0"/>
              </a:rPr>
              <a:t>summarizing technical progress made, future R&amp;D plans, and timeline towards the collider realization </a:t>
            </a:r>
            <a:endParaRPr sz="1900" dirty="0">
              <a:solidFill>
                <a:srgbClr val="404040"/>
              </a:solidFill>
              <a:latin typeface="Avenir Book" panose="02000503020000020003" pitchFamily="2" charset="0"/>
            </a:endParaRPr>
          </a:p>
          <a:p>
            <a:pPr marL="914400" lvl="1" indent="-309076" algn="l" rtl="0">
              <a:spcBef>
                <a:spcPts val="0"/>
              </a:spcBef>
              <a:spcAft>
                <a:spcPts val="0"/>
              </a:spcAft>
              <a:buSzPct val="100000"/>
              <a:buChar char="○"/>
            </a:pPr>
            <a:r>
              <a:rPr lang="en" sz="1900" dirty="0">
                <a:solidFill>
                  <a:srgbClr val="404040"/>
                </a:solidFill>
                <a:latin typeface="Avenir Book" panose="02000503020000020003" pitchFamily="2" charset="0"/>
              </a:rPr>
              <a:t>While IMCC is currently focusing on the green-field design, both US and CERN sites for the demonstrator and the final facility are mentioned and discussed </a:t>
            </a:r>
          </a:p>
          <a:p>
            <a:pPr marL="914400" lvl="1" indent="-309076" algn="l" rtl="0">
              <a:spcBef>
                <a:spcPts val="0"/>
              </a:spcBef>
              <a:spcAft>
                <a:spcPts val="0"/>
              </a:spcAft>
              <a:buSzPct val="100000"/>
              <a:buChar char="○"/>
            </a:pPr>
            <a:endParaRPr sz="1700" dirty="0">
              <a:solidFill>
                <a:srgbClr val="404040"/>
              </a:solidFill>
              <a:latin typeface="Avenir Book" panose="02000503020000020003" pitchFamily="2" charset="0"/>
            </a:endParaRPr>
          </a:p>
          <a:p>
            <a:pPr marL="457200" lvl="0" indent="-317182" algn="l" rtl="0">
              <a:spcBef>
                <a:spcPts val="1000"/>
              </a:spcBef>
              <a:spcAft>
                <a:spcPts val="0"/>
              </a:spcAft>
              <a:buSzPct val="100000"/>
              <a:buChar char="●"/>
            </a:pPr>
            <a:r>
              <a:rPr lang="en" sz="1900" dirty="0">
                <a:solidFill>
                  <a:schemeClr val="tx1"/>
                </a:solidFill>
                <a:latin typeface="Avenir Book" panose="02000503020000020003" pitchFamily="2" charset="0"/>
              </a:rPr>
              <a:t>The US is heavily involved in this effort:</a:t>
            </a:r>
            <a:endParaRPr sz="1900" dirty="0">
              <a:solidFill>
                <a:schemeClr val="tx1"/>
              </a:solidFill>
              <a:latin typeface="Avenir Book" panose="02000503020000020003" pitchFamily="2" charset="0"/>
            </a:endParaRPr>
          </a:p>
          <a:p>
            <a:pPr marL="914400" lvl="1" indent="-315987" algn="l" rtl="0">
              <a:spcBef>
                <a:spcPts val="0"/>
              </a:spcBef>
              <a:spcAft>
                <a:spcPts val="0"/>
              </a:spcAft>
              <a:buClr>
                <a:schemeClr val="dk2"/>
              </a:buClr>
              <a:buSzPct val="100000"/>
              <a:buChar char="○"/>
            </a:pPr>
            <a:r>
              <a:rPr lang="en" sz="1775" dirty="0">
                <a:solidFill>
                  <a:srgbClr val="404040"/>
                </a:solidFill>
                <a:latin typeface="Avenir Book" panose="02000503020000020003" pitchFamily="2" charset="0"/>
              </a:rPr>
              <a:t>Core editorial team for IMCC: Federico Meloni (chair), Chris Rogers (deputy chair), </a:t>
            </a:r>
            <a:r>
              <a:rPr lang="en" sz="1775" b="1" i="1" dirty="0">
                <a:solidFill>
                  <a:srgbClr val="404040"/>
                </a:solidFill>
                <a:latin typeface="Avenir Book" panose="02000503020000020003" pitchFamily="2" charset="0"/>
              </a:rPr>
              <a:t>Kevin Black</a:t>
            </a:r>
            <a:r>
              <a:rPr lang="en" sz="1775" dirty="0">
                <a:solidFill>
                  <a:srgbClr val="404040"/>
                </a:solidFill>
                <a:latin typeface="Avenir Book" panose="02000503020000020003" pitchFamily="2" charset="0"/>
              </a:rPr>
              <a:t>, Christian Carli, </a:t>
            </a:r>
            <a:r>
              <a:rPr lang="en" sz="1775" b="1" i="1" dirty="0">
                <a:solidFill>
                  <a:srgbClr val="404040"/>
                </a:solidFill>
                <a:latin typeface="Avenir Book" panose="02000503020000020003" pitchFamily="2" charset="0"/>
              </a:rPr>
              <a:t>Steve Gourlay</a:t>
            </a:r>
            <a:r>
              <a:rPr lang="en" sz="1775" dirty="0">
                <a:solidFill>
                  <a:srgbClr val="404040"/>
                </a:solidFill>
                <a:latin typeface="Avenir Book" panose="02000503020000020003" pitchFamily="2" charset="0"/>
              </a:rPr>
              <a:t>, </a:t>
            </a:r>
            <a:r>
              <a:rPr lang="en" sz="1775" b="1" i="1" dirty="0">
                <a:solidFill>
                  <a:srgbClr val="404040"/>
                </a:solidFill>
                <a:latin typeface="Avenir Book" panose="02000503020000020003" pitchFamily="2" charset="0"/>
              </a:rPr>
              <a:t>Sergo Jindariani</a:t>
            </a:r>
            <a:r>
              <a:rPr lang="en" sz="1775" dirty="0">
                <a:solidFill>
                  <a:srgbClr val="404040"/>
                </a:solidFill>
                <a:latin typeface="Avenir Book" panose="02000503020000020003" pitchFamily="2" charset="0"/>
              </a:rPr>
              <a:t>, Roberto </a:t>
            </a:r>
            <a:r>
              <a:rPr lang="en" sz="1775" dirty="0" err="1">
                <a:solidFill>
                  <a:srgbClr val="404040"/>
                </a:solidFill>
                <a:latin typeface="Avenir Book" panose="02000503020000020003" pitchFamily="2" charset="0"/>
              </a:rPr>
              <a:t>Losito</a:t>
            </a:r>
            <a:r>
              <a:rPr lang="en" sz="1775" dirty="0">
                <a:solidFill>
                  <a:srgbClr val="404040"/>
                </a:solidFill>
                <a:latin typeface="Avenir Book" panose="02000503020000020003" pitchFamily="2" charset="0"/>
              </a:rPr>
              <a:t>, Donatella Lucchesi, </a:t>
            </a:r>
            <a:r>
              <a:rPr lang="en" sz="1775" b="1" i="1" dirty="0">
                <a:solidFill>
                  <a:srgbClr val="404040"/>
                </a:solidFill>
                <a:latin typeface="Avenir Book" panose="02000503020000020003" pitchFamily="2" charset="0"/>
              </a:rPr>
              <a:t>Patrick Meade</a:t>
            </a:r>
            <a:r>
              <a:rPr lang="en" sz="1775" dirty="0">
                <a:solidFill>
                  <a:srgbClr val="404040"/>
                </a:solidFill>
                <a:latin typeface="Avenir Book" panose="02000503020000020003" pitchFamily="2" charset="0"/>
              </a:rPr>
              <a:t>, Elias </a:t>
            </a:r>
            <a:r>
              <a:rPr lang="en" sz="1775" dirty="0" err="1">
                <a:solidFill>
                  <a:srgbClr val="404040"/>
                </a:solidFill>
                <a:latin typeface="Avenir Book" panose="02000503020000020003" pitchFamily="2" charset="0"/>
              </a:rPr>
              <a:t>Metral</a:t>
            </a:r>
            <a:r>
              <a:rPr lang="en" sz="1775" dirty="0">
                <a:solidFill>
                  <a:srgbClr val="404040"/>
                </a:solidFill>
                <a:latin typeface="Avenir Book" panose="02000503020000020003" pitchFamily="2" charset="0"/>
              </a:rPr>
              <a:t>, </a:t>
            </a:r>
            <a:r>
              <a:rPr lang="en" sz="1775" b="1" i="1" dirty="0">
                <a:solidFill>
                  <a:srgbClr val="404040"/>
                </a:solidFill>
                <a:latin typeface="Avenir Book" panose="02000503020000020003" pitchFamily="2" charset="0"/>
              </a:rPr>
              <a:t>Simone Pagan </a:t>
            </a:r>
            <a:r>
              <a:rPr lang="en" sz="1775" b="1" i="1" dirty="0" err="1">
                <a:solidFill>
                  <a:srgbClr val="404040"/>
                </a:solidFill>
                <a:latin typeface="Avenir Book" panose="02000503020000020003" pitchFamily="2" charset="0"/>
              </a:rPr>
              <a:t>Griso</a:t>
            </a:r>
            <a:r>
              <a:rPr lang="en" sz="1775" dirty="0">
                <a:solidFill>
                  <a:srgbClr val="404040"/>
                </a:solidFill>
                <a:latin typeface="Avenir Book" panose="02000503020000020003" pitchFamily="2" charset="0"/>
              </a:rPr>
              <a:t>, Nadia </a:t>
            </a:r>
            <a:r>
              <a:rPr lang="en" sz="1775" dirty="0" err="1">
                <a:solidFill>
                  <a:srgbClr val="404040"/>
                </a:solidFill>
                <a:latin typeface="Avenir Book" panose="02000503020000020003" pitchFamily="2" charset="0"/>
              </a:rPr>
              <a:t>Pastrone</a:t>
            </a:r>
            <a:r>
              <a:rPr lang="en" sz="1775" dirty="0">
                <a:solidFill>
                  <a:srgbClr val="404040"/>
                </a:solidFill>
                <a:latin typeface="Avenir Book" panose="02000503020000020003" pitchFamily="2" charset="0"/>
              </a:rPr>
              <a:t>, Daniel Schulte, </a:t>
            </a:r>
            <a:r>
              <a:rPr lang="en" sz="1775" b="1" i="1" dirty="0" err="1">
                <a:solidFill>
                  <a:srgbClr val="404040"/>
                </a:solidFill>
                <a:latin typeface="Avenir Book" panose="02000503020000020003" pitchFamily="2" charset="0"/>
              </a:rPr>
              <a:t>Diktys</a:t>
            </a:r>
            <a:r>
              <a:rPr lang="en" sz="1775" b="1" i="1" dirty="0">
                <a:solidFill>
                  <a:srgbClr val="404040"/>
                </a:solidFill>
                <a:latin typeface="Avenir Book" panose="02000503020000020003" pitchFamily="2" charset="0"/>
              </a:rPr>
              <a:t> </a:t>
            </a:r>
            <a:r>
              <a:rPr lang="en" sz="1775" b="1" i="1" dirty="0" err="1">
                <a:solidFill>
                  <a:srgbClr val="404040"/>
                </a:solidFill>
                <a:latin typeface="Avenir Book" panose="02000503020000020003" pitchFamily="2" charset="0"/>
              </a:rPr>
              <a:t>Stratakis</a:t>
            </a:r>
            <a:r>
              <a:rPr lang="en" sz="1775" dirty="0">
                <a:solidFill>
                  <a:srgbClr val="404040"/>
                </a:solidFill>
                <a:latin typeface="Avenir Book" panose="02000503020000020003" pitchFamily="2" charset="0"/>
              </a:rPr>
              <a:t>, Rebecca Taylor, Andrea Wulzer</a:t>
            </a:r>
          </a:p>
          <a:p>
            <a:pPr marL="914400" lvl="1" indent="-315987" algn="l" rtl="0">
              <a:spcBef>
                <a:spcPts val="0"/>
              </a:spcBef>
              <a:spcAft>
                <a:spcPts val="0"/>
              </a:spcAft>
              <a:buClr>
                <a:schemeClr val="dk2"/>
              </a:buClr>
              <a:buSzPct val="100000"/>
              <a:buChar char="○"/>
            </a:pPr>
            <a:endParaRPr sz="1775" dirty="0">
              <a:solidFill>
                <a:srgbClr val="404040"/>
              </a:solidFill>
              <a:latin typeface="Avenir Book" panose="02000503020000020003" pitchFamily="2" charset="0"/>
            </a:endParaRPr>
          </a:p>
          <a:p>
            <a:pPr marL="914400" lvl="1" indent="-315987" algn="l" rtl="0">
              <a:spcBef>
                <a:spcPts val="0"/>
              </a:spcBef>
              <a:spcAft>
                <a:spcPts val="0"/>
              </a:spcAft>
              <a:buClr>
                <a:schemeClr val="dk2"/>
              </a:buClr>
              <a:buSzPct val="100000"/>
              <a:buChar char="○"/>
            </a:pPr>
            <a:r>
              <a:rPr lang="en" sz="1775" dirty="0">
                <a:solidFill>
                  <a:srgbClr val="404040"/>
                </a:solidFill>
                <a:latin typeface="Avenir Book" panose="02000503020000020003" pitchFamily="2" charset="0"/>
              </a:rPr>
              <a:t>Many additional chapter authors from US: Artur Apresyan, Sergey </a:t>
            </a:r>
            <a:r>
              <a:rPr lang="en" sz="1775" dirty="0" err="1">
                <a:solidFill>
                  <a:srgbClr val="404040"/>
                </a:solidFill>
                <a:latin typeface="Avenir Book" panose="02000503020000020003" pitchFamily="2" charset="0"/>
              </a:rPr>
              <a:t>Belomestnykh</a:t>
            </a:r>
            <a:r>
              <a:rPr lang="en" sz="1775" dirty="0">
                <a:solidFill>
                  <a:srgbClr val="404040"/>
                </a:solidFill>
                <a:latin typeface="Avenir Book" panose="02000503020000020003" pitchFamily="2" charset="0"/>
              </a:rPr>
              <a:t>, Scott Berg, Nathaniel Craig, Andre de </a:t>
            </a:r>
            <a:r>
              <a:rPr lang="en" sz="1775" dirty="0" err="1">
                <a:solidFill>
                  <a:srgbClr val="404040"/>
                </a:solidFill>
                <a:latin typeface="Avenir Book" panose="02000503020000020003" pitchFamily="2" charset="0"/>
              </a:rPr>
              <a:t>Gouvea</a:t>
            </a:r>
            <a:r>
              <a:rPr lang="en" sz="1775" dirty="0">
                <a:solidFill>
                  <a:srgbClr val="404040"/>
                </a:solidFill>
                <a:latin typeface="Avenir Book" panose="02000503020000020003" pitchFamily="2" charset="0"/>
              </a:rPr>
              <a:t>, Karri </a:t>
            </a:r>
            <a:r>
              <a:rPr lang="en" sz="1775" dirty="0" err="1">
                <a:solidFill>
                  <a:srgbClr val="404040"/>
                </a:solidFill>
                <a:latin typeface="Avenir Book" panose="02000503020000020003" pitchFamily="2" charset="0"/>
              </a:rPr>
              <a:t>DiPetrillo</a:t>
            </a:r>
            <a:r>
              <a:rPr lang="en" sz="1775" dirty="0">
                <a:solidFill>
                  <a:srgbClr val="404040"/>
                </a:solidFill>
                <a:latin typeface="Avenir Book" panose="02000503020000020003" pitchFamily="2" charset="0"/>
              </a:rPr>
              <a:t>, Jeff Eldred, Spencer Gessner, Eliana </a:t>
            </a:r>
            <a:r>
              <a:rPr lang="en" sz="1775" dirty="0" err="1">
                <a:solidFill>
                  <a:srgbClr val="404040"/>
                </a:solidFill>
                <a:latin typeface="Avenir Book" panose="02000503020000020003" pitchFamily="2" charset="0"/>
              </a:rPr>
              <a:t>Gianfelice</a:t>
            </a:r>
            <a:r>
              <a:rPr lang="en" sz="1775" dirty="0">
                <a:solidFill>
                  <a:srgbClr val="404040"/>
                </a:solidFill>
                <a:latin typeface="Avenir Book" panose="02000503020000020003" pitchFamily="2" charset="0"/>
              </a:rPr>
              <a:t>, Timon Heim, Tova Holmes, Walter Hopkins, Sergei </a:t>
            </a:r>
            <a:r>
              <a:rPr lang="en" sz="1775" dirty="0" err="1">
                <a:solidFill>
                  <a:srgbClr val="404040"/>
                </a:solidFill>
                <a:latin typeface="Avenir Book" panose="02000503020000020003" pitchFamily="2" charset="0"/>
              </a:rPr>
              <a:t>Nagaitsev</a:t>
            </a:r>
            <a:r>
              <a:rPr lang="en" sz="1775" dirty="0">
                <a:solidFill>
                  <a:srgbClr val="404040"/>
                </a:solidFill>
                <a:latin typeface="Avenir Book" panose="02000503020000020003" pitchFamily="2" charset="0"/>
              </a:rPr>
              <a:t>, Emilio Nanni, Mark Palmer, Kevin Pedro, Katsuya </a:t>
            </a:r>
            <a:r>
              <a:rPr lang="en" sz="1775" dirty="0" err="1">
                <a:solidFill>
                  <a:srgbClr val="404040"/>
                </a:solidFill>
                <a:latin typeface="Avenir Book" panose="02000503020000020003" pitchFamily="2" charset="0"/>
              </a:rPr>
              <a:t>Yonehara</a:t>
            </a:r>
            <a:r>
              <a:rPr lang="en" sz="1775" dirty="0">
                <a:solidFill>
                  <a:srgbClr val="404040"/>
                </a:solidFill>
                <a:latin typeface="Avenir Book" panose="02000503020000020003" pitchFamily="2" charset="0"/>
              </a:rPr>
              <a:t> </a:t>
            </a:r>
            <a:endParaRPr sz="1775" dirty="0">
              <a:solidFill>
                <a:srgbClr val="404040"/>
              </a:solidFill>
              <a:latin typeface="Avenir Book" panose="02000503020000020003" pitchFamily="2" charset="0"/>
            </a:endParaRPr>
          </a:p>
        </p:txBody>
      </p:sp>
      <p:sp>
        <p:nvSpPr>
          <p:cNvPr id="196" name="Google Shape;196;p27">
            <a:extLst>
              <a:ext uri="{FF2B5EF4-FFF2-40B4-BE49-F238E27FC236}">
                <a16:creationId xmlns:a16="http://schemas.microsoft.com/office/drawing/2014/main" id="{E0CD5706-41B6-1F53-9E4B-44804E05B46B}"/>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4" name="TextBox 3">
            <a:extLst>
              <a:ext uri="{FF2B5EF4-FFF2-40B4-BE49-F238E27FC236}">
                <a16:creationId xmlns:a16="http://schemas.microsoft.com/office/drawing/2014/main" id="{2E2A299D-E9A2-2DA3-32A8-2F113039EACF}"/>
              </a:ext>
            </a:extLst>
          </p:cNvPr>
          <p:cNvSpPr txBox="1"/>
          <p:nvPr/>
        </p:nvSpPr>
        <p:spPr>
          <a:xfrm>
            <a:off x="6850851" y="624829"/>
            <a:ext cx="1878874" cy="369332"/>
          </a:xfrm>
          <a:prstGeom prst="rect">
            <a:avLst/>
          </a:prstGeom>
          <a:noFill/>
        </p:spPr>
        <p:txBody>
          <a:bodyPr wrap="square">
            <a:spAutoFit/>
          </a:bodyPr>
          <a:lstStyle/>
          <a:p>
            <a:r>
              <a:rPr lang="en-US" sz="1800" dirty="0">
                <a:solidFill>
                  <a:schemeClr val="tx1">
                    <a:lumMod val="60000"/>
                    <a:lumOff val="40000"/>
                  </a:schemeClr>
                </a:solidFill>
              </a:rPr>
              <a:t>arxiv:2504.21417</a:t>
            </a:r>
          </a:p>
        </p:txBody>
      </p:sp>
    </p:spTree>
    <p:extLst>
      <p:ext uri="{BB962C8B-B14F-4D97-AF65-F5344CB8AC3E}">
        <p14:creationId xmlns:p14="http://schemas.microsoft.com/office/powerpoint/2010/main" val="2065792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id="{851AA340-2765-6CC9-DAAB-892D089939FE}"/>
            </a:ext>
          </a:extLst>
        </p:cNvPr>
        <p:cNvGrpSpPr/>
        <p:nvPr/>
      </p:nvGrpSpPr>
      <p:grpSpPr>
        <a:xfrm>
          <a:off x="0" y="0"/>
          <a:ext cx="0" cy="0"/>
          <a:chOff x="0" y="0"/>
          <a:chExt cx="0" cy="0"/>
        </a:xfrm>
      </p:grpSpPr>
      <p:sp>
        <p:nvSpPr>
          <p:cNvPr id="194" name="Google Shape;194;p27">
            <a:extLst>
              <a:ext uri="{FF2B5EF4-FFF2-40B4-BE49-F238E27FC236}">
                <a16:creationId xmlns:a16="http://schemas.microsoft.com/office/drawing/2014/main" id="{32C056AA-23A5-2D37-ED2F-D8D10CC2B12F}"/>
              </a:ext>
            </a:extLst>
          </p:cNvPr>
          <p:cNvSpPr txBox="1">
            <a:spLocks noGrp="1"/>
          </p:cNvSpPr>
          <p:nvPr>
            <p:ph type="title"/>
          </p:nvPr>
        </p:nvSpPr>
        <p:spPr>
          <a:xfrm>
            <a:off x="102695" y="8668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US Muon Collider Submission to ESPPU</a:t>
            </a:r>
            <a:endParaRPr sz="2800" dirty="0"/>
          </a:p>
        </p:txBody>
      </p:sp>
      <p:sp>
        <p:nvSpPr>
          <p:cNvPr id="195" name="Google Shape;195;p27">
            <a:extLst>
              <a:ext uri="{FF2B5EF4-FFF2-40B4-BE49-F238E27FC236}">
                <a16:creationId xmlns:a16="http://schemas.microsoft.com/office/drawing/2014/main" id="{76915D30-2A84-AF3C-3CE3-64DFC1242E50}"/>
              </a:ext>
            </a:extLst>
          </p:cNvPr>
          <p:cNvSpPr txBox="1">
            <a:spLocks noGrp="1"/>
          </p:cNvSpPr>
          <p:nvPr>
            <p:ph type="body" idx="1"/>
          </p:nvPr>
        </p:nvSpPr>
        <p:spPr>
          <a:xfrm>
            <a:off x="174525" y="863549"/>
            <a:ext cx="8794950" cy="4193268"/>
          </a:xfrm>
          <a:prstGeom prst="rect">
            <a:avLst/>
          </a:prstGeom>
        </p:spPr>
        <p:txBody>
          <a:bodyPr spcFirstLastPara="1" wrap="square" lIns="91425" tIns="91425" rIns="91425" bIns="91425" anchor="t" anchorCtr="0">
            <a:normAutofit/>
          </a:bodyPr>
          <a:lstStyle/>
          <a:p>
            <a:pPr marL="457200" lvl="0" indent="-317182" algn="l" rtl="0">
              <a:spcBef>
                <a:spcPts val="0"/>
              </a:spcBef>
              <a:spcAft>
                <a:spcPts val="0"/>
              </a:spcAft>
              <a:buSzPct val="100000"/>
              <a:buChar char="●"/>
            </a:pPr>
            <a:r>
              <a:rPr lang="en-US" sz="2000" dirty="0">
                <a:solidFill>
                  <a:schemeClr val="tx1"/>
                </a:solidFill>
                <a:latin typeface="Avenir Book" panose="02000503020000020003" pitchFamily="2" charset="0"/>
              </a:rPr>
              <a:t>A short 10-pager summarizing US plans and strategy </a:t>
            </a:r>
          </a:p>
          <a:p>
            <a:pPr lvl="1" indent="-317182">
              <a:buSzPct val="100000"/>
              <a:buChar char="●"/>
            </a:pPr>
            <a:r>
              <a:rPr lang="en-US" sz="1800" dirty="0">
                <a:solidFill>
                  <a:srgbClr val="404040"/>
                </a:solidFill>
                <a:latin typeface="Avenir Book" panose="02000503020000020003" pitchFamily="2" charset="0"/>
              </a:rPr>
              <a:t>Over 300 signatories </a:t>
            </a:r>
          </a:p>
          <a:p>
            <a:pPr lvl="1" indent="-317182">
              <a:buSzPct val="100000"/>
              <a:buChar char="●"/>
            </a:pPr>
            <a:r>
              <a:rPr lang="en-US" sz="1800" dirty="0">
                <a:solidFill>
                  <a:schemeClr val="tx1"/>
                </a:solidFill>
                <a:latin typeface="Avenir Book" panose="02000503020000020003" pitchFamily="2" charset="0"/>
                <a:hlinkClick r:id="rId3"/>
              </a:rPr>
              <a:t>arxiv: 2503.23695</a:t>
            </a:r>
            <a:endParaRPr lang="en-US" sz="1800" dirty="0">
              <a:solidFill>
                <a:schemeClr val="tx1"/>
              </a:solidFill>
              <a:latin typeface="Avenir Book" panose="02000503020000020003" pitchFamily="2" charset="0"/>
            </a:endParaRPr>
          </a:p>
          <a:p>
            <a:pPr marL="597218" lvl="1" indent="0">
              <a:buSzPct val="100000"/>
              <a:buNone/>
            </a:pPr>
            <a:endParaRPr lang="en-US" dirty="0">
              <a:solidFill>
                <a:schemeClr val="tx1"/>
              </a:solidFill>
              <a:latin typeface="Avenir Book" panose="02000503020000020003" pitchFamily="2" charset="0"/>
            </a:endParaRPr>
          </a:p>
          <a:p>
            <a:pPr indent="-317182">
              <a:buSzPct val="100000"/>
            </a:pPr>
            <a:r>
              <a:rPr lang="en-US" sz="1600" b="1" dirty="0">
                <a:solidFill>
                  <a:srgbClr val="C00000"/>
                </a:solidFill>
                <a:latin typeface="Avenir Book" panose="02000503020000020003" pitchFamily="2" charset="0"/>
              </a:rPr>
              <a:t>Main messages:</a:t>
            </a:r>
          </a:p>
          <a:p>
            <a:pPr lvl="1" indent="-317182">
              <a:buSzPct val="100000"/>
            </a:pPr>
            <a:r>
              <a:rPr lang="en-US" dirty="0">
                <a:solidFill>
                  <a:srgbClr val="404040"/>
                </a:solidFill>
                <a:latin typeface="Avenir Book" panose="02000503020000020003" pitchFamily="2" charset="0"/>
              </a:rPr>
              <a:t>Close collaboration between the two regions regardless of where the machine is eventually realized </a:t>
            </a:r>
            <a:r>
              <a:rPr lang="en-US" b="1" i="1" dirty="0">
                <a:solidFill>
                  <a:schemeClr val="tx1">
                    <a:lumMod val="60000"/>
                    <a:lumOff val="40000"/>
                  </a:schemeClr>
                </a:solidFill>
                <a:latin typeface="Avenir Book" panose="02000503020000020003" pitchFamily="2" charset="0"/>
              </a:rPr>
              <a:t>(no region can do it alone!)</a:t>
            </a:r>
          </a:p>
          <a:p>
            <a:pPr lvl="1" indent="-317182">
              <a:buSzPct val="100000"/>
            </a:pPr>
            <a:r>
              <a:rPr lang="en-US" dirty="0">
                <a:solidFill>
                  <a:srgbClr val="404040"/>
                </a:solidFill>
                <a:latin typeface="Avenir Book" panose="02000503020000020003" pitchFamily="2" charset="0"/>
              </a:rPr>
              <a:t>Advocates for strong and sustained support for Muon Collider efforts in Europe </a:t>
            </a:r>
            <a:endParaRPr lang="en-US" b="1" i="1" dirty="0">
              <a:solidFill>
                <a:schemeClr val="tx1">
                  <a:lumMod val="60000"/>
                  <a:lumOff val="40000"/>
                </a:schemeClr>
              </a:solidFill>
              <a:latin typeface="Avenir Book" panose="02000503020000020003" pitchFamily="2" charset="0"/>
            </a:endParaRPr>
          </a:p>
          <a:p>
            <a:pPr lvl="1" indent="-317182">
              <a:buSzPct val="100000"/>
            </a:pPr>
            <a:r>
              <a:rPr lang="en-US" dirty="0">
                <a:solidFill>
                  <a:srgbClr val="404040"/>
                </a:solidFill>
                <a:latin typeface="Avenir Book" panose="02000503020000020003" pitchFamily="2" charset="0"/>
              </a:rPr>
              <a:t>Expresses interest in hosting the demonstrator and potentially the collider in the US</a:t>
            </a:r>
          </a:p>
          <a:p>
            <a:pPr lvl="1" indent="-317182">
              <a:buSzPct val="100000"/>
            </a:pPr>
            <a:r>
              <a:rPr lang="en-US" dirty="0">
                <a:solidFill>
                  <a:srgbClr val="404040"/>
                </a:solidFill>
                <a:latin typeface="Avenir Book" panose="02000503020000020003" pitchFamily="2" charset="0"/>
              </a:rPr>
              <a:t>Outlines goals for USMCC and how it interfaces with international efforts </a:t>
            </a:r>
          </a:p>
          <a:p>
            <a:pPr lvl="1" indent="-317182">
              <a:buSzPct val="100000"/>
            </a:pPr>
            <a:r>
              <a:rPr lang="en-US" dirty="0">
                <a:solidFill>
                  <a:srgbClr val="404040"/>
                </a:solidFill>
                <a:latin typeface="Avenir Book" panose="02000503020000020003" pitchFamily="2" charset="0"/>
              </a:rPr>
              <a:t>Supports DOE-CERN collaborative agreement on Muon Collider R&amp;D</a:t>
            </a:r>
          </a:p>
          <a:p>
            <a:pPr marL="605324" lvl="1" indent="0">
              <a:buSzPct val="100000"/>
              <a:buNone/>
            </a:pPr>
            <a:endParaRPr lang="en-US" sz="1400" b="1" i="1" dirty="0">
              <a:solidFill>
                <a:srgbClr val="C00000"/>
              </a:solidFill>
              <a:latin typeface="Avenir Book" panose="02000503020000020003" pitchFamily="2" charset="0"/>
            </a:endParaRPr>
          </a:p>
          <a:p>
            <a:pPr indent="-309076">
              <a:buSzPct val="100000"/>
            </a:pPr>
            <a:r>
              <a:rPr lang="en-US" dirty="0">
                <a:solidFill>
                  <a:schemeClr val="tx1"/>
                </a:solidFill>
                <a:latin typeface="Avenir Book" panose="02000503020000020003" pitchFamily="2" charset="0"/>
              </a:rPr>
              <a:t>The main messages were propagated to the DPF national input document</a:t>
            </a:r>
            <a:endParaRPr dirty="0">
              <a:solidFill>
                <a:schemeClr val="tx1"/>
              </a:solidFill>
              <a:latin typeface="Avenir Book" panose="02000503020000020003" pitchFamily="2" charset="0"/>
            </a:endParaRPr>
          </a:p>
        </p:txBody>
      </p:sp>
      <p:sp>
        <p:nvSpPr>
          <p:cNvPr id="196" name="Google Shape;196;p27">
            <a:extLst>
              <a:ext uri="{FF2B5EF4-FFF2-40B4-BE49-F238E27FC236}">
                <a16:creationId xmlns:a16="http://schemas.microsoft.com/office/drawing/2014/main" id="{38E59E26-B518-A03F-A62D-D9EDA7A087FB}"/>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543428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7744B-B6DE-A2C9-DB93-060E532470E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DB42BEF-7EE8-0644-CEB2-81C52DA9AB57}"/>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6" name="Title 5">
            <a:extLst>
              <a:ext uri="{FF2B5EF4-FFF2-40B4-BE49-F238E27FC236}">
                <a16:creationId xmlns:a16="http://schemas.microsoft.com/office/drawing/2014/main" id="{95634ED7-434A-97D9-502B-E93581C19E6B}"/>
              </a:ext>
            </a:extLst>
          </p:cNvPr>
          <p:cNvSpPr>
            <a:spLocks noGrp="1"/>
          </p:cNvSpPr>
          <p:nvPr>
            <p:ph type="title"/>
          </p:nvPr>
        </p:nvSpPr>
        <p:spPr/>
        <p:txBody>
          <a:bodyPr/>
          <a:lstStyle/>
          <a:p>
            <a:r>
              <a:rPr lang="en-US" dirty="0"/>
              <a:t>The Machine Concept at ~10 TeV</a:t>
            </a:r>
          </a:p>
        </p:txBody>
      </p:sp>
      <p:sp>
        <p:nvSpPr>
          <p:cNvPr id="7" name="Snip Single Corner Rectangle 6">
            <a:extLst>
              <a:ext uri="{FF2B5EF4-FFF2-40B4-BE49-F238E27FC236}">
                <a16:creationId xmlns:a16="http://schemas.microsoft.com/office/drawing/2014/main" id="{F529E07E-C816-337A-D53A-4AF980B68335}"/>
              </a:ext>
            </a:extLst>
          </p:cNvPr>
          <p:cNvSpPr/>
          <p:nvPr/>
        </p:nvSpPr>
        <p:spPr>
          <a:xfrm flipV="1">
            <a:off x="309335" y="673074"/>
            <a:ext cx="4034065" cy="611440"/>
          </a:xfrm>
          <a:prstGeom prst="snip1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3352FE6F-2F6D-13B1-DDF2-4D39EA84F7E3}"/>
              </a:ext>
            </a:extLst>
          </p:cNvPr>
          <p:cNvSpPr txBox="1"/>
          <p:nvPr/>
        </p:nvSpPr>
        <p:spPr>
          <a:xfrm>
            <a:off x="242350" y="643270"/>
            <a:ext cx="8838623" cy="1384995"/>
          </a:xfrm>
          <a:prstGeom prst="rect">
            <a:avLst/>
          </a:prstGeom>
          <a:noFill/>
        </p:spPr>
        <p:txBody>
          <a:bodyPr wrap="square" rtlCol="0">
            <a:spAutoFit/>
          </a:bodyPr>
          <a:lstStyle/>
          <a:p>
            <a:pPr marL="342900" indent="-342900">
              <a:spcBef>
                <a:spcPts val="600"/>
              </a:spcBef>
              <a:buClr>
                <a:srgbClr val="0432FF"/>
              </a:buClr>
              <a:buFont typeface="Arial" panose="020B0604020202020204" pitchFamily="34" charset="0"/>
              <a:buChar char="•"/>
            </a:pPr>
            <a:r>
              <a:rPr lang="en-US" sz="1800" dirty="0">
                <a:latin typeface="Helvetica" pitchFamily="2" charset="0"/>
                <a:cs typeface="Times New Roman" panose="02020603050405020304" pitchFamily="18" charset="0"/>
              </a:rPr>
              <a:t>The goal is to get to </a:t>
            </a:r>
            <a:r>
              <a:rPr lang="en-US" sz="1800" b="1" dirty="0">
                <a:latin typeface="Helvetica" pitchFamily="2" charset="0"/>
                <a:cs typeface="Times New Roman" panose="02020603050405020304" pitchFamily="18" charset="0"/>
              </a:rPr>
              <a:t>10 TeV center-of-mass </a:t>
            </a:r>
            <a:r>
              <a:rPr lang="en-US" sz="1800" dirty="0">
                <a:latin typeface="Helvetica" pitchFamily="2" charset="0"/>
                <a:cs typeface="Times New Roman" panose="02020603050405020304" pitchFamily="18" charset="0"/>
              </a:rPr>
              <a:t>energy with L ~ 10</a:t>
            </a:r>
            <a:r>
              <a:rPr lang="en-US" sz="1800" baseline="30000" dirty="0">
                <a:latin typeface="Helvetica" pitchFamily="2" charset="0"/>
                <a:cs typeface="Times New Roman" panose="02020603050405020304" pitchFamily="18" charset="0"/>
              </a:rPr>
              <a:t>35 </a:t>
            </a:r>
            <a:r>
              <a:rPr lang="en-US" sz="1800" dirty="0">
                <a:latin typeface="Helvetica" pitchFamily="2" charset="0"/>
                <a:cs typeface="Times New Roman" panose="02020603050405020304" pitchFamily="18" charset="0"/>
              </a:rPr>
              <a:t>cm</a:t>
            </a:r>
            <a:r>
              <a:rPr lang="en-US" sz="1800" baseline="30000" dirty="0">
                <a:latin typeface="Helvetica" pitchFamily="2" charset="0"/>
                <a:cs typeface="Times New Roman" panose="02020603050405020304" pitchFamily="18" charset="0"/>
              </a:rPr>
              <a:t>-2 </a:t>
            </a:r>
            <a:r>
              <a:rPr lang="en-US" sz="1800" dirty="0">
                <a:latin typeface="Helvetica" pitchFamily="2" charset="0"/>
                <a:cs typeface="Times New Roman" panose="02020603050405020304" pitchFamily="18" charset="0"/>
              </a:rPr>
              <a:t>s</a:t>
            </a:r>
            <a:r>
              <a:rPr lang="en-US" sz="1800" baseline="30000" dirty="0">
                <a:latin typeface="Helvetica" pitchFamily="2" charset="0"/>
                <a:cs typeface="Times New Roman" panose="02020603050405020304" pitchFamily="18" charset="0"/>
              </a:rPr>
              <a:t>-1</a:t>
            </a:r>
            <a:endParaRPr lang="en-US" sz="1800" dirty="0">
              <a:latin typeface="Helvetica" pitchFamily="2" charset="0"/>
              <a:cs typeface="Times New Roman" panose="02020603050405020304" pitchFamily="18" charset="0"/>
            </a:endParaRPr>
          </a:p>
          <a:p>
            <a:pPr marL="342900" indent="-342900">
              <a:spcBef>
                <a:spcPts val="600"/>
              </a:spcBef>
              <a:buClr>
                <a:srgbClr val="0432FF"/>
              </a:buClr>
              <a:buFont typeface="Arial" panose="020B0604020202020204" pitchFamily="34" charset="0"/>
              <a:buChar char="•"/>
            </a:pPr>
            <a:r>
              <a:rPr lang="en-US" sz="1800" b="1" dirty="0">
                <a:latin typeface="Helvetica" pitchFamily="2" charset="0"/>
                <a:cs typeface="Times New Roman" panose="02020603050405020304" pitchFamily="18" charset="0"/>
              </a:rPr>
              <a:t>Staging in energy </a:t>
            </a:r>
            <a:r>
              <a:rPr lang="en-US" sz="1800" dirty="0">
                <a:latin typeface="Helvetica" pitchFamily="2" charset="0"/>
                <a:cs typeface="Times New Roman" panose="02020603050405020304" pitchFamily="18" charset="0"/>
              </a:rPr>
              <a:t>(e.g. 3</a:t>
            </a:r>
            <a:r>
              <a:rPr lang="en-US" sz="1800" dirty="0">
                <a:latin typeface="Helvetica" pitchFamily="2" charset="0"/>
                <a:cs typeface="Times New Roman" panose="02020603050405020304" pitchFamily="18" charset="0"/>
                <a:sym typeface="Wingdings" pitchFamily="2" charset="2"/>
              </a:rPr>
              <a:t>10</a:t>
            </a:r>
            <a:r>
              <a:rPr lang="en-US" sz="1800" dirty="0">
                <a:latin typeface="Helvetica" pitchFamily="2" charset="0"/>
                <a:cs typeface="Times New Roman" panose="02020603050405020304" pitchFamily="18" charset="0"/>
              </a:rPr>
              <a:t> TeV) or </a:t>
            </a:r>
            <a:r>
              <a:rPr lang="en-US" sz="1800" b="1" dirty="0">
                <a:latin typeface="Helvetica" pitchFamily="2" charset="0"/>
                <a:cs typeface="Times New Roman" panose="02020603050405020304" pitchFamily="18" charset="0"/>
              </a:rPr>
              <a:t>in luminosity </a:t>
            </a:r>
            <a:r>
              <a:rPr lang="en-US" sz="1800" dirty="0">
                <a:latin typeface="Helvetica" pitchFamily="2" charset="0"/>
                <a:cs typeface="Times New Roman" panose="02020603050405020304" pitchFamily="18" charset="0"/>
              </a:rPr>
              <a:t>(a la LHC</a:t>
            </a:r>
            <a:r>
              <a:rPr lang="en-US" sz="1800" dirty="0">
                <a:latin typeface="Helvetica" pitchFamily="2" charset="0"/>
                <a:cs typeface="Times New Roman" panose="02020603050405020304" pitchFamily="18" charset="0"/>
                <a:sym typeface="Wingdings" pitchFamily="2" charset="2"/>
              </a:rPr>
              <a:t>HL-LHC</a:t>
            </a:r>
            <a:r>
              <a:rPr lang="en-US" sz="1800" dirty="0">
                <a:latin typeface="Helvetica" pitchFamily="2" charset="0"/>
                <a:cs typeface="Times New Roman" panose="02020603050405020304" pitchFamily="18" charset="0"/>
              </a:rPr>
              <a:t>) are possible and being studied</a:t>
            </a:r>
            <a:endParaRPr lang="en-US" sz="2000" dirty="0">
              <a:latin typeface="Helvetica" pitchFamily="2" charset="0"/>
              <a:cs typeface="Times New Roman" panose="02020603050405020304" pitchFamily="18" charset="0"/>
            </a:endParaRPr>
          </a:p>
          <a:p>
            <a:pPr lvl="1">
              <a:spcBef>
                <a:spcPts val="600"/>
              </a:spcBef>
              <a:buClr>
                <a:srgbClr val="0432FF"/>
              </a:buClr>
            </a:pPr>
            <a:endParaRPr lang="en-US" sz="2000" dirty="0">
              <a:latin typeface="Helvetica"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1D850D61-CA38-257A-A99D-53B6EDF5EF74}"/>
              </a:ext>
            </a:extLst>
          </p:cNvPr>
          <p:cNvPicPr>
            <a:picLocks noChangeAspect="1"/>
          </p:cNvPicPr>
          <p:nvPr/>
        </p:nvPicPr>
        <p:blipFill>
          <a:blip r:embed="rId3"/>
          <a:stretch>
            <a:fillRect/>
          </a:stretch>
        </p:blipFill>
        <p:spPr>
          <a:xfrm>
            <a:off x="636588" y="1657562"/>
            <a:ext cx="7772400" cy="3047576"/>
          </a:xfrm>
          <a:prstGeom prst="rect">
            <a:avLst/>
          </a:prstGeom>
        </p:spPr>
      </p:pic>
    </p:spTree>
    <p:extLst>
      <p:ext uri="{BB962C8B-B14F-4D97-AF65-F5344CB8AC3E}">
        <p14:creationId xmlns:p14="http://schemas.microsoft.com/office/powerpoint/2010/main" val="50694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542EA-C279-2BEE-0F9F-BBBA5F6897F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4E17EE51-2F8F-2FF9-CCEC-260D5821F98A}"/>
              </a:ext>
            </a:extLst>
          </p:cNvPr>
          <p:cNvPicPr>
            <a:picLocks noChangeAspect="1"/>
          </p:cNvPicPr>
          <p:nvPr/>
        </p:nvPicPr>
        <p:blipFill>
          <a:blip r:embed="rId3"/>
          <a:stretch>
            <a:fillRect/>
          </a:stretch>
        </p:blipFill>
        <p:spPr>
          <a:xfrm>
            <a:off x="668382" y="1004417"/>
            <a:ext cx="7772400" cy="3047576"/>
          </a:xfrm>
          <a:prstGeom prst="rect">
            <a:avLst/>
          </a:prstGeom>
        </p:spPr>
      </p:pic>
      <p:sp>
        <p:nvSpPr>
          <p:cNvPr id="5" name="Slide Number Placeholder 4">
            <a:extLst>
              <a:ext uri="{FF2B5EF4-FFF2-40B4-BE49-F238E27FC236}">
                <a16:creationId xmlns:a16="http://schemas.microsoft.com/office/drawing/2014/main" id="{14E031B2-8B70-19E9-1782-C8139FCF5F47}"/>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6" name="Title 5">
            <a:extLst>
              <a:ext uri="{FF2B5EF4-FFF2-40B4-BE49-F238E27FC236}">
                <a16:creationId xmlns:a16="http://schemas.microsoft.com/office/drawing/2014/main" id="{F0CAACC5-6397-F754-DCB8-3590FE97722E}"/>
              </a:ext>
            </a:extLst>
          </p:cNvPr>
          <p:cNvSpPr>
            <a:spLocks noGrp="1"/>
          </p:cNvSpPr>
          <p:nvPr>
            <p:ph type="title"/>
          </p:nvPr>
        </p:nvSpPr>
        <p:spPr/>
        <p:txBody>
          <a:bodyPr/>
          <a:lstStyle/>
          <a:p>
            <a:r>
              <a:rPr lang="en-US" dirty="0"/>
              <a:t>Muon Accelerator Challenges</a:t>
            </a:r>
          </a:p>
        </p:txBody>
      </p:sp>
      <p:sp>
        <p:nvSpPr>
          <p:cNvPr id="7" name="Snip Single Corner Rectangle 6">
            <a:extLst>
              <a:ext uri="{FF2B5EF4-FFF2-40B4-BE49-F238E27FC236}">
                <a16:creationId xmlns:a16="http://schemas.microsoft.com/office/drawing/2014/main" id="{9CDCCE03-A6D3-470F-ECA4-9C826035024D}"/>
              </a:ext>
            </a:extLst>
          </p:cNvPr>
          <p:cNvSpPr/>
          <p:nvPr/>
        </p:nvSpPr>
        <p:spPr>
          <a:xfrm flipV="1">
            <a:off x="309335" y="673074"/>
            <a:ext cx="4034065" cy="611440"/>
          </a:xfrm>
          <a:prstGeom prst="snip1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FB4A984C-133A-BBF7-A67A-139BD8B78F3C}"/>
              </a:ext>
            </a:extLst>
          </p:cNvPr>
          <p:cNvSpPr txBox="1"/>
          <p:nvPr/>
        </p:nvSpPr>
        <p:spPr>
          <a:xfrm>
            <a:off x="128738" y="1273620"/>
            <a:ext cx="3799114" cy="747843"/>
          </a:xfrm>
          <a:prstGeom prst="rect">
            <a:avLst/>
          </a:prstGeom>
          <a:solidFill>
            <a:srgbClr val="FCD5B5"/>
          </a:solidFill>
        </p:spPr>
        <p:txBody>
          <a:bodyPr wrap="square" lIns="100529" tIns="50265" rIns="100529" bIns="50265" rtlCol="0">
            <a:spAutoFit/>
          </a:bodyPr>
          <a:lstStyle/>
          <a:p>
            <a:r>
              <a:rPr lang="en-US" sz="1400" dirty="0">
                <a:latin typeface="+mj-lt"/>
                <a:cs typeface="Calibri"/>
              </a:rPr>
              <a:t>Many technical challenges in designing the muon source (proton driver, target, cooling channel, </a:t>
            </a:r>
            <a:r>
              <a:rPr lang="en-US" sz="1400" dirty="0" err="1">
                <a:latin typeface="+mj-lt"/>
                <a:cs typeface="Calibri"/>
              </a:rPr>
              <a:t>etc</a:t>
            </a:r>
            <a:r>
              <a:rPr lang="en-US" sz="1400" dirty="0">
                <a:latin typeface="+mj-lt"/>
                <a:cs typeface="Calibri"/>
              </a:rPr>
              <a:t>)</a:t>
            </a:r>
            <a:endParaRPr lang="en-US" sz="1400" b="1" dirty="0">
              <a:latin typeface="+mj-lt"/>
              <a:cs typeface="Calibri"/>
            </a:endParaRPr>
          </a:p>
        </p:txBody>
      </p:sp>
      <p:cxnSp>
        <p:nvCxnSpPr>
          <p:cNvPr id="9" name="Straight Arrow Connector 8">
            <a:extLst>
              <a:ext uri="{FF2B5EF4-FFF2-40B4-BE49-F238E27FC236}">
                <a16:creationId xmlns:a16="http://schemas.microsoft.com/office/drawing/2014/main" id="{9F8AAFEE-6CE9-8CA3-226A-341FB423E855}"/>
              </a:ext>
            </a:extLst>
          </p:cNvPr>
          <p:cNvCxnSpPr>
            <a:cxnSpLocks/>
          </p:cNvCxnSpPr>
          <p:nvPr/>
        </p:nvCxnSpPr>
        <p:spPr>
          <a:xfrm>
            <a:off x="1121470" y="2056528"/>
            <a:ext cx="592365" cy="5030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063FA73-9DE0-B7B6-1D01-A955F2A50AFA}"/>
              </a:ext>
            </a:extLst>
          </p:cNvPr>
          <p:cNvSpPr txBox="1"/>
          <p:nvPr/>
        </p:nvSpPr>
        <p:spPr>
          <a:xfrm>
            <a:off x="1962008" y="3461782"/>
            <a:ext cx="1965844" cy="532399"/>
          </a:xfrm>
          <a:prstGeom prst="rect">
            <a:avLst/>
          </a:prstGeom>
        </p:spPr>
        <p:style>
          <a:lnRef idx="1">
            <a:schemeClr val="accent2"/>
          </a:lnRef>
          <a:fillRef idx="2">
            <a:schemeClr val="accent2"/>
          </a:fillRef>
          <a:effectRef idx="1">
            <a:schemeClr val="accent2"/>
          </a:effectRef>
          <a:fontRef idx="minor">
            <a:schemeClr val="dk1"/>
          </a:fontRef>
        </p:style>
        <p:txBody>
          <a:bodyPr wrap="square" lIns="100529" tIns="50265" rIns="100529" bIns="50265" rtlCol="0">
            <a:spAutoFit/>
          </a:bodyPr>
          <a:lstStyle/>
          <a:p>
            <a:r>
              <a:rPr lang="en-US" sz="1400" dirty="0">
                <a:latin typeface="+mj-lt"/>
                <a:cs typeface="Calibri"/>
              </a:rPr>
              <a:t>High-gradient RF for fast acceleration</a:t>
            </a:r>
          </a:p>
        </p:txBody>
      </p:sp>
      <p:cxnSp>
        <p:nvCxnSpPr>
          <p:cNvPr id="27" name="Straight Arrow Connector 26">
            <a:extLst>
              <a:ext uri="{FF2B5EF4-FFF2-40B4-BE49-F238E27FC236}">
                <a16:creationId xmlns:a16="http://schemas.microsoft.com/office/drawing/2014/main" id="{FD26692D-0A30-C2A9-FE00-08B501909644}"/>
              </a:ext>
            </a:extLst>
          </p:cNvPr>
          <p:cNvCxnSpPr>
            <a:cxnSpLocks/>
          </p:cNvCxnSpPr>
          <p:nvPr/>
        </p:nvCxnSpPr>
        <p:spPr>
          <a:xfrm flipV="1">
            <a:off x="3927852" y="3078248"/>
            <a:ext cx="435429" cy="4933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ABD9E43-0543-291D-099D-881677301DFE}"/>
              </a:ext>
            </a:extLst>
          </p:cNvPr>
          <p:cNvCxnSpPr>
            <a:cxnSpLocks/>
          </p:cNvCxnSpPr>
          <p:nvPr/>
        </p:nvCxnSpPr>
        <p:spPr>
          <a:xfrm>
            <a:off x="1128280" y="2054682"/>
            <a:ext cx="84244" cy="6207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0F4C4F16-09B3-6A32-9704-276C3871491E}"/>
              </a:ext>
            </a:extLst>
          </p:cNvPr>
          <p:cNvCxnSpPr>
            <a:cxnSpLocks/>
          </p:cNvCxnSpPr>
          <p:nvPr/>
        </p:nvCxnSpPr>
        <p:spPr>
          <a:xfrm>
            <a:off x="1135090" y="2042910"/>
            <a:ext cx="1207910" cy="4086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4003F22-13C5-3570-EB0C-CEB996715A0E}"/>
              </a:ext>
            </a:extLst>
          </p:cNvPr>
          <p:cNvCxnSpPr>
            <a:cxnSpLocks/>
          </p:cNvCxnSpPr>
          <p:nvPr/>
        </p:nvCxnSpPr>
        <p:spPr>
          <a:xfrm flipH="1">
            <a:off x="7407646" y="740193"/>
            <a:ext cx="166945" cy="9170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69E1AA2-6BAC-5139-9C81-AE3C068A917F}"/>
              </a:ext>
            </a:extLst>
          </p:cNvPr>
          <p:cNvSpPr txBox="1"/>
          <p:nvPr/>
        </p:nvSpPr>
        <p:spPr>
          <a:xfrm>
            <a:off x="6194374" y="198304"/>
            <a:ext cx="2778081" cy="532399"/>
          </a:xfrm>
          <a:prstGeom prst="rect">
            <a:avLst/>
          </a:prstGeom>
          <a:solidFill>
            <a:schemeClr val="accent5">
              <a:lumMod val="20000"/>
              <a:lumOff val="80000"/>
            </a:schemeClr>
          </a:solidFill>
        </p:spPr>
        <p:txBody>
          <a:bodyPr wrap="square" lIns="100529" tIns="50265" rIns="100529" bIns="50265" rtlCol="0">
            <a:spAutoFit/>
          </a:bodyPr>
          <a:lstStyle/>
          <a:p>
            <a:r>
              <a:rPr lang="en-US" sz="1400" dirty="0">
                <a:latin typeface="+mj-lt"/>
                <a:cs typeface="Calibri"/>
              </a:rPr>
              <a:t>Challenging magnets in many places</a:t>
            </a:r>
          </a:p>
        </p:txBody>
      </p:sp>
      <p:cxnSp>
        <p:nvCxnSpPr>
          <p:cNvPr id="22" name="Straight Arrow Connector 21">
            <a:extLst>
              <a:ext uri="{FF2B5EF4-FFF2-40B4-BE49-F238E27FC236}">
                <a16:creationId xmlns:a16="http://schemas.microsoft.com/office/drawing/2014/main" id="{04163391-DF63-47B4-D7BA-27CEDE95016E}"/>
              </a:ext>
            </a:extLst>
          </p:cNvPr>
          <p:cNvCxnSpPr>
            <a:cxnSpLocks/>
            <a:stCxn id="18" idx="2"/>
          </p:cNvCxnSpPr>
          <p:nvPr/>
        </p:nvCxnSpPr>
        <p:spPr>
          <a:xfrm flipH="1">
            <a:off x="6706322" y="730703"/>
            <a:ext cx="877093" cy="12686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8702240-B2F6-F9EB-4980-EB86D693DC4F}"/>
              </a:ext>
            </a:extLst>
          </p:cNvPr>
          <p:cNvSpPr txBox="1"/>
          <p:nvPr/>
        </p:nvSpPr>
        <p:spPr>
          <a:xfrm>
            <a:off x="7770648" y="3352931"/>
            <a:ext cx="1340267" cy="963286"/>
          </a:xfrm>
          <a:prstGeom prst="rect">
            <a:avLst/>
          </a:prstGeom>
          <a:solidFill>
            <a:schemeClr val="accent3">
              <a:lumMod val="40000"/>
              <a:lumOff val="60000"/>
            </a:schemeClr>
          </a:solidFill>
        </p:spPr>
        <p:txBody>
          <a:bodyPr wrap="square" lIns="100529" tIns="50265" rIns="100529" bIns="50265" rtlCol="0">
            <a:spAutoFit/>
          </a:bodyPr>
          <a:lstStyle/>
          <a:p>
            <a:r>
              <a:rPr lang="en-US" sz="1400" dirty="0">
                <a:latin typeface="+mj-lt"/>
                <a:cs typeface="Calibri"/>
              </a:rPr>
              <a:t>Beam-induced background in the detectors</a:t>
            </a:r>
          </a:p>
        </p:txBody>
      </p:sp>
      <p:cxnSp>
        <p:nvCxnSpPr>
          <p:cNvPr id="12" name="Straight Arrow Connector 11">
            <a:extLst>
              <a:ext uri="{FF2B5EF4-FFF2-40B4-BE49-F238E27FC236}">
                <a16:creationId xmlns:a16="http://schemas.microsoft.com/office/drawing/2014/main" id="{A3EB0A9B-F38D-1C97-54E7-B38428232DFB}"/>
              </a:ext>
            </a:extLst>
          </p:cNvPr>
          <p:cNvCxnSpPr>
            <a:cxnSpLocks/>
          </p:cNvCxnSpPr>
          <p:nvPr/>
        </p:nvCxnSpPr>
        <p:spPr>
          <a:xfrm flipH="1" flipV="1">
            <a:off x="6474654" y="3718560"/>
            <a:ext cx="1267268" cy="1008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70F93D5-A5B3-35B4-1317-7DB397887AC2}"/>
              </a:ext>
            </a:extLst>
          </p:cNvPr>
          <p:cNvSpPr txBox="1"/>
          <p:nvPr/>
        </p:nvSpPr>
        <p:spPr>
          <a:xfrm>
            <a:off x="2383008" y="568427"/>
            <a:ext cx="2661716" cy="532399"/>
          </a:xfrm>
          <a:prstGeom prst="rect">
            <a:avLst/>
          </a:prstGeom>
          <a:solidFill>
            <a:schemeClr val="accent1">
              <a:lumMod val="40000"/>
              <a:lumOff val="60000"/>
            </a:schemeClr>
          </a:solidFill>
        </p:spPr>
        <p:txBody>
          <a:bodyPr wrap="square" lIns="100529" tIns="50265" rIns="100529" bIns="50265" rtlCol="0">
            <a:spAutoFit/>
          </a:bodyPr>
          <a:lstStyle/>
          <a:p>
            <a:r>
              <a:rPr lang="en-US" sz="1400" dirty="0">
                <a:latin typeface="+mj-lt"/>
                <a:cs typeface="Calibri"/>
              </a:rPr>
              <a:t>Dense neutrino flux needs to be mitigated</a:t>
            </a:r>
          </a:p>
        </p:txBody>
      </p:sp>
      <p:cxnSp>
        <p:nvCxnSpPr>
          <p:cNvPr id="19" name="Straight Arrow Connector 18">
            <a:extLst>
              <a:ext uri="{FF2B5EF4-FFF2-40B4-BE49-F238E27FC236}">
                <a16:creationId xmlns:a16="http://schemas.microsoft.com/office/drawing/2014/main" id="{F728A191-3071-4A1B-81E0-FEC660F30AFE}"/>
              </a:ext>
            </a:extLst>
          </p:cNvPr>
          <p:cNvCxnSpPr>
            <a:cxnSpLocks/>
          </p:cNvCxnSpPr>
          <p:nvPr/>
        </p:nvCxnSpPr>
        <p:spPr>
          <a:xfrm>
            <a:off x="4523997" y="1100826"/>
            <a:ext cx="1016505" cy="8237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B8D2002-A83E-E419-FFFF-8CBED4D0498C}"/>
              </a:ext>
            </a:extLst>
          </p:cNvPr>
          <p:cNvSpPr txBox="1"/>
          <p:nvPr/>
        </p:nvSpPr>
        <p:spPr>
          <a:xfrm>
            <a:off x="283028" y="4374905"/>
            <a:ext cx="8584316"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C00000"/>
                </a:solidFill>
                <a:latin typeface="Helvetica" pitchFamily="2" charset="0"/>
              </a:rPr>
              <a:t>These challenges should not be seen as show-stoppers but rather luminosity and cost risks  </a:t>
            </a:r>
          </a:p>
        </p:txBody>
      </p:sp>
      <p:sp>
        <p:nvSpPr>
          <p:cNvPr id="38" name="TextBox 37">
            <a:extLst>
              <a:ext uri="{FF2B5EF4-FFF2-40B4-BE49-F238E27FC236}">
                <a16:creationId xmlns:a16="http://schemas.microsoft.com/office/drawing/2014/main" id="{F5038BF4-C014-3533-672F-D479049CDFE3}"/>
              </a:ext>
            </a:extLst>
          </p:cNvPr>
          <p:cNvSpPr txBox="1"/>
          <p:nvPr/>
        </p:nvSpPr>
        <p:spPr>
          <a:xfrm rot="968856">
            <a:off x="3937182" y="219058"/>
            <a:ext cx="2345899" cy="369332"/>
          </a:xfrm>
          <a:prstGeom prst="rect">
            <a:avLst/>
          </a:prstGeom>
          <a:noFill/>
        </p:spPr>
        <p:txBody>
          <a:bodyPr wrap="none" rtlCol="0">
            <a:spAutoFit/>
          </a:bodyPr>
          <a:lstStyle/>
          <a:p>
            <a:r>
              <a:rPr lang="en-US" sz="1800" b="1" dirty="0">
                <a:solidFill>
                  <a:srgbClr val="C00000"/>
                </a:solidFill>
              </a:rPr>
              <a:t>More in Valdimir’s talk</a:t>
            </a:r>
          </a:p>
        </p:txBody>
      </p:sp>
    </p:spTree>
    <p:extLst>
      <p:ext uri="{BB962C8B-B14F-4D97-AF65-F5344CB8AC3E}">
        <p14:creationId xmlns:p14="http://schemas.microsoft.com/office/powerpoint/2010/main" val="37492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18" grpId="0" animBg="1"/>
      <p:bldP spid="11" grpId="0" animBg="1"/>
      <p:bldP spid="17"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A06A6-4095-9626-82DB-1F51634268C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38EC80-CD6C-F66A-1EDC-23D621C8F5FF}"/>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6" name="Title 5">
            <a:extLst>
              <a:ext uri="{FF2B5EF4-FFF2-40B4-BE49-F238E27FC236}">
                <a16:creationId xmlns:a16="http://schemas.microsoft.com/office/drawing/2014/main" id="{A9D5C2DD-2006-5AAF-0A83-CAE70BEF2B3D}"/>
              </a:ext>
            </a:extLst>
          </p:cNvPr>
          <p:cNvSpPr>
            <a:spLocks noGrp="1"/>
          </p:cNvSpPr>
          <p:nvPr>
            <p:ph type="title"/>
          </p:nvPr>
        </p:nvSpPr>
        <p:spPr/>
        <p:txBody>
          <a:bodyPr/>
          <a:lstStyle/>
          <a:p>
            <a:r>
              <a:rPr lang="en-US" dirty="0"/>
              <a:t>Ionization Cooling Demonstrator</a:t>
            </a:r>
          </a:p>
        </p:txBody>
      </p:sp>
      <p:pic>
        <p:nvPicPr>
          <p:cNvPr id="7" name="Picture 6">
            <a:extLst>
              <a:ext uri="{FF2B5EF4-FFF2-40B4-BE49-F238E27FC236}">
                <a16:creationId xmlns:a16="http://schemas.microsoft.com/office/drawing/2014/main" id="{243C8F4B-A748-37D1-72D8-1B69F4B2CE66}"/>
              </a:ext>
            </a:extLst>
          </p:cNvPr>
          <p:cNvPicPr>
            <a:picLocks noChangeAspect="1"/>
          </p:cNvPicPr>
          <p:nvPr/>
        </p:nvPicPr>
        <p:blipFill>
          <a:blip r:embed="rId3"/>
          <a:stretch>
            <a:fillRect/>
          </a:stretch>
        </p:blipFill>
        <p:spPr>
          <a:xfrm>
            <a:off x="1732761" y="2859797"/>
            <a:ext cx="2659899" cy="1534845"/>
          </a:xfrm>
          <a:prstGeom prst="rect">
            <a:avLst/>
          </a:prstGeom>
        </p:spPr>
      </p:pic>
      <p:pic>
        <p:nvPicPr>
          <p:cNvPr id="8" name="Picture 7">
            <a:extLst>
              <a:ext uri="{FF2B5EF4-FFF2-40B4-BE49-F238E27FC236}">
                <a16:creationId xmlns:a16="http://schemas.microsoft.com/office/drawing/2014/main" id="{18BB1672-8E50-0269-7D5F-59197705FE85}"/>
              </a:ext>
            </a:extLst>
          </p:cNvPr>
          <p:cNvPicPr>
            <a:picLocks noChangeAspect="1"/>
          </p:cNvPicPr>
          <p:nvPr/>
        </p:nvPicPr>
        <p:blipFill>
          <a:blip r:embed="rId4"/>
          <a:stretch>
            <a:fillRect/>
          </a:stretch>
        </p:blipFill>
        <p:spPr>
          <a:xfrm>
            <a:off x="5064929" y="2832039"/>
            <a:ext cx="2659899" cy="1562603"/>
          </a:xfrm>
          <a:prstGeom prst="rect">
            <a:avLst/>
          </a:prstGeom>
        </p:spPr>
      </p:pic>
      <p:sp>
        <p:nvSpPr>
          <p:cNvPr id="44" name="TextBox 43">
            <a:extLst>
              <a:ext uri="{FF2B5EF4-FFF2-40B4-BE49-F238E27FC236}">
                <a16:creationId xmlns:a16="http://schemas.microsoft.com/office/drawing/2014/main" id="{C71FBA1F-54EC-D3FB-8691-AFDAAB1B539E}"/>
              </a:ext>
            </a:extLst>
          </p:cNvPr>
          <p:cNvSpPr txBox="1"/>
          <p:nvPr/>
        </p:nvSpPr>
        <p:spPr>
          <a:xfrm>
            <a:off x="-389709" y="2821162"/>
            <a:ext cx="2045257" cy="584775"/>
          </a:xfrm>
          <a:prstGeom prst="rect">
            <a:avLst/>
          </a:prstGeom>
          <a:noFill/>
        </p:spPr>
        <p:txBody>
          <a:bodyPr wrap="square">
            <a:spAutoFit/>
          </a:bodyPr>
          <a:lstStyle/>
          <a:p>
            <a:pPr lvl="1" defTabSz="914400">
              <a:spcBef>
                <a:spcPts val="500"/>
              </a:spcBef>
              <a:spcAft>
                <a:spcPts val="500"/>
              </a:spcAft>
              <a:defRPr/>
            </a:pPr>
            <a:r>
              <a:rPr lang="en-US" altLang="en-US" sz="1600" kern="0" dirty="0">
                <a:solidFill>
                  <a:schemeClr val="tx1">
                    <a:lumMod val="60000"/>
                    <a:lumOff val="40000"/>
                  </a:schemeClr>
                </a:solidFill>
                <a:latin typeface="Helvetica" panose="020B0604020202020204" pitchFamily="34" charset="0"/>
                <a:ea typeface="+mn-ea"/>
                <a:cs typeface="Helvetica" panose="020B0604020202020204" pitchFamily="34" charset="0"/>
              </a:rPr>
              <a:t>Potential sites being explored: </a:t>
            </a:r>
          </a:p>
        </p:txBody>
      </p:sp>
      <p:sp>
        <p:nvSpPr>
          <p:cNvPr id="2" name="TextBox 1">
            <a:extLst>
              <a:ext uri="{FF2B5EF4-FFF2-40B4-BE49-F238E27FC236}">
                <a16:creationId xmlns:a16="http://schemas.microsoft.com/office/drawing/2014/main" id="{69AE10EF-52E6-524C-5464-293FF3B8093A}"/>
              </a:ext>
            </a:extLst>
          </p:cNvPr>
          <p:cNvSpPr txBox="1"/>
          <p:nvPr/>
        </p:nvSpPr>
        <p:spPr>
          <a:xfrm>
            <a:off x="1655548" y="2773705"/>
            <a:ext cx="2244601" cy="338554"/>
          </a:xfrm>
          <a:prstGeom prst="rect">
            <a:avLst/>
          </a:prstGeom>
          <a:noFill/>
        </p:spPr>
        <p:txBody>
          <a:bodyPr wrap="square" rtlCol="0">
            <a:spAutoFit/>
          </a:bodyPr>
          <a:lstStyle/>
          <a:p>
            <a:r>
              <a:rPr lang="en-US" sz="1600">
                <a:solidFill>
                  <a:schemeClr val="bg1"/>
                </a:solidFill>
              </a:rPr>
              <a:t>Fermilab</a:t>
            </a:r>
            <a:endParaRPr lang="en-US" sz="1600" dirty="0">
              <a:solidFill>
                <a:schemeClr val="bg1"/>
              </a:solidFill>
            </a:endParaRPr>
          </a:p>
        </p:txBody>
      </p:sp>
      <p:sp>
        <p:nvSpPr>
          <p:cNvPr id="3" name="TextBox 2">
            <a:extLst>
              <a:ext uri="{FF2B5EF4-FFF2-40B4-BE49-F238E27FC236}">
                <a16:creationId xmlns:a16="http://schemas.microsoft.com/office/drawing/2014/main" id="{F9A02FAD-C72B-D355-C5E0-9E2EA863F4A4}"/>
              </a:ext>
            </a:extLst>
          </p:cNvPr>
          <p:cNvSpPr txBox="1"/>
          <p:nvPr/>
        </p:nvSpPr>
        <p:spPr>
          <a:xfrm>
            <a:off x="5021705" y="4117339"/>
            <a:ext cx="2244601" cy="338554"/>
          </a:xfrm>
          <a:prstGeom prst="rect">
            <a:avLst/>
          </a:prstGeom>
          <a:noFill/>
        </p:spPr>
        <p:txBody>
          <a:bodyPr wrap="square" rtlCol="0">
            <a:spAutoFit/>
          </a:bodyPr>
          <a:lstStyle/>
          <a:p>
            <a:r>
              <a:rPr lang="en-US" sz="1600" dirty="0">
                <a:solidFill>
                  <a:schemeClr val="bg1"/>
                </a:solidFill>
              </a:rPr>
              <a:t>CERN</a:t>
            </a:r>
          </a:p>
        </p:txBody>
      </p:sp>
      <p:pic>
        <p:nvPicPr>
          <p:cNvPr id="9" name="Picture 8">
            <a:extLst>
              <a:ext uri="{FF2B5EF4-FFF2-40B4-BE49-F238E27FC236}">
                <a16:creationId xmlns:a16="http://schemas.microsoft.com/office/drawing/2014/main" id="{A8A35224-5B1F-21DB-C4B2-A8B67923626E}"/>
              </a:ext>
            </a:extLst>
          </p:cNvPr>
          <p:cNvPicPr>
            <a:picLocks noChangeAspect="1"/>
          </p:cNvPicPr>
          <p:nvPr/>
        </p:nvPicPr>
        <p:blipFill>
          <a:blip r:embed="rId5"/>
          <a:stretch>
            <a:fillRect/>
          </a:stretch>
        </p:blipFill>
        <p:spPr>
          <a:xfrm>
            <a:off x="1655548" y="567427"/>
            <a:ext cx="6236749" cy="1649720"/>
          </a:xfrm>
          <a:prstGeom prst="rect">
            <a:avLst/>
          </a:prstGeom>
        </p:spPr>
      </p:pic>
      <p:pic>
        <p:nvPicPr>
          <p:cNvPr id="11" name="Picture 10">
            <a:extLst>
              <a:ext uri="{FF2B5EF4-FFF2-40B4-BE49-F238E27FC236}">
                <a16:creationId xmlns:a16="http://schemas.microsoft.com/office/drawing/2014/main" id="{5F75F920-A040-A80F-47A7-1E65D9B02E5C}"/>
              </a:ext>
            </a:extLst>
          </p:cNvPr>
          <p:cNvPicPr>
            <a:picLocks noChangeAspect="1"/>
          </p:cNvPicPr>
          <p:nvPr/>
        </p:nvPicPr>
        <p:blipFill rotWithShape="1">
          <a:blip r:embed="rId6"/>
          <a:srcRect l="8058" t="56843" r="49462" b="18531"/>
          <a:stretch/>
        </p:blipFill>
        <p:spPr>
          <a:xfrm>
            <a:off x="69011" y="1891209"/>
            <a:ext cx="4212732" cy="784988"/>
          </a:xfrm>
          <a:prstGeom prst="rect">
            <a:avLst/>
          </a:prstGeom>
        </p:spPr>
      </p:pic>
      <p:sp>
        <p:nvSpPr>
          <p:cNvPr id="12" name="TextBox 11">
            <a:extLst>
              <a:ext uri="{FF2B5EF4-FFF2-40B4-BE49-F238E27FC236}">
                <a16:creationId xmlns:a16="http://schemas.microsoft.com/office/drawing/2014/main" id="{30797CF0-F1E9-0EB5-0657-D97C6D16C80F}"/>
              </a:ext>
            </a:extLst>
          </p:cNvPr>
          <p:cNvSpPr txBox="1"/>
          <p:nvPr/>
        </p:nvSpPr>
        <p:spPr>
          <a:xfrm>
            <a:off x="0" y="1597531"/>
            <a:ext cx="3743782" cy="369332"/>
          </a:xfrm>
          <a:prstGeom prst="rect">
            <a:avLst/>
          </a:prstGeom>
          <a:noFill/>
        </p:spPr>
        <p:txBody>
          <a:bodyPr wrap="none" rtlCol="0">
            <a:spAutoFit/>
          </a:bodyPr>
          <a:lstStyle/>
          <a:p>
            <a:r>
              <a:rPr lang="en-US" sz="1800" dirty="0"/>
              <a:t>Demonstrator, example configuration:</a:t>
            </a:r>
          </a:p>
        </p:txBody>
      </p:sp>
      <p:sp>
        <p:nvSpPr>
          <p:cNvPr id="10" name="TextBox 9">
            <a:extLst>
              <a:ext uri="{FF2B5EF4-FFF2-40B4-BE49-F238E27FC236}">
                <a16:creationId xmlns:a16="http://schemas.microsoft.com/office/drawing/2014/main" id="{7037C9D0-0709-F1BC-7409-DFC7CE901572}"/>
              </a:ext>
            </a:extLst>
          </p:cNvPr>
          <p:cNvSpPr txBox="1"/>
          <p:nvPr/>
        </p:nvSpPr>
        <p:spPr>
          <a:xfrm rot="968856">
            <a:off x="7063443" y="271184"/>
            <a:ext cx="2129557" cy="369332"/>
          </a:xfrm>
          <a:prstGeom prst="rect">
            <a:avLst/>
          </a:prstGeom>
          <a:noFill/>
        </p:spPr>
        <p:txBody>
          <a:bodyPr wrap="none" rtlCol="0">
            <a:spAutoFit/>
          </a:bodyPr>
          <a:lstStyle/>
          <a:p>
            <a:r>
              <a:rPr lang="en-US" sz="1800" b="1" dirty="0">
                <a:solidFill>
                  <a:srgbClr val="C00000"/>
                </a:solidFill>
              </a:rPr>
              <a:t>More in </a:t>
            </a:r>
            <a:r>
              <a:rPr lang="en-US" sz="1800" b="1" dirty="0" err="1">
                <a:solidFill>
                  <a:srgbClr val="C00000"/>
                </a:solidFill>
              </a:rPr>
              <a:t>Diktys’s</a:t>
            </a:r>
            <a:r>
              <a:rPr lang="en-US" sz="1800" b="1" dirty="0">
                <a:solidFill>
                  <a:srgbClr val="C00000"/>
                </a:solidFill>
              </a:rPr>
              <a:t> talk</a:t>
            </a:r>
          </a:p>
        </p:txBody>
      </p:sp>
    </p:spTree>
    <p:extLst>
      <p:ext uri="{BB962C8B-B14F-4D97-AF65-F5344CB8AC3E}">
        <p14:creationId xmlns:p14="http://schemas.microsoft.com/office/powerpoint/2010/main" val="3647010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2CC5-974B-2B8B-B860-293BBF3EFDA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AE5FA62-A3BF-4484-2680-515E38A8FEE9}"/>
              </a:ext>
            </a:extLst>
          </p:cNvPr>
          <p:cNvSpPr>
            <a:spLocks noGrp="1"/>
          </p:cNvSpPr>
          <p:nvPr>
            <p:ph idx="1"/>
          </p:nvPr>
        </p:nvSpPr>
        <p:spPr>
          <a:xfrm>
            <a:off x="104503" y="3774679"/>
            <a:ext cx="8744882" cy="899199"/>
          </a:xfrm>
          <a:noFill/>
        </p:spPr>
        <p:txBody>
          <a:bodyPr/>
          <a:lstStyle/>
          <a:p>
            <a:pPr marL="342900" marR="0" lvl="0" indent="-342900" algn="just">
              <a:buSzPts val="1000"/>
              <a:buFont typeface="Arial" panose="020B0604020202020204" pitchFamily="34" charset="0"/>
              <a:buChar char="●"/>
            </a:pPr>
            <a:r>
              <a:rPr lang="en-US" sz="1400" b="1" dirty="0">
                <a:solidFill>
                  <a:srgbClr val="000000"/>
                </a:solidFill>
                <a:effectLst/>
                <a:ea typeface="Arial" panose="020B0604020202020204" pitchFamily="34" charset="0"/>
                <a:cs typeface="Helvetica" panose="020B0604020202020204"/>
              </a:rPr>
              <a:t>GOAL:</a:t>
            </a:r>
            <a:r>
              <a:rPr lang="en-US" sz="1400" dirty="0">
                <a:solidFill>
                  <a:srgbClr val="000000"/>
                </a:solidFill>
                <a:effectLst/>
                <a:ea typeface="Arial" panose="020B0604020202020204" pitchFamily="34" charset="0"/>
                <a:cs typeface="Helvetica" panose="020B0604020202020204"/>
              </a:rPr>
              <a:t> Explore candidate sites for </a:t>
            </a:r>
            <a:r>
              <a:rPr lang="en-US" sz="1400" dirty="0">
                <a:effectLst/>
                <a:ea typeface="Arial" panose="020B0604020202020204" pitchFamily="34" charset="0"/>
                <a:cs typeface="Helvetica" panose="020B0604020202020204"/>
              </a:rPr>
              <a:t>a Muon Ionization</a:t>
            </a:r>
            <a:r>
              <a:rPr lang="en-US" sz="1400" dirty="0">
                <a:solidFill>
                  <a:srgbClr val="000000"/>
                </a:solidFill>
                <a:effectLst/>
                <a:ea typeface="Arial" panose="020B0604020202020204" pitchFamily="34" charset="0"/>
                <a:cs typeface="Helvetica" panose="020B0604020202020204"/>
              </a:rPr>
              <a:t> Cooling Technology Demonstrator within Fermilab. Compare available beam parameters, location, existing and needed infrastructure for each site.</a:t>
            </a:r>
          </a:p>
          <a:p>
            <a:pPr marL="342900" indent="-342900" algn="just">
              <a:buSzPts val="1000"/>
              <a:buFont typeface="Arial" panose="020B0604020202020204" pitchFamily="34" charset="0"/>
              <a:buChar char="●"/>
            </a:pPr>
            <a:r>
              <a:rPr lang="en-US" sz="1600" dirty="0">
                <a:solidFill>
                  <a:schemeClr val="tx1">
                    <a:lumMod val="60000"/>
                    <a:lumOff val="40000"/>
                  </a:schemeClr>
                </a:solidFill>
                <a:effectLst/>
                <a:ea typeface="Arial" panose="020B0604020202020204" pitchFamily="34" charset="0"/>
                <a:cs typeface="Helvetica" panose="020B0604020202020204"/>
              </a:rPr>
              <a:t>Two-year Fermilab LDRD approved to do this work!</a:t>
            </a:r>
          </a:p>
          <a:p>
            <a:pPr marL="342900" marR="0" lvl="0" indent="-342900" algn="just">
              <a:buSzPts val="1000"/>
              <a:buFont typeface="Arial" panose="020B0604020202020204" pitchFamily="34" charset="0"/>
              <a:buChar char="●"/>
            </a:pPr>
            <a:endParaRPr lang="en-US" sz="1400" dirty="0">
              <a:effectLst/>
              <a:ea typeface="Noto Sans Symbols"/>
              <a:cs typeface="Helvetica" panose="020B0604020202020204"/>
            </a:endParaRPr>
          </a:p>
          <a:p>
            <a:pPr marL="0" indent="0">
              <a:spcBef>
                <a:spcPts val="450"/>
              </a:spcBef>
              <a:spcAft>
                <a:spcPts val="450"/>
              </a:spcAft>
              <a:buNone/>
            </a:pPr>
            <a:endParaRPr lang="en-US" dirty="0"/>
          </a:p>
          <a:p>
            <a:pPr marL="0" indent="0">
              <a:spcBef>
                <a:spcPts val="450"/>
              </a:spcBef>
              <a:spcAft>
                <a:spcPts val="450"/>
              </a:spcAft>
              <a:buNone/>
            </a:pPr>
            <a:endParaRPr lang="en-US" dirty="0"/>
          </a:p>
          <a:p>
            <a:pPr marL="0" indent="0">
              <a:spcBef>
                <a:spcPts val="450"/>
              </a:spcBef>
              <a:spcAft>
                <a:spcPts val="450"/>
              </a:spcAft>
              <a:buNone/>
            </a:pPr>
            <a:endParaRPr lang="en-US" dirty="0"/>
          </a:p>
        </p:txBody>
      </p:sp>
      <p:sp>
        <p:nvSpPr>
          <p:cNvPr id="7" name="Title 6">
            <a:extLst>
              <a:ext uri="{FF2B5EF4-FFF2-40B4-BE49-F238E27FC236}">
                <a16:creationId xmlns:a16="http://schemas.microsoft.com/office/drawing/2014/main" id="{B8C3E437-3198-B917-C654-E28FE9BBD700}"/>
              </a:ext>
            </a:extLst>
          </p:cNvPr>
          <p:cNvSpPr>
            <a:spLocks noGrp="1"/>
          </p:cNvSpPr>
          <p:nvPr>
            <p:ph type="title"/>
          </p:nvPr>
        </p:nvSpPr>
        <p:spPr/>
        <p:txBody>
          <a:bodyPr/>
          <a:lstStyle/>
          <a:p>
            <a:r>
              <a:rPr lang="en-US" sz="2800" dirty="0"/>
              <a:t>Demonstrator Site exploration</a:t>
            </a:r>
          </a:p>
        </p:txBody>
      </p:sp>
      <p:pic>
        <p:nvPicPr>
          <p:cNvPr id="8" name="Picture 7">
            <a:extLst>
              <a:ext uri="{FF2B5EF4-FFF2-40B4-BE49-F238E27FC236}">
                <a16:creationId xmlns:a16="http://schemas.microsoft.com/office/drawing/2014/main" id="{E724AA17-1622-012E-45F7-4104B02A4579}"/>
              </a:ext>
            </a:extLst>
          </p:cNvPr>
          <p:cNvPicPr>
            <a:picLocks noChangeAspect="1"/>
          </p:cNvPicPr>
          <p:nvPr/>
        </p:nvPicPr>
        <p:blipFill>
          <a:blip r:embed="rId3"/>
          <a:stretch>
            <a:fillRect/>
          </a:stretch>
        </p:blipFill>
        <p:spPr>
          <a:xfrm>
            <a:off x="228600" y="529064"/>
            <a:ext cx="6064826" cy="3028756"/>
          </a:xfrm>
          <a:prstGeom prst="rect">
            <a:avLst/>
          </a:prstGeom>
        </p:spPr>
      </p:pic>
      <p:sp>
        <p:nvSpPr>
          <p:cNvPr id="5" name="Content Placeholder 5">
            <a:extLst>
              <a:ext uri="{FF2B5EF4-FFF2-40B4-BE49-F238E27FC236}">
                <a16:creationId xmlns:a16="http://schemas.microsoft.com/office/drawing/2014/main" id="{78126B99-E2F6-38EB-0F3B-75C3ABD5C88C}"/>
              </a:ext>
            </a:extLst>
          </p:cNvPr>
          <p:cNvSpPr txBox="1">
            <a:spLocks/>
          </p:cNvSpPr>
          <p:nvPr/>
        </p:nvSpPr>
        <p:spPr>
          <a:xfrm>
            <a:off x="5819888" y="628598"/>
            <a:ext cx="3201890" cy="899199"/>
          </a:xfrm>
          <a:prstGeom prst="rect">
            <a:avLst/>
          </a:prstGeom>
          <a:solidFill>
            <a:schemeClr val="accent1">
              <a:lumMod val="20000"/>
              <a:lumOff val="80000"/>
            </a:schemeClr>
          </a:solid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spcBef>
                <a:spcPts val="375"/>
              </a:spcBef>
              <a:spcAft>
                <a:spcPts val="375"/>
              </a:spcAft>
              <a:buNone/>
              <a:defRPr/>
            </a:pPr>
            <a:r>
              <a:rPr lang="en-US" altLang="en-US" sz="1275" b="1" kern="0" dirty="0">
                <a:solidFill>
                  <a:srgbClr val="404040"/>
                </a:solidFill>
                <a:latin typeface="Helvetica" panose="020B0604020202020204" pitchFamily="34" charset="0"/>
                <a:ea typeface="+mn-ea"/>
                <a:cs typeface="Helvetica" panose="020B0604020202020204" pitchFamily="34" charset="0"/>
              </a:rPr>
              <a:t>1 </a:t>
            </a:r>
            <a:r>
              <a:rPr lang="en-US" altLang="en-US" sz="1275" b="1" kern="0" dirty="0">
                <a:solidFill>
                  <a:schemeClr val="accent2">
                    <a:lumMod val="75000"/>
                  </a:schemeClr>
                </a:solidFill>
                <a:latin typeface="Helvetica" panose="020B0604020202020204" pitchFamily="34" charset="0"/>
                <a:ea typeface="+mn-ea"/>
                <a:cs typeface="Helvetica" panose="020B0604020202020204" pitchFamily="34" charset="0"/>
              </a:rPr>
              <a:t>0.8- 2GeV </a:t>
            </a:r>
            <a:r>
              <a:rPr lang="en-US" altLang="en-US" sz="1275" kern="0" dirty="0">
                <a:solidFill>
                  <a:srgbClr val="404040"/>
                </a:solidFill>
                <a:latin typeface="Helvetica" panose="020B0604020202020204" pitchFamily="34" charset="0"/>
                <a:ea typeface="+mn-ea"/>
                <a:cs typeface="Helvetica" panose="020B0604020202020204" pitchFamily="34" charset="0"/>
              </a:rPr>
              <a:t>protons from the PIP-II </a:t>
            </a:r>
            <a:r>
              <a:rPr lang="en-US" altLang="en-US" sz="1275" kern="0" dirty="0" err="1">
                <a:solidFill>
                  <a:srgbClr val="404040"/>
                </a:solidFill>
                <a:latin typeface="Helvetica" panose="020B0604020202020204" pitchFamily="34" charset="0"/>
                <a:ea typeface="+mn-ea"/>
                <a:cs typeface="Helvetica" panose="020B0604020202020204" pitchFamily="34" charset="0"/>
              </a:rPr>
              <a:t>linac</a:t>
            </a:r>
            <a:endParaRPr lang="en-US" altLang="en-US" sz="1275" kern="0" dirty="0">
              <a:solidFill>
                <a:srgbClr val="404040"/>
              </a:solidFill>
              <a:latin typeface="Helvetica" panose="020B0604020202020204" pitchFamily="34" charset="0"/>
              <a:ea typeface="+mn-ea"/>
              <a:cs typeface="Helvetica" panose="020B0604020202020204" pitchFamily="34" charset="0"/>
            </a:endParaRPr>
          </a:p>
          <a:p>
            <a:pPr marL="0" indent="0" defTabSz="685800">
              <a:spcBef>
                <a:spcPts val="375"/>
              </a:spcBef>
              <a:spcAft>
                <a:spcPts val="375"/>
              </a:spcAft>
              <a:buNone/>
              <a:defRPr/>
            </a:pPr>
            <a:r>
              <a:rPr lang="en-US" sz="1275" b="1" kern="0" dirty="0">
                <a:solidFill>
                  <a:srgbClr val="404040"/>
                </a:solidFill>
                <a:latin typeface="Helvetica" panose="020B0604020202020204" pitchFamily="34" charset="0"/>
                <a:ea typeface="+mn-ea"/>
                <a:cs typeface="Helvetica" panose="020B0604020202020204" pitchFamily="34" charset="0"/>
              </a:rPr>
              <a:t>2 </a:t>
            </a:r>
            <a:r>
              <a:rPr lang="en-US" sz="1275" b="1" kern="0" dirty="0">
                <a:solidFill>
                  <a:schemeClr val="accent2">
                    <a:lumMod val="75000"/>
                  </a:schemeClr>
                </a:solidFill>
                <a:latin typeface="Helvetica" panose="020B0604020202020204" pitchFamily="34" charset="0"/>
                <a:ea typeface="+mn-ea"/>
                <a:cs typeface="Helvetica" panose="020B0604020202020204" pitchFamily="34" charset="0"/>
              </a:rPr>
              <a:t>8 GeV </a:t>
            </a:r>
            <a:r>
              <a:rPr lang="en-US" sz="1275" kern="0" dirty="0">
                <a:solidFill>
                  <a:srgbClr val="404040"/>
                </a:solidFill>
                <a:latin typeface="Helvetica" panose="020B0604020202020204" pitchFamily="34" charset="0"/>
                <a:ea typeface="+mn-ea"/>
                <a:cs typeface="Helvetica" panose="020B0604020202020204" pitchFamily="34" charset="0"/>
              </a:rPr>
              <a:t>protons from the Booster </a:t>
            </a:r>
          </a:p>
          <a:p>
            <a:pPr marL="0" indent="0" defTabSz="685800">
              <a:spcBef>
                <a:spcPts val="375"/>
              </a:spcBef>
              <a:spcAft>
                <a:spcPts val="375"/>
              </a:spcAft>
              <a:buNone/>
              <a:defRPr/>
            </a:pPr>
            <a:r>
              <a:rPr lang="en-US" sz="1275" b="1" kern="0" dirty="0">
                <a:solidFill>
                  <a:srgbClr val="404040"/>
                </a:solidFill>
                <a:latin typeface="Helvetica" panose="020B0604020202020204" pitchFamily="34" charset="0"/>
                <a:ea typeface="+mn-ea"/>
                <a:cs typeface="Helvetica" panose="020B0604020202020204" pitchFamily="34" charset="0"/>
              </a:rPr>
              <a:t>3</a:t>
            </a:r>
            <a:r>
              <a:rPr lang="en-US" sz="1275" kern="0" dirty="0">
                <a:solidFill>
                  <a:srgbClr val="404040"/>
                </a:solidFill>
                <a:latin typeface="Helvetica" panose="020B0604020202020204" pitchFamily="34" charset="0"/>
                <a:ea typeface="+mn-ea"/>
                <a:cs typeface="Helvetica" panose="020B0604020202020204" pitchFamily="34" charset="0"/>
              </a:rPr>
              <a:t> </a:t>
            </a:r>
            <a:r>
              <a:rPr lang="en-US" sz="1275" b="1" kern="0" dirty="0">
                <a:solidFill>
                  <a:schemeClr val="accent2">
                    <a:lumMod val="75000"/>
                  </a:schemeClr>
                </a:solidFill>
                <a:latin typeface="Helvetica" panose="020B0604020202020204" pitchFamily="34" charset="0"/>
                <a:ea typeface="+mn-ea"/>
                <a:cs typeface="Helvetica" panose="020B0604020202020204" pitchFamily="34" charset="0"/>
              </a:rPr>
              <a:t>120 GeV </a:t>
            </a:r>
            <a:r>
              <a:rPr lang="en-US" sz="1275" kern="0" dirty="0">
                <a:solidFill>
                  <a:srgbClr val="404040"/>
                </a:solidFill>
                <a:latin typeface="Helvetica" panose="020B0604020202020204" pitchFamily="34" charset="0"/>
                <a:ea typeface="+mn-ea"/>
                <a:cs typeface="Helvetica" panose="020B0604020202020204" pitchFamily="34" charset="0"/>
              </a:rPr>
              <a:t>protons</a:t>
            </a:r>
            <a:r>
              <a:rPr lang="en-US" sz="1275" b="1" kern="0" dirty="0">
                <a:solidFill>
                  <a:srgbClr val="404040"/>
                </a:solidFill>
                <a:latin typeface="Helvetica" panose="020B0604020202020204" pitchFamily="34" charset="0"/>
                <a:ea typeface="+mn-ea"/>
                <a:cs typeface="Helvetica" panose="020B0604020202020204" pitchFamily="34" charset="0"/>
              </a:rPr>
              <a:t> </a:t>
            </a:r>
            <a:r>
              <a:rPr lang="en-US" sz="1275" kern="0" dirty="0">
                <a:solidFill>
                  <a:srgbClr val="404040"/>
                </a:solidFill>
                <a:latin typeface="Helvetica" panose="020B0604020202020204" pitchFamily="34" charset="0"/>
                <a:ea typeface="+mn-ea"/>
                <a:cs typeface="Helvetica" panose="020B0604020202020204" pitchFamily="34" charset="0"/>
              </a:rPr>
              <a:t>from the Main Injector</a:t>
            </a: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p:txBody>
      </p:sp>
      <p:sp>
        <p:nvSpPr>
          <p:cNvPr id="2" name="Slide Number Placeholder 1">
            <a:extLst>
              <a:ext uri="{FF2B5EF4-FFF2-40B4-BE49-F238E27FC236}">
                <a16:creationId xmlns:a16="http://schemas.microsoft.com/office/drawing/2014/main" id="{B7B121D1-5A80-5CA7-F495-C12BE18C2F8D}"/>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408237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D26DF38-E81E-91EA-7616-C9D10EFE95A3}"/>
              </a:ext>
            </a:extLst>
          </p:cNvPr>
          <p:cNvSpPr txBox="1">
            <a:spLocks/>
          </p:cNvSpPr>
          <p:nvPr/>
        </p:nvSpPr>
        <p:spPr>
          <a:xfrm>
            <a:off x="5370729" y="2609285"/>
            <a:ext cx="2421992" cy="1111964"/>
          </a:xfrm>
          <a:prstGeom prst="rect">
            <a:avLst/>
          </a:prstGeom>
          <a:solidFill>
            <a:schemeClr val="accent2">
              <a:lumMod val="20000"/>
              <a:lumOff val="80000"/>
            </a:schemeClr>
          </a:solid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0038" lvl="1" indent="0" defTabSz="685800">
              <a:spcBef>
                <a:spcPts val="225"/>
              </a:spcBef>
              <a:spcAft>
                <a:spcPts val="225"/>
              </a:spcAft>
              <a:buNone/>
              <a:defRPr/>
            </a:pPr>
            <a:r>
              <a:rPr lang="en-US" altLang="en-US" sz="1200" b="1" kern="0" dirty="0">
                <a:solidFill>
                  <a:srgbClr val="003087"/>
                </a:solidFill>
                <a:latin typeface="Helvetica" panose="020B0604020202020204" pitchFamily="34" charset="0"/>
                <a:ea typeface="+mn-ea"/>
                <a:cs typeface="Helvetica" panose="020B0604020202020204" pitchFamily="34" charset="0"/>
              </a:rPr>
              <a:t>Full demonstrator with beam</a:t>
            </a:r>
          </a:p>
          <a:p>
            <a:pPr marL="300038" lvl="1" indent="0" defTabSz="685800">
              <a:spcBef>
                <a:spcPts val="225"/>
              </a:spcBef>
              <a:spcAft>
                <a:spcPts val="225"/>
              </a:spcAft>
              <a:buNone/>
              <a:defRPr/>
            </a:pPr>
            <a:r>
              <a:rPr lang="en-US" altLang="en-US" sz="1200" kern="0" dirty="0">
                <a:solidFill>
                  <a:srgbClr val="003087"/>
                </a:solidFill>
                <a:latin typeface="Helvetica" panose="020B0604020202020204" pitchFamily="34" charset="0"/>
                <a:ea typeface="+mn-ea"/>
                <a:cs typeface="Helvetica" panose="020B0604020202020204" pitchFamily="34" charset="0"/>
              </a:rPr>
              <a:t>Coils producing 7-10 T axial fields</a:t>
            </a:r>
          </a:p>
          <a:p>
            <a:pPr marL="300038" lvl="1" indent="0" defTabSz="685800">
              <a:spcBef>
                <a:spcPts val="225"/>
              </a:spcBef>
              <a:spcAft>
                <a:spcPts val="225"/>
              </a:spcAft>
              <a:buNone/>
              <a:defRPr/>
            </a:pPr>
            <a:r>
              <a:rPr lang="en-US" altLang="en-US" sz="1200" kern="0" dirty="0">
                <a:solidFill>
                  <a:srgbClr val="003087"/>
                </a:solidFill>
                <a:latin typeface="Helvetica" panose="020B0604020202020204" pitchFamily="34" charset="0"/>
                <a:ea typeface="+mn-ea"/>
                <a:cs typeface="Helvetica" panose="020B0604020202020204" pitchFamily="34" charset="0"/>
              </a:rPr>
              <a:t>Potential to achieve 50% 6D cooling</a:t>
            </a:r>
          </a:p>
          <a:p>
            <a:pPr lvl="1" indent="-257175" defTabSz="685800">
              <a:spcBef>
                <a:spcPts val="375"/>
              </a:spcBef>
              <a:spcAft>
                <a:spcPts val="375"/>
              </a:spcAft>
              <a:buFontTx/>
              <a:buChar char="•"/>
              <a:defRPr/>
            </a:pPr>
            <a:endParaRPr lang="en-US" altLang="en-US" sz="1350" kern="0" dirty="0">
              <a:solidFill>
                <a:srgbClr val="004C97"/>
              </a:solidFill>
              <a:latin typeface="Arial"/>
              <a:ea typeface="+mn-ea"/>
              <a:cs typeface="+mn-cs"/>
            </a:endParaRPr>
          </a:p>
          <a:p>
            <a:pPr marL="0" indent="0">
              <a:spcBef>
                <a:spcPts val="450"/>
              </a:spcBef>
              <a:spcAft>
                <a:spcPts val="450"/>
              </a:spcAft>
              <a:buNone/>
            </a:pPr>
            <a:endParaRPr lang="en-US" sz="1800" dirty="0"/>
          </a:p>
          <a:p>
            <a:pPr marL="0" indent="0">
              <a:spcBef>
                <a:spcPts val="450"/>
              </a:spcBef>
              <a:spcAft>
                <a:spcPts val="450"/>
              </a:spcAft>
              <a:buNone/>
            </a:pPr>
            <a:endParaRPr lang="en-US" sz="1800" dirty="0"/>
          </a:p>
          <a:p>
            <a:pPr>
              <a:spcBef>
                <a:spcPts val="450"/>
              </a:spcBef>
              <a:spcAft>
                <a:spcPts val="450"/>
              </a:spcAft>
            </a:pPr>
            <a:endParaRPr lang="en-US" sz="1800" dirty="0"/>
          </a:p>
          <a:p>
            <a:pPr>
              <a:spcBef>
                <a:spcPts val="450"/>
              </a:spcBef>
              <a:spcAft>
                <a:spcPts val="450"/>
              </a:spcAft>
            </a:pP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p:txBody>
      </p:sp>
      <p:sp>
        <p:nvSpPr>
          <p:cNvPr id="9" name="Content Placeholder 5">
            <a:extLst>
              <a:ext uri="{FF2B5EF4-FFF2-40B4-BE49-F238E27FC236}">
                <a16:creationId xmlns:a16="http://schemas.microsoft.com/office/drawing/2014/main" id="{23A6EDDF-7C31-3193-ED9A-AE7CEF7AE625}"/>
              </a:ext>
            </a:extLst>
          </p:cNvPr>
          <p:cNvSpPr txBox="1">
            <a:spLocks/>
          </p:cNvSpPr>
          <p:nvPr/>
        </p:nvSpPr>
        <p:spPr>
          <a:xfrm>
            <a:off x="3831403" y="1575974"/>
            <a:ext cx="2775770" cy="936518"/>
          </a:xfrm>
          <a:prstGeom prst="rect">
            <a:avLst/>
          </a:prstGeom>
          <a:solidFill>
            <a:schemeClr val="accent3">
              <a:lumMod val="20000"/>
              <a:lumOff val="80000"/>
            </a:schemeClr>
          </a:solid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0038" lvl="1" indent="0" defTabSz="685800">
              <a:spcBef>
                <a:spcPts val="225"/>
              </a:spcBef>
              <a:spcAft>
                <a:spcPts val="225"/>
              </a:spcAft>
              <a:buNone/>
              <a:defRPr/>
            </a:pPr>
            <a:r>
              <a:rPr lang="en-US" altLang="en-US" sz="1200" b="1" kern="0" dirty="0">
                <a:solidFill>
                  <a:srgbClr val="003087"/>
                </a:solidFill>
                <a:latin typeface="Helvetica" panose="020B0604020202020204" pitchFamily="34" charset="0"/>
                <a:ea typeface="+mn-ea"/>
                <a:cs typeface="Helvetica" panose="020B0604020202020204" pitchFamily="34" charset="0"/>
              </a:rPr>
              <a:t>Cell integration studies</a:t>
            </a:r>
          </a:p>
          <a:p>
            <a:pPr marL="300038" lvl="1" indent="0" defTabSz="685800">
              <a:spcBef>
                <a:spcPts val="225"/>
              </a:spcBef>
              <a:spcAft>
                <a:spcPts val="225"/>
              </a:spcAft>
              <a:buNone/>
              <a:defRPr/>
            </a:pPr>
            <a:r>
              <a:rPr lang="en-US" altLang="en-US" sz="1200" kern="0" dirty="0">
                <a:solidFill>
                  <a:srgbClr val="003087"/>
                </a:solidFill>
                <a:latin typeface="Helvetica" panose="020B0604020202020204" pitchFamily="34" charset="0"/>
                <a:ea typeface="+mn-ea"/>
                <a:cs typeface="Helvetica" panose="020B0604020202020204" pitchFamily="34" charset="0"/>
              </a:rPr>
              <a:t>Cell resembles late 6D cooling stages</a:t>
            </a:r>
          </a:p>
          <a:p>
            <a:pPr marL="300038" lvl="1" indent="0" defTabSz="685800">
              <a:spcBef>
                <a:spcPts val="225"/>
              </a:spcBef>
              <a:spcAft>
                <a:spcPts val="225"/>
              </a:spcAft>
              <a:buNone/>
              <a:defRPr/>
            </a:pPr>
            <a:r>
              <a:rPr lang="en-US" altLang="en-US" sz="1200" kern="0" dirty="0">
                <a:solidFill>
                  <a:srgbClr val="003087"/>
                </a:solidFill>
                <a:latin typeface="Helvetica" panose="020B0604020202020204" pitchFamily="34" charset="0"/>
                <a:ea typeface="+mn-ea"/>
                <a:cs typeface="Helvetica" panose="020B0604020202020204" pitchFamily="34" charset="0"/>
              </a:rPr>
              <a:t>Reuse components from Phase I </a:t>
            </a:r>
          </a:p>
          <a:p>
            <a:pPr lvl="1" indent="-257175" defTabSz="685800">
              <a:spcBef>
                <a:spcPts val="375"/>
              </a:spcBef>
              <a:spcAft>
                <a:spcPts val="375"/>
              </a:spcAft>
              <a:buFontTx/>
              <a:buChar char="•"/>
              <a:defRPr/>
            </a:pPr>
            <a:endParaRPr lang="en-US" altLang="en-US" sz="1350" kern="0" dirty="0">
              <a:solidFill>
                <a:srgbClr val="004C97"/>
              </a:solidFill>
              <a:latin typeface="Arial"/>
              <a:ea typeface="+mn-ea"/>
              <a:cs typeface="+mn-cs"/>
            </a:endParaRPr>
          </a:p>
          <a:p>
            <a:pPr marL="0" indent="0">
              <a:spcBef>
                <a:spcPts val="450"/>
              </a:spcBef>
              <a:spcAft>
                <a:spcPts val="450"/>
              </a:spcAft>
              <a:buNone/>
            </a:pPr>
            <a:endParaRPr lang="en-US" sz="1800" dirty="0"/>
          </a:p>
          <a:p>
            <a:pPr>
              <a:spcBef>
                <a:spcPts val="450"/>
              </a:spcBef>
              <a:spcAft>
                <a:spcPts val="450"/>
              </a:spcAft>
            </a:pPr>
            <a:endParaRPr lang="en-US" sz="1800" dirty="0"/>
          </a:p>
          <a:p>
            <a:pPr>
              <a:spcBef>
                <a:spcPts val="450"/>
              </a:spcBef>
              <a:spcAft>
                <a:spcPts val="450"/>
              </a:spcAft>
            </a:pP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p:txBody>
      </p:sp>
      <p:pic>
        <p:nvPicPr>
          <p:cNvPr id="51" name="Picture 50">
            <a:extLst>
              <a:ext uri="{FF2B5EF4-FFF2-40B4-BE49-F238E27FC236}">
                <a16:creationId xmlns:a16="http://schemas.microsoft.com/office/drawing/2014/main" id="{26FD1072-545B-816A-EC14-B0FABEB5B734}"/>
              </a:ext>
            </a:extLst>
          </p:cNvPr>
          <p:cNvPicPr>
            <a:picLocks noChangeAspect="1"/>
          </p:cNvPicPr>
          <p:nvPr/>
        </p:nvPicPr>
        <p:blipFill rotWithShape="1">
          <a:blip r:embed="rId2"/>
          <a:srcRect l="8769" t="23538" r="6154" b="35710"/>
          <a:stretch/>
        </p:blipFill>
        <p:spPr>
          <a:xfrm>
            <a:off x="1683944" y="2625239"/>
            <a:ext cx="3890264" cy="1048186"/>
          </a:xfrm>
          <a:prstGeom prst="rect">
            <a:avLst/>
          </a:prstGeom>
        </p:spPr>
      </p:pic>
      <p:sp>
        <p:nvSpPr>
          <p:cNvPr id="5" name="Content Placeholder 5">
            <a:extLst>
              <a:ext uri="{FF2B5EF4-FFF2-40B4-BE49-F238E27FC236}">
                <a16:creationId xmlns:a16="http://schemas.microsoft.com/office/drawing/2014/main" id="{2B5235B9-95B5-8865-13CA-0712BC4D7817}"/>
              </a:ext>
            </a:extLst>
          </p:cNvPr>
          <p:cNvSpPr txBox="1">
            <a:spLocks/>
          </p:cNvSpPr>
          <p:nvPr/>
        </p:nvSpPr>
        <p:spPr>
          <a:xfrm>
            <a:off x="2431783" y="644319"/>
            <a:ext cx="2661355" cy="835898"/>
          </a:xfrm>
          <a:prstGeom prst="rect">
            <a:avLst/>
          </a:prstGeom>
          <a:solidFill>
            <a:schemeClr val="accent1">
              <a:lumMod val="20000"/>
              <a:lumOff val="80000"/>
            </a:schemeClr>
          </a:solid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0038" lvl="1" indent="0" defTabSz="685800">
              <a:spcBef>
                <a:spcPts val="225"/>
              </a:spcBef>
              <a:spcAft>
                <a:spcPts val="225"/>
              </a:spcAft>
              <a:buNone/>
              <a:defRPr/>
            </a:pPr>
            <a:r>
              <a:rPr lang="en-US" altLang="en-US" sz="1200" b="1" kern="0" dirty="0">
                <a:solidFill>
                  <a:srgbClr val="003087"/>
                </a:solidFill>
                <a:latin typeface="Helvetica" panose="020B0604020202020204" pitchFamily="34" charset="0"/>
                <a:ea typeface="+mn-ea"/>
                <a:cs typeface="Helvetica" panose="020B0604020202020204" pitchFamily="34" charset="0"/>
              </a:rPr>
              <a:t>RF studies in B-fields</a:t>
            </a:r>
          </a:p>
          <a:p>
            <a:pPr marL="300038" lvl="1" indent="0" defTabSz="685800">
              <a:spcBef>
                <a:spcPts val="225"/>
              </a:spcBef>
              <a:spcAft>
                <a:spcPts val="225"/>
              </a:spcAft>
              <a:buNone/>
              <a:defRPr/>
            </a:pPr>
            <a:r>
              <a:rPr lang="en-US" altLang="en-US" sz="1200" kern="0" dirty="0">
                <a:solidFill>
                  <a:srgbClr val="003087"/>
                </a:solidFill>
                <a:latin typeface="Helvetica" panose="020B0604020202020204" pitchFamily="34" charset="0"/>
                <a:ea typeface="+mn-ea"/>
                <a:cs typeface="Helvetica" panose="020B0604020202020204" pitchFamily="34" charset="0"/>
              </a:rPr>
              <a:t>Material studies &amp; cryogenics</a:t>
            </a:r>
          </a:p>
          <a:p>
            <a:pPr marL="300038" lvl="1" indent="0" defTabSz="685800">
              <a:spcBef>
                <a:spcPts val="225"/>
              </a:spcBef>
              <a:spcAft>
                <a:spcPts val="225"/>
              </a:spcAft>
              <a:buNone/>
              <a:defRPr/>
            </a:pPr>
            <a:r>
              <a:rPr lang="en-US" altLang="en-US" sz="1200" kern="0" dirty="0">
                <a:solidFill>
                  <a:srgbClr val="003087"/>
                </a:solidFill>
                <a:latin typeface="Helvetica" panose="020B0604020202020204" pitchFamily="34" charset="0"/>
                <a:ea typeface="+mn-ea"/>
                <a:cs typeface="Helvetica" panose="020B0604020202020204" pitchFamily="34" charset="0"/>
              </a:rPr>
              <a:t>600-800 MHz NC cavity, with coils making 10-14 T on axis  </a:t>
            </a:r>
          </a:p>
          <a:p>
            <a:pPr lvl="1" indent="-257175" defTabSz="685800">
              <a:spcBef>
                <a:spcPts val="375"/>
              </a:spcBef>
              <a:spcAft>
                <a:spcPts val="375"/>
              </a:spcAft>
              <a:buFontTx/>
              <a:buChar char="•"/>
              <a:defRPr/>
            </a:pPr>
            <a:endParaRPr lang="en-US" altLang="en-US" sz="1350" kern="0" dirty="0">
              <a:solidFill>
                <a:srgbClr val="004C97"/>
              </a:solidFill>
              <a:latin typeface="Arial"/>
              <a:ea typeface="+mn-ea"/>
              <a:cs typeface="+mn-cs"/>
            </a:endParaRPr>
          </a:p>
          <a:p>
            <a:pPr marL="0" indent="0">
              <a:spcBef>
                <a:spcPts val="450"/>
              </a:spcBef>
              <a:spcAft>
                <a:spcPts val="450"/>
              </a:spcAft>
              <a:buNone/>
            </a:pPr>
            <a:endParaRPr lang="en-US" sz="1800" dirty="0"/>
          </a:p>
          <a:p>
            <a:pPr>
              <a:spcBef>
                <a:spcPts val="450"/>
              </a:spcBef>
              <a:spcAft>
                <a:spcPts val="450"/>
              </a:spcAft>
            </a:pPr>
            <a:endParaRPr lang="en-US" sz="1800" dirty="0"/>
          </a:p>
          <a:p>
            <a:pPr>
              <a:spcBef>
                <a:spcPts val="450"/>
              </a:spcBef>
              <a:spcAft>
                <a:spcPts val="450"/>
              </a:spcAft>
            </a:pP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a:p>
            <a:pPr marL="0" indent="0">
              <a:spcBef>
                <a:spcPts val="450"/>
              </a:spcBef>
              <a:spcAft>
                <a:spcPts val="450"/>
              </a:spcAft>
              <a:buNone/>
            </a:pPr>
            <a:endParaRPr lang="en-US" sz="1800" dirty="0"/>
          </a:p>
        </p:txBody>
      </p:sp>
      <p:sp>
        <p:nvSpPr>
          <p:cNvPr id="6" name="Content Placeholder 5"/>
          <p:cNvSpPr>
            <a:spLocks noGrp="1"/>
          </p:cNvSpPr>
          <p:nvPr>
            <p:ph idx="1"/>
          </p:nvPr>
        </p:nvSpPr>
        <p:spPr>
          <a:xfrm>
            <a:off x="222250" y="3784148"/>
            <a:ext cx="8921750" cy="554981"/>
          </a:xfrm>
          <a:noFill/>
        </p:spPr>
        <p:txBody>
          <a:bodyPr/>
          <a:lstStyle/>
          <a:p>
            <a:pPr marL="257175" indent="-257175" defTabSz="685800">
              <a:spcBef>
                <a:spcPts val="300"/>
              </a:spcBef>
              <a:spcAft>
                <a:spcPts val="300"/>
              </a:spcAft>
              <a:buFontTx/>
              <a:buChar char="•"/>
              <a:defRPr/>
            </a:pPr>
            <a:r>
              <a:rPr lang="en-US" altLang="en-US" sz="1650" kern="0" dirty="0">
                <a:solidFill>
                  <a:srgbClr val="404040"/>
                </a:solidFill>
                <a:latin typeface="Helvetica" panose="020B0604020202020204" pitchFamily="34" charset="0"/>
                <a:ea typeface="+mn-ea"/>
                <a:cs typeface="Helvetica" panose="020B0604020202020204" pitchFamily="34" charset="0"/>
              </a:rPr>
              <a:t>Parameters may need to be adjusted </a:t>
            </a:r>
          </a:p>
          <a:p>
            <a:pPr marL="257175" indent="-257175" defTabSz="685800">
              <a:spcBef>
                <a:spcPts val="300"/>
              </a:spcBef>
              <a:spcAft>
                <a:spcPts val="300"/>
              </a:spcAft>
              <a:buFontTx/>
              <a:buChar char="•"/>
              <a:defRPr/>
            </a:pPr>
            <a:r>
              <a:rPr lang="en-US" altLang="en-US" sz="1650" kern="0" dirty="0">
                <a:solidFill>
                  <a:srgbClr val="404040"/>
                </a:solidFill>
                <a:latin typeface="Helvetica" panose="020B0604020202020204" pitchFamily="34" charset="0"/>
                <a:ea typeface="+mn-ea"/>
                <a:cs typeface="Helvetica" panose="020B0604020202020204" pitchFamily="34" charset="0"/>
              </a:rPr>
              <a:t>Needs design </a:t>
            </a:r>
            <a:r>
              <a:rPr lang="en-US" sz="1800" dirty="0">
                <a:solidFill>
                  <a:srgbClr val="404040"/>
                </a:solidFill>
              </a:rPr>
              <a:t>studies for HTS coils under extreme forces </a:t>
            </a:r>
            <a:r>
              <a:rPr lang="en-US" sz="1800" dirty="0">
                <a:solidFill>
                  <a:schemeClr val="tx1">
                    <a:lumMod val="60000"/>
                    <a:lumOff val="40000"/>
                  </a:schemeClr>
                </a:solidFill>
              </a:rPr>
              <a:t>(BNL LDRD, </a:t>
            </a:r>
            <a:r>
              <a:rPr lang="en-US" sz="1800" dirty="0" err="1">
                <a:solidFill>
                  <a:schemeClr val="tx1">
                    <a:lumMod val="60000"/>
                    <a:lumOff val="40000"/>
                  </a:schemeClr>
                </a:solidFill>
              </a:rPr>
              <a:t>M.Palmer</a:t>
            </a:r>
            <a:r>
              <a:rPr lang="en-US" sz="1800" dirty="0">
                <a:solidFill>
                  <a:schemeClr val="tx1">
                    <a:lumMod val="60000"/>
                    <a:lumOff val="40000"/>
                  </a:schemeClr>
                </a:solidFill>
              </a:rPr>
              <a:t> et al)</a:t>
            </a:r>
          </a:p>
          <a:p>
            <a:pPr marL="257175" indent="-257175" defTabSz="685800">
              <a:spcBef>
                <a:spcPts val="300"/>
              </a:spcBef>
              <a:spcAft>
                <a:spcPts val="300"/>
              </a:spcAft>
              <a:buFontTx/>
              <a:buChar char="•"/>
              <a:defRPr/>
            </a:pPr>
            <a:r>
              <a:rPr lang="en-US" dirty="0">
                <a:solidFill>
                  <a:srgbClr val="404040"/>
                </a:solidFill>
              </a:rPr>
              <a:t>Design of specialized RF cavities for the cooling channel – </a:t>
            </a:r>
            <a:r>
              <a:rPr lang="en-US" sz="1600" b="1" dirty="0">
                <a:solidFill>
                  <a:srgbClr val="C00000"/>
                </a:solidFill>
              </a:rPr>
              <a:t>more in talk by Dillon </a:t>
            </a:r>
          </a:p>
          <a:p>
            <a:pPr marL="257175" indent="-257175" defTabSz="685800">
              <a:spcBef>
                <a:spcPts val="300"/>
              </a:spcBef>
              <a:spcAft>
                <a:spcPts val="300"/>
              </a:spcAft>
              <a:buFontTx/>
              <a:buChar char="•"/>
              <a:defRPr/>
            </a:pPr>
            <a:endParaRPr lang="en-US" altLang="en-US" sz="1650" kern="0" dirty="0">
              <a:solidFill>
                <a:schemeClr val="accent6"/>
              </a:solidFill>
              <a:latin typeface="Helvetica" panose="020B0604020202020204" pitchFamily="34" charset="0"/>
              <a:ea typeface="+mn-ea"/>
              <a:cs typeface="Helvetica" panose="020B0604020202020204" pitchFamily="34" charset="0"/>
            </a:endParaRPr>
          </a:p>
        </p:txBody>
      </p:sp>
      <p:sp>
        <p:nvSpPr>
          <p:cNvPr id="7" name="Title 6"/>
          <p:cNvSpPr>
            <a:spLocks noGrp="1"/>
          </p:cNvSpPr>
          <p:nvPr>
            <p:ph type="title"/>
          </p:nvPr>
        </p:nvSpPr>
        <p:spPr>
          <a:xfrm>
            <a:off x="209321" y="195712"/>
            <a:ext cx="6749855" cy="320908"/>
          </a:xfrm>
        </p:spPr>
        <p:txBody>
          <a:bodyPr/>
          <a:lstStyle/>
          <a:p>
            <a:r>
              <a:rPr lang="en-US" dirty="0"/>
              <a:t>Demonstrator staging</a:t>
            </a:r>
          </a:p>
        </p:txBody>
      </p:sp>
      <p:sp>
        <p:nvSpPr>
          <p:cNvPr id="2" name="Slide Number Placeholder 1">
            <a:extLst>
              <a:ext uri="{FF2B5EF4-FFF2-40B4-BE49-F238E27FC236}">
                <a16:creationId xmlns:a16="http://schemas.microsoft.com/office/drawing/2014/main" id="{31D9B904-3C27-465B-BD23-344EEF1BD7EF}"/>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53" name="Picture 52">
            <a:extLst>
              <a:ext uri="{FF2B5EF4-FFF2-40B4-BE49-F238E27FC236}">
                <a16:creationId xmlns:a16="http://schemas.microsoft.com/office/drawing/2014/main" id="{365AC94B-A817-6407-170E-69DBC3594CF1}"/>
              </a:ext>
            </a:extLst>
          </p:cNvPr>
          <p:cNvPicPr>
            <a:picLocks noChangeAspect="1"/>
          </p:cNvPicPr>
          <p:nvPr/>
        </p:nvPicPr>
        <p:blipFill rotWithShape="1">
          <a:blip r:embed="rId2"/>
          <a:srcRect t="64564" r="68769" b="6581"/>
          <a:stretch/>
        </p:blipFill>
        <p:spPr>
          <a:xfrm>
            <a:off x="1998318" y="1538858"/>
            <a:ext cx="1942190" cy="1009367"/>
          </a:xfrm>
          <a:prstGeom prst="rect">
            <a:avLst/>
          </a:prstGeom>
        </p:spPr>
      </p:pic>
      <p:pic>
        <p:nvPicPr>
          <p:cNvPr id="55" name="Picture 54">
            <a:extLst>
              <a:ext uri="{FF2B5EF4-FFF2-40B4-BE49-F238E27FC236}">
                <a16:creationId xmlns:a16="http://schemas.microsoft.com/office/drawing/2014/main" id="{7635C8ED-30C4-EB13-150F-C3752634374D}"/>
              </a:ext>
            </a:extLst>
          </p:cNvPr>
          <p:cNvPicPr>
            <a:picLocks noChangeAspect="1"/>
          </p:cNvPicPr>
          <p:nvPr/>
        </p:nvPicPr>
        <p:blipFill rotWithShape="1">
          <a:blip r:embed="rId2"/>
          <a:srcRect l="2500" r="80077" b="76104"/>
          <a:stretch/>
        </p:blipFill>
        <p:spPr>
          <a:xfrm>
            <a:off x="1575448" y="641681"/>
            <a:ext cx="1083500" cy="835898"/>
          </a:xfrm>
          <a:prstGeom prst="rect">
            <a:avLst/>
          </a:prstGeom>
        </p:spPr>
      </p:pic>
      <p:sp>
        <p:nvSpPr>
          <p:cNvPr id="8" name="Rectangle 7">
            <a:extLst>
              <a:ext uri="{FF2B5EF4-FFF2-40B4-BE49-F238E27FC236}">
                <a16:creationId xmlns:a16="http://schemas.microsoft.com/office/drawing/2014/main" id="{6D75B81E-2A66-DA03-2835-02FBD45F422B}"/>
              </a:ext>
            </a:extLst>
          </p:cNvPr>
          <p:cNvSpPr/>
          <p:nvPr/>
        </p:nvSpPr>
        <p:spPr>
          <a:xfrm>
            <a:off x="1177469" y="644318"/>
            <a:ext cx="3915669" cy="83326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3B199340-57D9-1B6A-A02C-E1E93F4988D0}"/>
              </a:ext>
            </a:extLst>
          </p:cNvPr>
          <p:cNvSpPr txBox="1"/>
          <p:nvPr/>
        </p:nvSpPr>
        <p:spPr>
          <a:xfrm rot="16200000">
            <a:off x="1394575" y="1890915"/>
            <a:ext cx="829073"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Phase-II</a:t>
            </a:r>
          </a:p>
        </p:txBody>
      </p:sp>
      <p:sp>
        <p:nvSpPr>
          <p:cNvPr id="12" name="Rectangle 11">
            <a:extLst>
              <a:ext uri="{FF2B5EF4-FFF2-40B4-BE49-F238E27FC236}">
                <a16:creationId xmlns:a16="http://schemas.microsoft.com/office/drawing/2014/main" id="{10E3A120-ABAD-5E36-1F83-9DC4D5AED5F3}"/>
              </a:ext>
            </a:extLst>
          </p:cNvPr>
          <p:cNvSpPr/>
          <p:nvPr/>
        </p:nvSpPr>
        <p:spPr>
          <a:xfrm>
            <a:off x="1453388" y="1575974"/>
            <a:ext cx="2504027" cy="9299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B06EADC2-8A75-6CC9-7FCE-D8EA42E88943}"/>
              </a:ext>
            </a:extLst>
          </p:cNvPr>
          <p:cNvSpPr txBox="1"/>
          <p:nvPr/>
        </p:nvSpPr>
        <p:spPr>
          <a:xfrm rot="16200000">
            <a:off x="987708" y="909589"/>
            <a:ext cx="780983"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Phase-I</a:t>
            </a:r>
          </a:p>
        </p:txBody>
      </p:sp>
      <p:sp>
        <p:nvSpPr>
          <p:cNvPr id="14" name="Rectangle 13">
            <a:extLst>
              <a:ext uri="{FF2B5EF4-FFF2-40B4-BE49-F238E27FC236}">
                <a16:creationId xmlns:a16="http://schemas.microsoft.com/office/drawing/2014/main" id="{0AB87088-5E75-500E-7930-7E0E74E3FF32}"/>
              </a:ext>
            </a:extLst>
          </p:cNvPr>
          <p:cNvSpPr/>
          <p:nvPr/>
        </p:nvSpPr>
        <p:spPr>
          <a:xfrm>
            <a:off x="1298012" y="2625239"/>
            <a:ext cx="3726546" cy="1100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D027ABF5-B1A8-2B4E-1EE9-7F6B5DE6DFD7}"/>
              </a:ext>
            </a:extLst>
          </p:cNvPr>
          <p:cNvSpPr txBox="1"/>
          <p:nvPr/>
        </p:nvSpPr>
        <p:spPr>
          <a:xfrm rot="16200000">
            <a:off x="969546" y="3015226"/>
            <a:ext cx="877163"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Phase-III</a:t>
            </a:r>
          </a:p>
        </p:txBody>
      </p:sp>
      <p:sp>
        <p:nvSpPr>
          <p:cNvPr id="16" name="Rectangle 15">
            <a:extLst>
              <a:ext uri="{FF2B5EF4-FFF2-40B4-BE49-F238E27FC236}">
                <a16:creationId xmlns:a16="http://schemas.microsoft.com/office/drawing/2014/main" id="{E9ABB9EA-E0AE-8289-438D-8E7CCA2C2C12}"/>
              </a:ext>
            </a:extLst>
          </p:cNvPr>
          <p:cNvSpPr/>
          <p:nvPr/>
        </p:nvSpPr>
        <p:spPr>
          <a:xfrm>
            <a:off x="1177469" y="2621754"/>
            <a:ext cx="6615251" cy="1060948"/>
          </a:xfrm>
          <a:prstGeom prst="rect">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CDA33DC3-97A9-A36A-D0BD-AC35C5115FB8}"/>
              </a:ext>
            </a:extLst>
          </p:cNvPr>
          <p:cNvSpPr/>
          <p:nvPr/>
        </p:nvSpPr>
        <p:spPr>
          <a:xfrm>
            <a:off x="1670611" y="1585363"/>
            <a:ext cx="4936562" cy="929965"/>
          </a:xfrm>
          <a:prstGeom prst="rect">
            <a:avLst/>
          </a:prstGeom>
          <a:no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0" name="Straight Connector 19">
            <a:extLst>
              <a:ext uri="{FF2B5EF4-FFF2-40B4-BE49-F238E27FC236}">
                <a16:creationId xmlns:a16="http://schemas.microsoft.com/office/drawing/2014/main" id="{C2A7BFBF-85A8-B826-66A9-065AD730EC6F}"/>
              </a:ext>
            </a:extLst>
          </p:cNvPr>
          <p:cNvCxnSpPr/>
          <p:nvPr/>
        </p:nvCxnSpPr>
        <p:spPr>
          <a:xfrm>
            <a:off x="2557788" y="1778282"/>
            <a:ext cx="0" cy="654128"/>
          </a:xfrm>
          <a:prstGeom prst="line">
            <a:avLst/>
          </a:prstGeom>
          <a:ln w="12700">
            <a:solidFill>
              <a:srgbClr val="404040"/>
            </a:solidFill>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73E6364-04F4-ECBE-88C3-286BED945D0B}"/>
              </a:ext>
            </a:extLst>
          </p:cNvPr>
          <p:cNvCxnSpPr/>
          <p:nvPr/>
        </p:nvCxnSpPr>
        <p:spPr>
          <a:xfrm>
            <a:off x="3366329" y="1778282"/>
            <a:ext cx="0" cy="654128"/>
          </a:xfrm>
          <a:prstGeom prst="line">
            <a:avLst/>
          </a:prstGeom>
          <a:ln w="12700">
            <a:solidFill>
              <a:srgbClr val="404040"/>
            </a:solidFill>
            <a:prstDash val="dash"/>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4528039-FDE7-B0C1-CF04-62163C6941DE}"/>
              </a:ext>
            </a:extLst>
          </p:cNvPr>
          <p:cNvSpPr txBox="1"/>
          <p:nvPr/>
        </p:nvSpPr>
        <p:spPr>
          <a:xfrm rot="968856">
            <a:off x="7063443" y="271184"/>
            <a:ext cx="2129557" cy="369332"/>
          </a:xfrm>
          <a:prstGeom prst="rect">
            <a:avLst/>
          </a:prstGeom>
          <a:noFill/>
        </p:spPr>
        <p:txBody>
          <a:bodyPr wrap="none" rtlCol="0">
            <a:spAutoFit/>
          </a:bodyPr>
          <a:lstStyle/>
          <a:p>
            <a:r>
              <a:rPr lang="en-US" sz="1800" b="1" dirty="0">
                <a:solidFill>
                  <a:srgbClr val="C00000"/>
                </a:solidFill>
              </a:rPr>
              <a:t>More in </a:t>
            </a:r>
            <a:r>
              <a:rPr lang="en-US" sz="1800" b="1" dirty="0" err="1">
                <a:solidFill>
                  <a:srgbClr val="C00000"/>
                </a:solidFill>
              </a:rPr>
              <a:t>Diktys’s</a:t>
            </a:r>
            <a:r>
              <a:rPr lang="en-US" sz="1800" b="1" dirty="0">
                <a:solidFill>
                  <a:srgbClr val="C00000"/>
                </a:solidFill>
              </a:rPr>
              <a:t> talk</a:t>
            </a:r>
          </a:p>
        </p:txBody>
      </p:sp>
    </p:spTree>
    <p:extLst>
      <p:ext uri="{BB962C8B-B14F-4D97-AF65-F5344CB8AC3E}">
        <p14:creationId xmlns:p14="http://schemas.microsoft.com/office/powerpoint/2010/main" val="63257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05860A-4D00-43C2-8DD8-A645BC8F3318}"/>
              </a:ext>
            </a:extLst>
          </p:cNvPr>
          <p:cNvSpPr>
            <a:spLocks noGrp="1"/>
          </p:cNvSpPr>
          <p:nvPr>
            <p:ph type="title"/>
          </p:nvPr>
        </p:nvSpPr>
        <p:spPr/>
        <p:txBody>
          <a:bodyPr/>
          <a:lstStyle/>
          <a:p>
            <a:r>
              <a:rPr lang="en-US" dirty="0"/>
              <a:t>Testing RF Cavities in B field at SLAC</a:t>
            </a:r>
          </a:p>
        </p:txBody>
      </p:sp>
      <p:sp>
        <p:nvSpPr>
          <p:cNvPr id="6" name="Slide Number Placeholder 5">
            <a:extLst>
              <a:ext uri="{FF2B5EF4-FFF2-40B4-BE49-F238E27FC236}">
                <a16:creationId xmlns:a16="http://schemas.microsoft.com/office/drawing/2014/main" id="{520E9286-6102-3354-10C2-90E109F91A38}"/>
              </a:ext>
            </a:extLst>
          </p:cNvPr>
          <p:cNvSpPr>
            <a:spLocks noGrp="1"/>
          </p:cNvSpPr>
          <p:nvPr>
            <p:ph type="sldNum" idx="12"/>
          </p:nvPr>
        </p:nvSpPr>
        <p:spPr>
          <a:xfrm>
            <a:off x="-1728108" y="4820425"/>
            <a:ext cx="2057400" cy="273844"/>
          </a:xfrm>
        </p:spPr>
        <p:txBody>
          <a:bodyPr/>
          <a:lstStyle/>
          <a:p>
            <a:fld id="{00000000-1234-1234-1234-123412341234}" type="slidenum">
              <a:rPr lang="en-US" smtClean="0"/>
              <a:pPr/>
              <a:t>19</a:t>
            </a:fld>
            <a:endParaRPr lang="en-US" dirty="0"/>
          </a:p>
        </p:txBody>
      </p:sp>
      <p:pic>
        <p:nvPicPr>
          <p:cNvPr id="7" name="Picture 6">
            <a:extLst>
              <a:ext uri="{FF2B5EF4-FFF2-40B4-BE49-F238E27FC236}">
                <a16:creationId xmlns:a16="http://schemas.microsoft.com/office/drawing/2014/main" id="{36E64069-D983-F503-2BE0-D130FFD4A41C}"/>
              </a:ext>
            </a:extLst>
          </p:cNvPr>
          <p:cNvPicPr>
            <a:picLocks noChangeAspect="1"/>
          </p:cNvPicPr>
          <p:nvPr/>
        </p:nvPicPr>
        <p:blipFill>
          <a:blip r:embed="rId2"/>
          <a:srcRect l="17975" t="36667" r="13400" b="10509"/>
          <a:stretch/>
        </p:blipFill>
        <p:spPr>
          <a:xfrm>
            <a:off x="2065603" y="1524271"/>
            <a:ext cx="3104060" cy="2456912"/>
          </a:xfrm>
          <a:prstGeom prst="rect">
            <a:avLst/>
          </a:prstGeom>
        </p:spPr>
      </p:pic>
      <p:sp>
        <p:nvSpPr>
          <p:cNvPr id="8" name="TextBox 7">
            <a:extLst>
              <a:ext uri="{FF2B5EF4-FFF2-40B4-BE49-F238E27FC236}">
                <a16:creationId xmlns:a16="http://schemas.microsoft.com/office/drawing/2014/main" id="{72CAB76A-F9D1-02D2-B496-5AD0CC97CF79}"/>
              </a:ext>
            </a:extLst>
          </p:cNvPr>
          <p:cNvSpPr txBox="1"/>
          <p:nvPr/>
        </p:nvSpPr>
        <p:spPr>
          <a:xfrm>
            <a:off x="3884099" y="1592694"/>
            <a:ext cx="1525335" cy="1200329"/>
          </a:xfrm>
          <a:prstGeom prst="rect">
            <a:avLst/>
          </a:prstGeom>
          <a:noFill/>
        </p:spPr>
        <p:txBody>
          <a:bodyPr wrap="square" rtlCol="0">
            <a:spAutoFit/>
          </a:bodyPr>
          <a:lstStyle/>
          <a:p>
            <a:pPr algn="r"/>
            <a:r>
              <a:rPr lang="en-US" sz="1200" dirty="0">
                <a:latin typeface="Lato" panose="020F0502020204030203" pitchFamily="34" charset="0"/>
                <a:ea typeface="Lato" panose="020F0502020204030203" pitchFamily="34" charset="0"/>
                <a:cs typeface="Lato" panose="020F0502020204030203" pitchFamily="34" charset="0"/>
              </a:rPr>
              <a:t>Drawing of 5 T solenoid from </a:t>
            </a:r>
            <a:r>
              <a:rPr lang="en-US" sz="1200" dirty="0" err="1">
                <a:latin typeface="Lato" panose="020F0502020204030203" pitchFamily="34" charset="0"/>
                <a:ea typeface="Lato" panose="020F0502020204030203" pitchFamily="34" charset="0"/>
                <a:cs typeface="Lato" panose="020F0502020204030203" pitchFamily="34" charset="0"/>
              </a:rPr>
              <a:t>Cryomagnetics</a:t>
            </a:r>
            <a:r>
              <a:rPr lang="en-US" sz="1200" dirty="0">
                <a:latin typeface="Lato" panose="020F0502020204030203" pitchFamily="34" charset="0"/>
                <a:ea typeface="Lato" panose="020F0502020204030203" pitchFamily="34" charset="0"/>
                <a:cs typeface="Lato" panose="020F0502020204030203" pitchFamily="34" charset="0"/>
              </a:rPr>
              <a:t> to be delivered to SLAC by January 2026</a:t>
            </a:r>
          </a:p>
        </p:txBody>
      </p:sp>
      <p:sp>
        <p:nvSpPr>
          <p:cNvPr id="9" name="Text Placeholder 1">
            <a:extLst>
              <a:ext uri="{FF2B5EF4-FFF2-40B4-BE49-F238E27FC236}">
                <a16:creationId xmlns:a16="http://schemas.microsoft.com/office/drawing/2014/main" id="{21CF4FC4-D468-C9E5-5685-42DEA14A9560}"/>
              </a:ext>
            </a:extLst>
          </p:cNvPr>
          <p:cNvSpPr txBox="1">
            <a:spLocks/>
          </p:cNvSpPr>
          <p:nvPr/>
        </p:nvSpPr>
        <p:spPr>
          <a:xfrm>
            <a:off x="600075" y="684809"/>
            <a:ext cx="4432094" cy="474114"/>
          </a:xfrm>
          <a:prstGeom prst="rect">
            <a:avLst/>
          </a:prstGeom>
          <a:noFill/>
          <a:ln>
            <a:noFill/>
          </a:ln>
        </p:spPr>
        <p:txBody>
          <a:bodyPr spcFirstLastPara="1" vert="horz" wrap="square" lIns="0" tIns="34275" rIns="68569" bIns="34275" rtlCol="0" anchor="t" anchorCtr="0">
            <a:noAutofit/>
          </a:bodyPr>
          <a:lstStyle>
            <a:lvl1pPr marL="457200" lvl="0" indent="-228600" algn="l" defTabSz="914400" rtl="0" eaLnBrk="1" latinLnBrk="0" hangingPunct="1">
              <a:lnSpc>
                <a:spcPct val="120000"/>
              </a:lnSpc>
              <a:spcBef>
                <a:spcPts val="1000"/>
              </a:spcBef>
              <a:spcAft>
                <a:spcPts val="0"/>
              </a:spcAft>
              <a:buClr>
                <a:srgbClr val="B83A4B"/>
              </a:buClr>
              <a:buSzPts val="2000"/>
              <a:buFont typeface="Lato"/>
              <a:buNone/>
              <a:defRPr sz="2000" kern="1200">
                <a:solidFill>
                  <a:srgbClr val="B83A4B"/>
                </a:solidFill>
                <a:latin typeface="Lato"/>
                <a:ea typeface="Lato"/>
                <a:cs typeface="Lato"/>
                <a:sym typeface="Lato"/>
              </a:defRPr>
            </a:lvl1pPr>
            <a:lvl2pPr marL="914400" lvl="1" indent="-370840" algn="l" defTabSz="914400" rtl="0" eaLnBrk="1" latinLnBrk="0" hangingPunct="1">
              <a:lnSpc>
                <a:spcPct val="120000"/>
              </a:lnSpc>
              <a:spcBef>
                <a:spcPts val="500"/>
              </a:spcBef>
              <a:spcAft>
                <a:spcPts val="0"/>
              </a:spcAft>
              <a:buClr>
                <a:srgbClr val="B83A4B"/>
              </a:buClr>
              <a:buSzPts val="2240"/>
              <a:buFont typeface="Arial" panose="020B0604020202020204" pitchFamily="34" charset="0"/>
              <a:buChar char="•"/>
              <a:tabLst/>
              <a:defRPr sz="2000" kern="1200">
                <a:solidFill>
                  <a:schemeClr val="tx1"/>
                </a:solidFill>
                <a:latin typeface="Lato"/>
                <a:ea typeface="Lato"/>
                <a:cs typeface="Lato"/>
                <a:sym typeface="Lato"/>
              </a:defRPr>
            </a:lvl2pPr>
            <a:lvl3pPr marL="1371600" lvl="2" indent="-354330" algn="l" defTabSz="914400" rtl="0" eaLnBrk="1" latinLnBrk="0" hangingPunct="1">
              <a:lnSpc>
                <a:spcPct val="120000"/>
              </a:lnSpc>
              <a:spcBef>
                <a:spcPts val="500"/>
              </a:spcBef>
              <a:spcAft>
                <a:spcPts val="0"/>
              </a:spcAft>
              <a:buClr>
                <a:srgbClr val="B83A4B"/>
              </a:buClr>
              <a:buSzPts val="198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828800" lvl="3" indent="-356616" algn="l" defTabSz="914400" rtl="0" eaLnBrk="1" latinLnBrk="0" hangingPunct="1">
              <a:lnSpc>
                <a:spcPct val="120000"/>
              </a:lnSpc>
              <a:spcBef>
                <a:spcPts val="500"/>
              </a:spcBef>
              <a:spcAft>
                <a:spcPts val="0"/>
              </a:spcAft>
              <a:buClr>
                <a:srgbClr val="B83A4B"/>
              </a:buClr>
              <a:buSzPts val="2016"/>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2286000" lvl="4" indent="-356616" algn="l" defTabSz="914400" rtl="0" eaLnBrk="1" latinLnBrk="0" hangingPunct="1">
              <a:lnSpc>
                <a:spcPct val="120000"/>
              </a:lnSpc>
              <a:spcBef>
                <a:spcPts val="500"/>
              </a:spcBef>
              <a:spcAft>
                <a:spcPts val="0"/>
              </a:spcAft>
              <a:buClr>
                <a:srgbClr val="B83A4B"/>
              </a:buClr>
              <a:buSzPts val="2016"/>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1500" dirty="0"/>
              <a:t>Extending SLAC’s high power RF testing capabilities to include external magnetic fields</a:t>
            </a:r>
          </a:p>
        </p:txBody>
      </p:sp>
      <p:sp>
        <p:nvSpPr>
          <p:cNvPr id="10" name="TextBox 9">
            <a:extLst>
              <a:ext uri="{FF2B5EF4-FFF2-40B4-BE49-F238E27FC236}">
                <a16:creationId xmlns:a16="http://schemas.microsoft.com/office/drawing/2014/main" id="{EB1EA519-0C82-1D20-2D05-F4B176CF7443}"/>
              </a:ext>
            </a:extLst>
          </p:cNvPr>
          <p:cNvSpPr txBox="1"/>
          <p:nvPr/>
        </p:nvSpPr>
        <p:spPr>
          <a:xfrm>
            <a:off x="655456" y="4116817"/>
            <a:ext cx="4835237" cy="553998"/>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500" dirty="0"/>
              <a:t>Benchmark high gradient results for frequency scaling with measurements at S-band and L-band available at NLCTA </a:t>
            </a:r>
          </a:p>
        </p:txBody>
      </p:sp>
      <p:sp>
        <p:nvSpPr>
          <p:cNvPr id="12" name="TextBox 11">
            <a:extLst>
              <a:ext uri="{FF2B5EF4-FFF2-40B4-BE49-F238E27FC236}">
                <a16:creationId xmlns:a16="http://schemas.microsoft.com/office/drawing/2014/main" id="{F7750E05-D570-F471-4C84-98344FBBB75B}"/>
              </a:ext>
            </a:extLst>
          </p:cNvPr>
          <p:cNvSpPr txBox="1"/>
          <p:nvPr/>
        </p:nvSpPr>
        <p:spPr>
          <a:xfrm>
            <a:off x="61058" y="1492414"/>
            <a:ext cx="1981583" cy="2123658"/>
          </a:xfrm>
          <a:prstGeom prst="rect">
            <a:avLst/>
          </a:prstGeom>
          <a:noFill/>
        </p:spPr>
        <p:txBody>
          <a:bodyPr wrap="square">
            <a:spAutoFit/>
          </a:bodyPr>
          <a:lstStyle/>
          <a:p>
            <a:pPr marL="214313" indent="-214313">
              <a:buFont typeface="Arial" panose="020B0604020202020204" pitchFamily="34" charset="0"/>
              <a:buChar char="•"/>
            </a:pPr>
            <a:r>
              <a:rPr lang="en-US" sz="1200" dirty="0">
                <a:latin typeface="+mj-lt"/>
                <a:ea typeface="Lato" panose="020F0502020204030203" pitchFamily="34" charset="0"/>
                <a:cs typeface="Lato" panose="020F0502020204030203" pitchFamily="34" charset="0"/>
              </a:rPr>
              <a:t>Measurements of the field emission and associated damage will be used to benchmark our simulated field emission in SLAC’s ACE3P code suite.</a:t>
            </a:r>
          </a:p>
          <a:p>
            <a:pPr marL="214313" indent="-214313">
              <a:buFont typeface="Arial" panose="020B0604020202020204" pitchFamily="34" charset="0"/>
              <a:buChar char="•"/>
            </a:pPr>
            <a:r>
              <a:rPr lang="en-US" sz="1200" dirty="0">
                <a:latin typeface="+mj-lt"/>
                <a:ea typeface="Lato" panose="020F0502020204030203" pitchFamily="34" charset="0"/>
                <a:cs typeface="Lato" panose="020F0502020204030203" pitchFamily="34" charset="0"/>
              </a:rPr>
              <a:t>Test cavity geometries and materials relevant to muon cooling channel</a:t>
            </a:r>
          </a:p>
        </p:txBody>
      </p:sp>
      <p:cxnSp>
        <p:nvCxnSpPr>
          <p:cNvPr id="14" name="Straight Connector 13">
            <a:extLst>
              <a:ext uri="{FF2B5EF4-FFF2-40B4-BE49-F238E27FC236}">
                <a16:creationId xmlns:a16="http://schemas.microsoft.com/office/drawing/2014/main" id="{7BA44430-3CA9-58DE-0B64-92B74F56DAD4}"/>
              </a:ext>
            </a:extLst>
          </p:cNvPr>
          <p:cNvCxnSpPr/>
          <p:nvPr/>
        </p:nvCxnSpPr>
        <p:spPr>
          <a:xfrm>
            <a:off x="5614988" y="837211"/>
            <a:ext cx="0" cy="3731821"/>
          </a:xfrm>
          <a:prstGeom prst="line">
            <a:avLst/>
          </a:prstGeom>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CD8DBE5A-E60A-E7B0-9B10-F3869C6CD061}"/>
              </a:ext>
            </a:extLst>
          </p:cNvPr>
          <p:cNvPicPr>
            <a:picLocks noChangeAspect="1"/>
          </p:cNvPicPr>
          <p:nvPr/>
        </p:nvPicPr>
        <p:blipFill>
          <a:blip r:embed="rId3"/>
          <a:stretch>
            <a:fillRect/>
          </a:stretch>
        </p:blipFill>
        <p:spPr>
          <a:xfrm>
            <a:off x="7291355" y="1912384"/>
            <a:ext cx="1791587" cy="2046274"/>
          </a:xfrm>
          <a:prstGeom prst="rect">
            <a:avLst/>
          </a:prstGeom>
        </p:spPr>
      </p:pic>
      <p:sp>
        <p:nvSpPr>
          <p:cNvPr id="16" name="Text Placeholder 1">
            <a:extLst>
              <a:ext uri="{FF2B5EF4-FFF2-40B4-BE49-F238E27FC236}">
                <a16:creationId xmlns:a16="http://schemas.microsoft.com/office/drawing/2014/main" id="{BF8A0FFD-95FF-0FEC-1D26-0017E08F02E8}"/>
              </a:ext>
            </a:extLst>
          </p:cNvPr>
          <p:cNvSpPr txBox="1">
            <a:spLocks/>
          </p:cNvSpPr>
          <p:nvPr/>
        </p:nvSpPr>
        <p:spPr>
          <a:xfrm>
            <a:off x="5614988" y="684809"/>
            <a:ext cx="3352735" cy="474114"/>
          </a:xfrm>
          <a:prstGeom prst="rect">
            <a:avLst/>
          </a:prstGeom>
          <a:noFill/>
          <a:ln>
            <a:noFill/>
          </a:ln>
        </p:spPr>
        <p:txBody>
          <a:bodyPr spcFirstLastPara="1" vert="horz" wrap="square" lIns="0" tIns="34275" rIns="68569" bIns="34275" rtlCol="0" anchor="t" anchorCtr="0">
            <a:noAutofit/>
          </a:bodyPr>
          <a:lstStyle>
            <a:lvl1pPr marL="457200" lvl="0" indent="-228600" algn="l" defTabSz="914400" rtl="0" eaLnBrk="1" latinLnBrk="0" hangingPunct="1">
              <a:lnSpc>
                <a:spcPct val="120000"/>
              </a:lnSpc>
              <a:spcBef>
                <a:spcPts val="1000"/>
              </a:spcBef>
              <a:spcAft>
                <a:spcPts val="0"/>
              </a:spcAft>
              <a:buClr>
                <a:srgbClr val="B83A4B"/>
              </a:buClr>
              <a:buSzPts val="2000"/>
              <a:buFont typeface="Lato"/>
              <a:buNone/>
              <a:defRPr sz="2000" kern="1200">
                <a:solidFill>
                  <a:srgbClr val="B83A4B"/>
                </a:solidFill>
                <a:latin typeface="Lato"/>
                <a:ea typeface="Lato"/>
                <a:cs typeface="Lato"/>
                <a:sym typeface="Lato"/>
              </a:defRPr>
            </a:lvl1pPr>
            <a:lvl2pPr marL="914400" lvl="1" indent="-370840" algn="l" defTabSz="914400" rtl="0" eaLnBrk="1" latinLnBrk="0" hangingPunct="1">
              <a:lnSpc>
                <a:spcPct val="120000"/>
              </a:lnSpc>
              <a:spcBef>
                <a:spcPts val="500"/>
              </a:spcBef>
              <a:spcAft>
                <a:spcPts val="0"/>
              </a:spcAft>
              <a:buClr>
                <a:srgbClr val="B83A4B"/>
              </a:buClr>
              <a:buSzPts val="2240"/>
              <a:buFont typeface="Arial" panose="020B0604020202020204" pitchFamily="34" charset="0"/>
              <a:buChar char="•"/>
              <a:tabLst/>
              <a:defRPr sz="2000" kern="1200">
                <a:solidFill>
                  <a:schemeClr val="tx1"/>
                </a:solidFill>
                <a:latin typeface="Lato"/>
                <a:ea typeface="Lato"/>
                <a:cs typeface="Lato"/>
                <a:sym typeface="Lato"/>
              </a:defRPr>
            </a:lvl2pPr>
            <a:lvl3pPr marL="1371600" lvl="2" indent="-354330" algn="l" defTabSz="914400" rtl="0" eaLnBrk="1" latinLnBrk="0" hangingPunct="1">
              <a:lnSpc>
                <a:spcPct val="120000"/>
              </a:lnSpc>
              <a:spcBef>
                <a:spcPts val="500"/>
              </a:spcBef>
              <a:spcAft>
                <a:spcPts val="0"/>
              </a:spcAft>
              <a:buClr>
                <a:srgbClr val="B83A4B"/>
              </a:buClr>
              <a:buSzPts val="198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828800" lvl="3" indent="-356616" algn="l" defTabSz="914400" rtl="0" eaLnBrk="1" latinLnBrk="0" hangingPunct="1">
              <a:lnSpc>
                <a:spcPct val="120000"/>
              </a:lnSpc>
              <a:spcBef>
                <a:spcPts val="500"/>
              </a:spcBef>
              <a:spcAft>
                <a:spcPts val="0"/>
              </a:spcAft>
              <a:buClr>
                <a:srgbClr val="B83A4B"/>
              </a:buClr>
              <a:buSzPts val="2016"/>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2286000" lvl="4" indent="-356616" algn="l" defTabSz="914400" rtl="0" eaLnBrk="1" latinLnBrk="0" hangingPunct="1">
              <a:lnSpc>
                <a:spcPct val="120000"/>
              </a:lnSpc>
              <a:spcBef>
                <a:spcPts val="500"/>
              </a:spcBef>
              <a:spcAft>
                <a:spcPts val="0"/>
              </a:spcAft>
              <a:buClr>
                <a:srgbClr val="B83A4B"/>
              </a:buClr>
              <a:buSzPts val="2016"/>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US" sz="1500" dirty="0"/>
              <a:t>Unique RF Source and Power Handling Requirements for MC</a:t>
            </a:r>
          </a:p>
        </p:txBody>
      </p:sp>
      <p:sp>
        <p:nvSpPr>
          <p:cNvPr id="17" name="TextBox 16">
            <a:extLst>
              <a:ext uri="{FF2B5EF4-FFF2-40B4-BE49-F238E27FC236}">
                <a16:creationId xmlns:a16="http://schemas.microsoft.com/office/drawing/2014/main" id="{C7EE4D7D-977A-F6AD-C299-AF23DDE82CA4}"/>
              </a:ext>
            </a:extLst>
          </p:cNvPr>
          <p:cNvSpPr txBox="1"/>
          <p:nvPr/>
        </p:nvSpPr>
        <p:spPr>
          <a:xfrm>
            <a:off x="5614988" y="1430849"/>
            <a:ext cx="2990618" cy="830997"/>
          </a:xfrm>
          <a:prstGeom prst="rect">
            <a:avLst/>
          </a:prstGeom>
          <a:noFill/>
        </p:spPr>
        <p:txBody>
          <a:bodyPr wrap="square">
            <a:spAutoFit/>
          </a:bodyPr>
          <a:lstStyle/>
          <a:p>
            <a:pPr marL="214313" indent="-214313">
              <a:buFont typeface="Arial" panose="020B0604020202020204" pitchFamily="34" charset="0"/>
              <a:buChar char="•"/>
            </a:pPr>
            <a:r>
              <a:rPr lang="en-US" sz="1200" dirty="0">
                <a:latin typeface="+mj-lt"/>
                <a:ea typeface="Lato" panose="020F0502020204030203" pitchFamily="34" charset="0"/>
                <a:cs typeface="Lato" panose="020F0502020204030203" pitchFamily="34" charset="0"/>
              </a:rPr>
              <a:t>Leverage SLAC expertise in design and fabrication of a wide range of rf sources</a:t>
            </a:r>
          </a:p>
          <a:p>
            <a:pPr marL="214313" indent="-214313">
              <a:buFont typeface="Arial" panose="020B0604020202020204" pitchFamily="34" charset="0"/>
              <a:buChar char="•"/>
            </a:pPr>
            <a:endParaRPr lang="en-US" sz="1200" dirty="0">
              <a:latin typeface="+mj-lt"/>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4C412B58-C2BD-F773-949A-E7040900B81B}"/>
              </a:ext>
            </a:extLst>
          </p:cNvPr>
          <p:cNvSpPr txBox="1"/>
          <p:nvPr/>
        </p:nvSpPr>
        <p:spPr>
          <a:xfrm>
            <a:off x="5614988" y="2143194"/>
            <a:ext cx="1710849" cy="1569660"/>
          </a:xfrm>
          <a:prstGeom prst="rect">
            <a:avLst/>
          </a:prstGeom>
          <a:noFill/>
        </p:spPr>
        <p:txBody>
          <a:bodyPr wrap="square">
            <a:spAutoFit/>
          </a:bodyPr>
          <a:lstStyle/>
          <a:p>
            <a:pPr marL="214313" indent="-214313">
              <a:buFont typeface="Arial" panose="020B0604020202020204" pitchFamily="34" charset="0"/>
              <a:buChar char="•"/>
            </a:pPr>
            <a:r>
              <a:rPr lang="en-US" sz="1200" dirty="0">
                <a:latin typeface="+mj-lt"/>
                <a:ea typeface="Lato" panose="020F0502020204030203" pitchFamily="34" charset="0"/>
                <a:cs typeface="Lato" panose="020F0502020204030203" pitchFamily="34" charset="0"/>
              </a:rPr>
              <a:t>Design and production of rf cavities, rf sources and rf components leading up to a future demonstrator  </a:t>
            </a:r>
          </a:p>
          <a:p>
            <a:pPr marL="214313" indent="-214313">
              <a:buFont typeface="Arial" panose="020B0604020202020204" pitchFamily="34" charset="0"/>
              <a:buChar char="•"/>
            </a:pPr>
            <a:endParaRPr lang="en-US" sz="1200" dirty="0">
              <a:latin typeface="+mj-lt"/>
              <a:ea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91655629-9E7D-252E-804A-E8C71C61700E}"/>
              </a:ext>
            </a:extLst>
          </p:cNvPr>
          <p:cNvSpPr txBox="1"/>
          <p:nvPr/>
        </p:nvSpPr>
        <p:spPr>
          <a:xfrm>
            <a:off x="5739284" y="4116817"/>
            <a:ext cx="3279391" cy="553998"/>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500" dirty="0"/>
              <a:t>Additional beam dynamics expertise could be engaged for Machine Design </a:t>
            </a:r>
          </a:p>
        </p:txBody>
      </p:sp>
      <p:sp>
        <p:nvSpPr>
          <p:cNvPr id="2" name="TextBox 1">
            <a:extLst>
              <a:ext uri="{FF2B5EF4-FFF2-40B4-BE49-F238E27FC236}">
                <a16:creationId xmlns:a16="http://schemas.microsoft.com/office/drawing/2014/main" id="{5B2DA2EF-6979-6DA5-A34F-9390C6B47937}"/>
              </a:ext>
            </a:extLst>
          </p:cNvPr>
          <p:cNvSpPr txBox="1"/>
          <p:nvPr/>
        </p:nvSpPr>
        <p:spPr>
          <a:xfrm rot="968856">
            <a:off x="7058121" y="271184"/>
            <a:ext cx="2140201" cy="369332"/>
          </a:xfrm>
          <a:prstGeom prst="rect">
            <a:avLst/>
          </a:prstGeom>
          <a:noFill/>
        </p:spPr>
        <p:txBody>
          <a:bodyPr wrap="none" rtlCol="0">
            <a:spAutoFit/>
          </a:bodyPr>
          <a:lstStyle/>
          <a:p>
            <a:r>
              <a:rPr lang="en-US" sz="1800" b="1" dirty="0">
                <a:solidFill>
                  <a:srgbClr val="C00000"/>
                </a:solidFill>
              </a:rPr>
              <a:t>More in Emma’s talk</a:t>
            </a:r>
          </a:p>
        </p:txBody>
      </p:sp>
    </p:spTree>
    <p:extLst>
      <p:ext uri="{BB962C8B-B14F-4D97-AF65-F5344CB8AC3E}">
        <p14:creationId xmlns:p14="http://schemas.microsoft.com/office/powerpoint/2010/main" val="50013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02DE0-6DC4-674C-BCB0-E36BFEE039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F81E7F-EB66-FAEC-A691-E653529AB865}"/>
              </a:ext>
            </a:extLst>
          </p:cNvPr>
          <p:cNvSpPr>
            <a:spLocks noGrp="1"/>
          </p:cNvSpPr>
          <p:nvPr>
            <p:ph type="title"/>
          </p:nvPr>
        </p:nvSpPr>
        <p:spPr/>
        <p:txBody>
          <a:bodyPr/>
          <a:lstStyle/>
          <a:p>
            <a:r>
              <a:rPr lang="en-US" sz="2400" dirty="0">
                <a:latin typeface="Helvetica" pitchFamily="2" charset="0"/>
              </a:rPr>
              <a:t>Outline</a:t>
            </a:r>
            <a:endParaRPr lang="en-US" dirty="0"/>
          </a:p>
        </p:txBody>
      </p:sp>
      <p:sp>
        <p:nvSpPr>
          <p:cNvPr id="5" name="Slide Number Placeholder 4">
            <a:extLst>
              <a:ext uri="{FF2B5EF4-FFF2-40B4-BE49-F238E27FC236}">
                <a16:creationId xmlns:a16="http://schemas.microsoft.com/office/drawing/2014/main" id="{46CA26F6-0454-DC2B-E65E-B51C621C4600}"/>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6" name="TextBox 5">
            <a:extLst>
              <a:ext uri="{FF2B5EF4-FFF2-40B4-BE49-F238E27FC236}">
                <a16:creationId xmlns:a16="http://schemas.microsoft.com/office/drawing/2014/main" id="{19DBB41C-6A4C-CADE-BF7D-7C59696CB3A3}"/>
              </a:ext>
            </a:extLst>
          </p:cNvPr>
          <p:cNvSpPr txBox="1"/>
          <p:nvPr/>
        </p:nvSpPr>
        <p:spPr>
          <a:xfrm>
            <a:off x="228600" y="596807"/>
            <a:ext cx="8438536" cy="6453049"/>
          </a:xfrm>
          <a:prstGeom prst="rect">
            <a:avLst/>
          </a:prstGeom>
          <a:noFill/>
        </p:spPr>
        <p:txBody>
          <a:bodyPr wrap="square">
            <a:spAutoFit/>
          </a:bodyPr>
          <a:lstStyle/>
          <a:p>
            <a:pPr marL="857250" lvl="2" indent="-285750" defTabSz="914400">
              <a:spcBef>
                <a:spcPts val="500"/>
              </a:spcBef>
              <a:spcAft>
                <a:spcPts val="500"/>
              </a:spcAft>
              <a:buFont typeface="Arial" panose="020B0604020202020204" pitchFamily="34" charset="0"/>
              <a:buChar char="•"/>
              <a:defRPr/>
            </a:pPr>
            <a:endParaRPr lang="en-US" altLang="en-US" sz="2000" kern="0" dirty="0">
              <a:latin typeface="Helvetica" pitchFamily="2" charset="0"/>
              <a:ea typeface="+mn-ea"/>
              <a:cs typeface="+mn-cs"/>
            </a:endParaRPr>
          </a:p>
          <a:p>
            <a:pPr marL="285750" indent="-285750">
              <a:buFont typeface="Arial" panose="020B0604020202020204" pitchFamily="34" charset="0"/>
              <a:buChar char="•"/>
              <a:defRPr sz="4500"/>
            </a:pPr>
            <a:r>
              <a:rPr lang="en-US" altLang="en-US" sz="2000" kern="0" dirty="0">
                <a:latin typeface="+mj-lt"/>
                <a:ea typeface="+mn-ea"/>
                <a:cs typeface="+mn-cs"/>
              </a:rPr>
              <a:t>USMCC Formation and Next steps </a:t>
            </a:r>
          </a:p>
          <a:p>
            <a:pPr marL="285750" indent="-285750">
              <a:buFont typeface="Arial" panose="020B0604020202020204" pitchFamily="34" charset="0"/>
              <a:buChar char="•"/>
              <a:defRPr sz="4500"/>
            </a:pPr>
            <a:endParaRPr lang="en-US" altLang="en-US" sz="2000" kern="0" dirty="0">
              <a:latin typeface="+mj-lt"/>
              <a:ea typeface="+mn-ea"/>
              <a:cs typeface="+mn-cs"/>
            </a:endParaRPr>
          </a:p>
          <a:p>
            <a:pPr marL="285750" indent="-285750">
              <a:buFont typeface="Arial" panose="020B0604020202020204" pitchFamily="34" charset="0"/>
              <a:buChar char="•"/>
              <a:defRPr sz="4500"/>
            </a:pPr>
            <a:r>
              <a:rPr lang="en-US" altLang="en-US" sz="2000" kern="0" dirty="0">
                <a:latin typeface="+mj-lt"/>
                <a:ea typeface="+mn-ea"/>
                <a:cs typeface="+mn-cs"/>
              </a:rPr>
              <a:t>Engagement with IMCC and ESPPU process</a:t>
            </a:r>
          </a:p>
          <a:p>
            <a:pPr>
              <a:defRPr sz="4500"/>
            </a:pPr>
            <a:endParaRPr lang="en-US" altLang="en-US" sz="2000" kern="0" dirty="0">
              <a:latin typeface="+mj-lt"/>
              <a:ea typeface="+mn-ea"/>
              <a:cs typeface="+mn-cs"/>
            </a:endParaRPr>
          </a:p>
          <a:p>
            <a:pPr marL="285750" indent="-285750">
              <a:buFont typeface="Arial" panose="020B0604020202020204" pitchFamily="34" charset="0"/>
              <a:buChar char="•"/>
              <a:defRPr sz="4500"/>
            </a:pPr>
            <a:r>
              <a:rPr lang="en-US" altLang="en-US" sz="2000" kern="0" dirty="0">
                <a:latin typeface="+mj-lt"/>
                <a:ea typeface="+mn-ea"/>
                <a:cs typeface="+mn-cs"/>
              </a:rPr>
              <a:t>Recap of challenges, R&amp;D plan and US activities</a:t>
            </a:r>
          </a:p>
          <a:p>
            <a:pPr marL="285750" indent="-285750">
              <a:buFont typeface="Arial" panose="020B0604020202020204" pitchFamily="34" charset="0"/>
              <a:buChar char="•"/>
              <a:defRPr sz="4500"/>
            </a:pPr>
            <a:endParaRPr lang="en-US" altLang="en-US" sz="2000" kern="0" dirty="0">
              <a:latin typeface="+mj-lt"/>
              <a:ea typeface="+mn-ea"/>
              <a:cs typeface="+mn-cs"/>
            </a:endParaRPr>
          </a:p>
          <a:p>
            <a:pPr marL="285750" indent="-285750">
              <a:buFont typeface="Arial" panose="020B0604020202020204" pitchFamily="34" charset="0"/>
              <a:buChar char="•"/>
              <a:defRPr sz="4500"/>
            </a:pPr>
            <a:r>
              <a:rPr lang="en-US" altLang="en-US" sz="2000" kern="0" dirty="0">
                <a:latin typeface="+mj-lt"/>
                <a:ea typeface="+mn-ea"/>
                <a:cs typeface="+mn-cs"/>
              </a:rPr>
              <a:t>Upcoming meetings and outreach activities</a:t>
            </a:r>
          </a:p>
          <a:p>
            <a:pPr>
              <a:defRPr sz="4500"/>
            </a:pPr>
            <a:endParaRPr lang="en-US" altLang="en-US" sz="2000" kern="0" dirty="0">
              <a:latin typeface="+mj-lt"/>
              <a:ea typeface="+mn-ea"/>
              <a:cs typeface="+mn-cs"/>
            </a:endParaRPr>
          </a:p>
          <a:p>
            <a:pPr marL="285750" indent="-285750">
              <a:buFont typeface="Arial" panose="020B0604020202020204" pitchFamily="34" charset="0"/>
              <a:buChar char="•"/>
              <a:defRPr sz="4500"/>
            </a:pPr>
            <a:r>
              <a:rPr lang="en-US" altLang="en-US" sz="2000" kern="0" dirty="0">
                <a:latin typeface="+mj-lt"/>
                <a:ea typeface="+mn-ea"/>
                <a:cs typeface="+mn-cs"/>
              </a:rPr>
              <a:t>Summary</a:t>
            </a:r>
          </a:p>
          <a:p>
            <a:pPr marL="285750" indent="-285750">
              <a:buFont typeface="Arial" panose="020B0604020202020204" pitchFamily="34" charset="0"/>
              <a:buChar char="•"/>
              <a:defRPr sz="4500"/>
            </a:pPr>
            <a:endParaRPr lang="en-US" altLang="en-US" sz="2000" kern="0" dirty="0">
              <a:latin typeface="+mj-lt"/>
              <a:ea typeface="+mn-ea"/>
              <a:cs typeface="+mn-cs"/>
            </a:endParaRPr>
          </a:p>
          <a:p>
            <a:pPr marL="285750" indent="-285750">
              <a:buFont typeface="Arial" panose="020B0604020202020204" pitchFamily="34" charset="0"/>
              <a:buChar char="•"/>
              <a:defRPr sz="4500"/>
            </a:pPr>
            <a:endParaRPr lang="en-US" altLang="en-US" sz="2000" kern="0" dirty="0">
              <a:latin typeface="+mj-lt"/>
              <a:ea typeface="+mn-ea"/>
              <a:cs typeface="+mn-cs"/>
            </a:endParaRPr>
          </a:p>
          <a:p>
            <a:pPr lvl="1">
              <a:defRPr sz="4500"/>
            </a:pPr>
            <a:endParaRPr lang="en-US" altLang="en-US" sz="2000" kern="0" dirty="0">
              <a:latin typeface="+mj-lt"/>
              <a:ea typeface="+mn-ea"/>
              <a:cs typeface="+mn-cs"/>
            </a:endParaRPr>
          </a:p>
          <a:p>
            <a:pPr marL="285750" indent="-285750">
              <a:buFont typeface="Arial" panose="020B0604020202020204" pitchFamily="34" charset="0"/>
              <a:buChar char="•"/>
              <a:defRPr sz="4500"/>
            </a:pPr>
            <a:endParaRPr lang="en-US" altLang="en-US" sz="2000" kern="0" dirty="0">
              <a:latin typeface="+mj-lt"/>
              <a:ea typeface="+mn-ea"/>
              <a:cs typeface="+mn-cs"/>
            </a:endParaRPr>
          </a:p>
          <a:p>
            <a:pPr marL="285750" indent="-285750">
              <a:buFont typeface="Arial" panose="020B0604020202020204" pitchFamily="34" charset="0"/>
              <a:buChar char="•"/>
              <a:defRPr sz="4500"/>
            </a:pPr>
            <a:endParaRPr lang="en-US" altLang="en-US" sz="2000" kern="0" dirty="0">
              <a:latin typeface="+mj-lt"/>
              <a:ea typeface="+mn-ea"/>
              <a:cs typeface="+mn-cs"/>
            </a:endParaRPr>
          </a:p>
          <a:p>
            <a:pPr marL="400050" lvl="1" indent="-285750" defTabSz="914400">
              <a:spcBef>
                <a:spcPts val="500"/>
              </a:spcBef>
              <a:spcAft>
                <a:spcPts val="500"/>
              </a:spcAft>
              <a:buFont typeface="Arial" panose="020B0604020202020204" pitchFamily="34" charset="0"/>
              <a:buChar char="•"/>
              <a:defRPr/>
            </a:pPr>
            <a:endParaRPr lang="en-US" altLang="en-US" sz="2000" kern="0" dirty="0">
              <a:latin typeface="Helvetica" pitchFamily="2" charset="0"/>
              <a:ea typeface="+mn-ea"/>
              <a:cs typeface="+mn-cs"/>
            </a:endParaRPr>
          </a:p>
          <a:p>
            <a:pPr marL="400050" lvl="1" indent="-285750" defTabSz="914400">
              <a:spcBef>
                <a:spcPts val="500"/>
              </a:spcBef>
              <a:spcAft>
                <a:spcPts val="500"/>
              </a:spcAft>
              <a:buFont typeface="Arial" panose="020B0604020202020204" pitchFamily="34" charset="0"/>
              <a:buChar char="•"/>
              <a:defRPr/>
            </a:pPr>
            <a:endParaRPr lang="en-US" altLang="en-US" sz="2000" kern="0" dirty="0">
              <a:latin typeface="Helvetica" pitchFamily="2" charset="0"/>
              <a:ea typeface="+mn-ea"/>
              <a:cs typeface="+mn-cs"/>
            </a:endParaRPr>
          </a:p>
          <a:p>
            <a:pPr marL="400050" lvl="1" indent="-285750" defTabSz="914400">
              <a:spcBef>
                <a:spcPts val="500"/>
              </a:spcBef>
              <a:spcAft>
                <a:spcPts val="500"/>
              </a:spcAft>
              <a:buFont typeface="Arial" panose="020B0604020202020204" pitchFamily="34" charset="0"/>
              <a:buChar char="•"/>
              <a:defRPr/>
            </a:pPr>
            <a:endParaRPr lang="en-US" altLang="en-US" sz="2000" kern="0" dirty="0">
              <a:latin typeface="Helvetica" pitchFamily="2" charset="0"/>
              <a:ea typeface="+mn-ea"/>
              <a:cs typeface="+mn-cs"/>
            </a:endParaRPr>
          </a:p>
          <a:p>
            <a:pPr marL="400050" lvl="1" indent="-285750" defTabSz="914400">
              <a:spcBef>
                <a:spcPts val="500"/>
              </a:spcBef>
              <a:spcAft>
                <a:spcPts val="500"/>
              </a:spcAft>
              <a:buFont typeface="Arial" panose="020B0604020202020204" pitchFamily="34" charset="0"/>
              <a:buChar char="•"/>
              <a:defRPr/>
            </a:pPr>
            <a:endParaRPr lang="en-US" altLang="en-US" sz="2000" kern="0" dirty="0">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865786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B67D832-F07A-6A70-4D10-663C8F23FA90}"/>
              </a:ext>
            </a:extLst>
          </p:cNvPr>
          <p:cNvPicPr>
            <a:picLocks noChangeAspect="1"/>
          </p:cNvPicPr>
          <p:nvPr/>
        </p:nvPicPr>
        <p:blipFill rotWithShape="1">
          <a:blip r:embed="rId2"/>
          <a:srcRect l="66154" t="46496" r="7596" b="13333"/>
          <a:stretch/>
        </p:blipFill>
        <p:spPr>
          <a:xfrm>
            <a:off x="2543843" y="1112765"/>
            <a:ext cx="1902499" cy="1617765"/>
          </a:xfrm>
          <a:prstGeom prst="rect">
            <a:avLst/>
          </a:prstGeom>
        </p:spPr>
      </p:pic>
      <p:sp>
        <p:nvSpPr>
          <p:cNvPr id="8" name="Title 7">
            <a:extLst>
              <a:ext uri="{FF2B5EF4-FFF2-40B4-BE49-F238E27FC236}">
                <a16:creationId xmlns:a16="http://schemas.microsoft.com/office/drawing/2014/main" id="{3A3A0010-461A-702B-5FAB-DB46BA691900}"/>
              </a:ext>
            </a:extLst>
          </p:cNvPr>
          <p:cNvSpPr>
            <a:spLocks noGrp="1"/>
          </p:cNvSpPr>
          <p:nvPr>
            <p:ph type="title"/>
          </p:nvPr>
        </p:nvSpPr>
        <p:spPr>
          <a:xfrm>
            <a:off x="1828625" y="141310"/>
            <a:ext cx="4346060" cy="325145"/>
          </a:xfrm>
        </p:spPr>
        <p:txBody>
          <a:bodyPr/>
          <a:lstStyle/>
          <a:p>
            <a:r>
              <a:rPr lang="en-US" sz="2000" dirty="0"/>
              <a:t>Magnet Developments </a:t>
            </a:r>
          </a:p>
        </p:txBody>
      </p:sp>
      <p:sp>
        <p:nvSpPr>
          <p:cNvPr id="39" name="Text Placeholder 38">
            <a:extLst>
              <a:ext uri="{FF2B5EF4-FFF2-40B4-BE49-F238E27FC236}">
                <a16:creationId xmlns:a16="http://schemas.microsoft.com/office/drawing/2014/main" id="{451F897D-1C99-BBB3-4C87-562CA931D4DF}"/>
              </a:ext>
            </a:extLst>
          </p:cNvPr>
          <p:cNvSpPr>
            <a:spLocks noGrp="1"/>
          </p:cNvSpPr>
          <p:nvPr>
            <p:ph type="body" sz="quarter" idx="37"/>
          </p:nvPr>
        </p:nvSpPr>
        <p:spPr/>
        <p:txBody>
          <a:bodyPr/>
          <a:lstStyle/>
          <a:p>
            <a:r>
              <a:rPr lang="en-US" dirty="0"/>
              <a:t>Developing technology relevant to a future Muon Collider</a:t>
            </a:r>
          </a:p>
        </p:txBody>
      </p:sp>
      <p:sp>
        <p:nvSpPr>
          <p:cNvPr id="6" name="Slide Number Placeholder 5">
            <a:extLst>
              <a:ext uri="{FF2B5EF4-FFF2-40B4-BE49-F238E27FC236}">
                <a16:creationId xmlns:a16="http://schemas.microsoft.com/office/drawing/2014/main" id="{5D4E77EA-EE94-D054-FE51-F80A087F3F19}"/>
              </a:ext>
            </a:extLst>
          </p:cNvPr>
          <p:cNvSpPr>
            <a:spLocks noGrp="1"/>
          </p:cNvSpPr>
          <p:nvPr>
            <p:ph type="sldNum" sz="quarter" idx="40"/>
          </p:nvPr>
        </p:nvSpPr>
        <p:spPr/>
        <p:txBody>
          <a:bodyPr/>
          <a:lstStyle/>
          <a:p>
            <a:fld id="{323B4319-B30B-4C22-BEC5-FB4E869E5EDA}" type="slidenum">
              <a:rPr lang="en-US" smtClean="0"/>
              <a:t>20</a:t>
            </a:fld>
            <a:endParaRPr lang="en-US"/>
          </a:p>
        </p:txBody>
      </p:sp>
      <p:grpSp>
        <p:nvGrpSpPr>
          <p:cNvPr id="14" name="Group 13">
            <a:extLst>
              <a:ext uri="{FF2B5EF4-FFF2-40B4-BE49-F238E27FC236}">
                <a16:creationId xmlns:a16="http://schemas.microsoft.com/office/drawing/2014/main" id="{539872D4-127C-8252-D9AB-4B918084D26F}"/>
              </a:ext>
            </a:extLst>
          </p:cNvPr>
          <p:cNvGrpSpPr/>
          <p:nvPr/>
        </p:nvGrpSpPr>
        <p:grpSpPr>
          <a:xfrm>
            <a:off x="274321" y="1062938"/>
            <a:ext cx="1902500" cy="1667592"/>
            <a:chOff x="2080142" y="1884301"/>
            <a:chExt cx="1671226" cy="1461637"/>
          </a:xfrm>
        </p:grpSpPr>
        <p:pic>
          <p:nvPicPr>
            <p:cNvPr id="11" name="Picture 10">
              <a:extLst>
                <a:ext uri="{FF2B5EF4-FFF2-40B4-BE49-F238E27FC236}">
                  <a16:creationId xmlns:a16="http://schemas.microsoft.com/office/drawing/2014/main" id="{B88FDE62-219E-538F-DEBD-8D56EFD0AF52}"/>
                </a:ext>
              </a:extLst>
            </p:cNvPr>
            <p:cNvPicPr>
              <a:picLocks noChangeAspect="1"/>
            </p:cNvPicPr>
            <p:nvPr/>
          </p:nvPicPr>
          <p:blipFill rotWithShape="1">
            <a:blip r:embed="rId3"/>
            <a:srcRect l="57681" t="29966" r="9304" b="16425"/>
            <a:stretch/>
          </p:blipFill>
          <p:spPr>
            <a:xfrm>
              <a:off x="2080142" y="1884301"/>
              <a:ext cx="1671226" cy="1461637"/>
            </a:xfrm>
            <a:prstGeom prst="rect">
              <a:avLst/>
            </a:prstGeom>
          </p:spPr>
        </p:pic>
        <p:sp>
          <p:nvSpPr>
            <p:cNvPr id="12" name="TextBox 11">
              <a:extLst>
                <a:ext uri="{FF2B5EF4-FFF2-40B4-BE49-F238E27FC236}">
                  <a16:creationId xmlns:a16="http://schemas.microsoft.com/office/drawing/2014/main" id="{93DDC503-C757-5262-D689-BFA4E6F81D06}"/>
                </a:ext>
              </a:extLst>
            </p:cNvPr>
            <p:cNvSpPr txBox="1"/>
            <p:nvPr/>
          </p:nvSpPr>
          <p:spPr>
            <a:xfrm>
              <a:off x="2348007" y="2389421"/>
              <a:ext cx="1130530" cy="364182"/>
            </a:xfrm>
            <a:prstGeom prst="rect">
              <a:avLst/>
            </a:prstGeom>
            <a:noFill/>
          </p:spPr>
          <p:txBody>
            <a:bodyPr wrap="square" rtlCol="0">
              <a:spAutoFit/>
            </a:bodyPr>
            <a:lstStyle/>
            <a:p>
              <a:pPr algn="ctr"/>
              <a:r>
                <a:rPr lang="en-US" sz="1050" dirty="0"/>
                <a:t>Bo=11 T</a:t>
              </a:r>
            </a:p>
            <a:p>
              <a:pPr algn="ctr"/>
              <a:r>
                <a:rPr lang="en-US" sz="1050" dirty="0"/>
                <a:t>ID=123 mm</a:t>
              </a:r>
            </a:p>
          </p:txBody>
        </p:sp>
      </p:grpSp>
      <p:sp>
        <p:nvSpPr>
          <p:cNvPr id="29" name="TextBox 28">
            <a:extLst>
              <a:ext uri="{FF2B5EF4-FFF2-40B4-BE49-F238E27FC236}">
                <a16:creationId xmlns:a16="http://schemas.microsoft.com/office/drawing/2014/main" id="{7492FD34-532E-F574-3FBA-C1D0315554C5}"/>
              </a:ext>
            </a:extLst>
          </p:cNvPr>
          <p:cNvSpPr txBox="1"/>
          <p:nvPr/>
        </p:nvSpPr>
        <p:spPr>
          <a:xfrm>
            <a:off x="3073124" y="1725439"/>
            <a:ext cx="821059" cy="415498"/>
          </a:xfrm>
          <a:prstGeom prst="rect">
            <a:avLst/>
          </a:prstGeom>
          <a:noFill/>
        </p:spPr>
        <p:txBody>
          <a:bodyPr wrap="none" rtlCol="0">
            <a:spAutoFit/>
          </a:bodyPr>
          <a:lstStyle/>
          <a:p>
            <a:pPr algn="ctr"/>
            <a:r>
              <a:rPr lang="en-US" sz="1050" dirty="0"/>
              <a:t>Bo=15/12 T</a:t>
            </a:r>
          </a:p>
          <a:p>
            <a:pPr algn="ctr"/>
            <a:r>
              <a:rPr lang="en-US" sz="1050" dirty="0"/>
              <a:t>ID=125 mm</a:t>
            </a:r>
          </a:p>
        </p:txBody>
      </p:sp>
      <p:sp>
        <p:nvSpPr>
          <p:cNvPr id="30" name="TextBox 29">
            <a:extLst>
              <a:ext uri="{FF2B5EF4-FFF2-40B4-BE49-F238E27FC236}">
                <a16:creationId xmlns:a16="http://schemas.microsoft.com/office/drawing/2014/main" id="{1BD4A592-7073-57E0-6F27-B73DFA0EEE3E}"/>
              </a:ext>
            </a:extLst>
          </p:cNvPr>
          <p:cNvSpPr txBox="1"/>
          <p:nvPr/>
        </p:nvSpPr>
        <p:spPr>
          <a:xfrm>
            <a:off x="4427238" y="1141329"/>
            <a:ext cx="1541260" cy="415498"/>
          </a:xfrm>
          <a:prstGeom prst="rect">
            <a:avLst/>
          </a:prstGeom>
          <a:noFill/>
        </p:spPr>
        <p:txBody>
          <a:bodyPr wrap="square" rtlCol="0">
            <a:spAutoFit/>
          </a:bodyPr>
          <a:lstStyle/>
          <a:p>
            <a:r>
              <a:rPr lang="en-US" sz="1050" dirty="0"/>
              <a:t>Combined function or </a:t>
            </a:r>
          </a:p>
          <a:p>
            <a:r>
              <a:rPr lang="en-US" sz="1050" dirty="0"/>
              <a:t>higher field dipole</a:t>
            </a:r>
          </a:p>
        </p:txBody>
      </p:sp>
      <p:cxnSp>
        <p:nvCxnSpPr>
          <p:cNvPr id="37" name="Straight Arrow Connector 36">
            <a:extLst>
              <a:ext uri="{FF2B5EF4-FFF2-40B4-BE49-F238E27FC236}">
                <a16:creationId xmlns:a16="http://schemas.microsoft.com/office/drawing/2014/main" id="{29601545-0D68-B8F6-234F-D6AB84E077E7}"/>
              </a:ext>
            </a:extLst>
          </p:cNvPr>
          <p:cNvCxnSpPr>
            <a:cxnSpLocks/>
          </p:cNvCxnSpPr>
          <p:nvPr/>
        </p:nvCxnSpPr>
        <p:spPr>
          <a:xfrm>
            <a:off x="2154882" y="1848850"/>
            <a:ext cx="388961"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B85EC6F-288C-2EA1-920C-C1E21E5CADE3}"/>
              </a:ext>
            </a:extLst>
          </p:cNvPr>
          <p:cNvSpPr txBox="1"/>
          <p:nvPr/>
        </p:nvSpPr>
        <p:spPr>
          <a:xfrm>
            <a:off x="2329674" y="2730530"/>
            <a:ext cx="2242327" cy="646331"/>
          </a:xfrm>
          <a:prstGeom prst="rect">
            <a:avLst/>
          </a:prstGeom>
          <a:noFill/>
          <a:ln>
            <a:noFill/>
          </a:ln>
        </p:spPr>
        <p:txBody>
          <a:bodyPr wrap="square" rtlCol="0">
            <a:spAutoFit/>
          </a:bodyPr>
          <a:lstStyle/>
          <a:p>
            <a:pPr algn="ctr"/>
            <a:r>
              <a:rPr lang="en-US" sz="1800" dirty="0"/>
              <a:t>Muon collider territory!</a:t>
            </a:r>
          </a:p>
        </p:txBody>
      </p:sp>
      <p:pic>
        <p:nvPicPr>
          <p:cNvPr id="36" name="image3.png" descr="image3.png">
            <a:extLst>
              <a:ext uri="{FF2B5EF4-FFF2-40B4-BE49-F238E27FC236}">
                <a16:creationId xmlns:a16="http://schemas.microsoft.com/office/drawing/2014/main" id="{EBEFA977-29BA-D179-E9AC-21D616EB58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283" y="103816"/>
            <a:ext cx="1365431" cy="490190"/>
          </a:xfrm>
          <a:prstGeom prst="rect">
            <a:avLst/>
          </a:prstGeom>
          <a:solidFill>
            <a:schemeClr val="accent1"/>
          </a:solidFill>
          <a:ln w="12700">
            <a:miter lim="400000"/>
          </a:ln>
        </p:spPr>
      </p:pic>
      <p:sp>
        <p:nvSpPr>
          <p:cNvPr id="40" name="TextBox 39">
            <a:extLst>
              <a:ext uri="{FF2B5EF4-FFF2-40B4-BE49-F238E27FC236}">
                <a16:creationId xmlns:a16="http://schemas.microsoft.com/office/drawing/2014/main" id="{8662DA84-090D-4D76-5848-79575275A4F7}"/>
              </a:ext>
            </a:extLst>
          </p:cNvPr>
          <p:cNvSpPr txBox="1"/>
          <p:nvPr/>
        </p:nvSpPr>
        <p:spPr>
          <a:xfrm>
            <a:off x="6182055" y="1261133"/>
            <a:ext cx="2242327" cy="1292662"/>
          </a:xfrm>
          <a:prstGeom prst="rect">
            <a:avLst/>
          </a:prstGeom>
          <a:solidFill>
            <a:schemeClr val="accent1"/>
          </a:solidFill>
        </p:spPr>
        <p:txBody>
          <a:bodyPr wrap="square" lIns="274320" tIns="205740" rIns="274320" bIns="205740" rtlCol="0">
            <a:spAutoFit/>
          </a:bodyPr>
          <a:lstStyle/>
          <a:p>
            <a:pPr algn="ctr">
              <a:spcAft>
                <a:spcPts val="600"/>
              </a:spcAft>
            </a:pPr>
            <a:r>
              <a:rPr lang="en-US" sz="1425" b="1" dirty="0">
                <a:solidFill>
                  <a:schemeClr val="bg1"/>
                </a:solidFill>
                <a:latin typeface="Helvetica" pitchFamily="2" charset="0"/>
              </a:rPr>
              <a:t>World Record Field for an HTS (</a:t>
            </a:r>
            <a:r>
              <a:rPr lang="en-US" sz="1425" b="1" dirty="0" err="1">
                <a:solidFill>
                  <a:schemeClr val="bg1"/>
                </a:solidFill>
                <a:latin typeface="Helvetica" pitchFamily="2" charset="0"/>
              </a:rPr>
              <a:t>ReBCO</a:t>
            </a:r>
            <a:r>
              <a:rPr lang="en-US" sz="1425" b="1" dirty="0">
                <a:solidFill>
                  <a:schemeClr val="bg1"/>
                </a:solidFill>
                <a:latin typeface="Helvetica" pitchFamily="2" charset="0"/>
              </a:rPr>
              <a:t>) Dipole Magnet</a:t>
            </a:r>
          </a:p>
        </p:txBody>
      </p:sp>
      <p:pic>
        <p:nvPicPr>
          <p:cNvPr id="41" name="Picture 40">
            <a:extLst>
              <a:ext uri="{FF2B5EF4-FFF2-40B4-BE49-F238E27FC236}">
                <a16:creationId xmlns:a16="http://schemas.microsoft.com/office/drawing/2014/main" id="{515A5A8D-3FEA-B4FA-BDC5-F140CDC41283}"/>
              </a:ext>
            </a:extLst>
          </p:cNvPr>
          <p:cNvPicPr>
            <a:picLocks noChangeAspect="1"/>
          </p:cNvPicPr>
          <p:nvPr/>
        </p:nvPicPr>
        <p:blipFill>
          <a:blip r:embed="rId5"/>
          <a:stretch>
            <a:fillRect/>
          </a:stretch>
        </p:blipFill>
        <p:spPr>
          <a:xfrm>
            <a:off x="5967687" y="3380214"/>
            <a:ext cx="1867683" cy="1243913"/>
          </a:xfrm>
          <a:prstGeom prst="rect">
            <a:avLst/>
          </a:prstGeom>
        </p:spPr>
      </p:pic>
      <p:pic>
        <p:nvPicPr>
          <p:cNvPr id="42" name="Picture 41">
            <a:extLst>
              <a:ext uri="{FF2B5EF4-FFF2-40B4-BE49-F238E27FC236}">
                <a16:creationId xmlns:a16="http://schemas.microsoft.com/office/drawing/2014/main" id="{84C323F3-E709-A372-C302-8A6A1B08DAAE}"/>
              </a:ext>
            </a:extLst>
          </p:cNvPr>
          <p:cNvPicPr>
            <a:picLocks noChangeAspect="1"/>
          </p:cNvPicPr>
          <p:nvPr/>
        </p:nvPicPr>
        <p:blipFill>
          <a:blip r:embed="rId6"/>
          <a:stretch>
            <a:fillRect/>
          </a:stretch>
        </p:blipFill>
        <p:spPr>
          <a:xfrm>
            <a:off x="8008791" y="2659286"/>
            <a:ext cx="706133" cy="1868951"/>
          </a:xfrm>
          <a:prstGeom prst="rect">
            <a:avLst/>
          </a:prstGeom>
        </p:spPr>
      </p:pic>
      <p:sp>
        <p:nvSpPr>
          <p:cNvPr id="43" name="TextBox 42">
            <a:extLst>
              <a:ext uri="{FF2B5EF4-FFF2-40B4-BE49-F238E27FC236}">
                <a16:creationId xmlns:a16="http://schemas.microsoft.com/office/drawing/2014/main" id="{9CD1A6CE-0E8F-BB95-8FC5-47C972A677E0}"/>
              </a:ext>
            </a:extLst>
          </p:cNvPr>
          <p:cNvSpPr txBox="1"/>
          <p:nvPr/>
        </p:nvSpPr>
        <p:spPr>
          <a:xfrm>
            <a:off x="367527" y="3440794"/>
            <a:ext cx="4042687" cy="1246495"/>
          </a:xfrm>
          <a:prstGeom prst="rect">
            <a:avLst/>
          </a:prstGeom>
          <a:noFill/>
        </p:spPr>
        <p:txBody>
          <a:bodyPr wrap="square" rtlCol="0">
            <a:spAutoFit/>
          </a:bodyPr>
          <a:lstStyle/>
          <a:p>
            <a:r>
              <a:rPr lang="en-US" sz="1500" b="1" dirty="0">
                <a:solidFill>
                  <a:schemeClr val="tx2"/>
                </a:solidFill>
                <a:latin typeface="+mj-lt"/>
              </a:rPr>
              <a:t>Major </a:t>
            </a:r>
            <a:r>
              <a:rPr lang="en-US" sz="1500" b="1" u="sng" dirty="0">
                <a:solidFill>
                  <a:schemeClr val="tx2"/>
                </a:solidFill>
                <a:latin typeface="+mj-lt"/>
              </a:rPr>
              <a:t>breakthrough </a:t>
            </a:r>
            <a:r>
              <a:rPr lang="en-US" sz="1500" b="1" dirty="0">
                <a:solidFill>
                  <a:schemeClr val="tx2"/>
                </a:solidFill>
                <a:latin typeface="+mj-lt"/>
              </a:rPr>
              <a:t>in reducing training in Nb</a:t>
            </a:r>
            <a:r>
              <a:rPr lang="en-US" sz="1500" b="1" baseline="-25000" dirty="0">
                <a:solidFill>
                  <a:schemeClr val="tx2"/>
                </a:solidFill>
                <a:latin typeface="+mj-lt"/>
              </a:rPr>
              <a:t>3</a:t>
            </a:r>
            <a:r>
              <a:rPr lang="en-US" sz="1500" b="1" dirty="0">
                <a:solidFill>
                  <a:schemeClr val="tx2"/>
                </a:solidFill>
                <a:latin typeface="+mj-lt"/>
              </a:rPr>
              <a:t>Sn magnets</a:t>
            </a:r>
          </a:p>
          <a:p>
            <a:pPr marL="257175" indent="-257175">
              <a:buFont typeface="Arial" panose="020B0604020202020204" pitchFamily="34" charset="0"/>
              <a:buChar char="•"/>
            </a:pPr>
            <a:r>
              <a:rPr lang="en-US" sz="1500" dirty="0">
                <a:solidFill>
                  <a:schemeClr val="tx2"/>
                </a:solidFill>
                <a:latin typeface="+mj-lt"/>
              </a:rPr>
              <a:t>Training &amp; operating margin are major cost drivers</a:t>
            </a:r>
          </a:p>
          <a:p>
            <a:pPr marL="257175" indent="-257175">
              <a:buFont typeface="Arial" panose="020B0604020202020204" pitchFamily="34" charset="0"/>
              <a:buChar char="•"/>
            </a:pPr>
            <a:r>
              <a:rPr lang="en-US" sz="1500" dirty="0">
                <a:solidFill>
                  <a:schemeClr val="tx2"/>
                </a:solidFill>
                <a:latin typeface="+mj-lt"/>
              </a:rPr>
              <a:t>Particularly relevant for future colliders</a:t>
            </a:r>
          </a:p>
        </p:txBody>
      </p:sp>
      <p:pic>
        <p:nvPicPr>
          <p:cNvPr id="44" name="Picture 43" descr="A couple of white tubes on a black surface&#10;&#10;AI-generated content may be incorrect.">
            <a:extLst>
              <a:ext uri="{FF2B5EF4-FFF2-40B4-BE49-F238E27FC236}">
                <a16:creationId xmlns:a16="http://schemas.microsoft.com/office/drawing/2014/main" id="{B1D28A51-F391-015A-E37B-1B0F148C6903}"/>
              </a:ext>
            </a:extLst>
          </p:cNvPr>
          <p:cNvPicPr>
            <a:picLocks noChangeAspect="1"/>
          </p:cNvPicPr>
          <p:nvPr/>
        </p:nvPicPr>
        <p:blipFill>
          <a:blip r:embed="rId7"/>
          <a:srcRect r="17963"/>
          <a:stretch/>
        </p:blipFill>
        <p:spPr>
          <a:xfrm rot="5400000">
            <a:off x="4688816" y="3398923"/>
            <a:ext cx="1319705" cy="1206494"/>
          </a:xfrm>
          <a:prstGeom prst="rect">
            <a:avLst/>
          </a:prstGeom>
        </p:spPr>
      </p:pic>
      <p:sp>
        <p:nvSpPr>
          <p:cNvPr id="3" name="TextBox 2">
            <a:extLst>
              <a:ext uri="{FF2B5EF4-FFF2-40B4-BE49-F238E27FC236}">
                <a16:creationId xmlns:a16="http://schemas.microsoft.com/office/drawing/2014/main" id="{48B336B6-7B8F-7D15-BD5B-C60F0BB56EF8}"/>
              </a:ext>
            </a:extLst>
          </p:cNvPr>
          <p:cNvSpPr txBox="1"/>
          <p:nvPr/>
        </p:nvSpPr>
        <p:spPr>
          <a:xfrm rot="968856">
            <a:off x="7144547" y="270203"/>
            <a:ext cx="2074097" cy="923330"/>
          </a:xfrm>
          <a:prstGeom prst="rect">
            <a:avLst/>
          </a:prstGeom>
          <a:noFill/>
        </p:spPr>
        <p:txBody>
          <a:bodyPr wrap="square" rtlCol="0">
            <a:spAutoFit/>
          </a:bodyPr>
          <a:lstStyle/>
          <a:p>
            <a:r>
              <a:rPr lang="en-US" sz="1800" b="1" dirty="0">
                <a:solidFill>
                  <a:srgbClr val="C00000"/>
                </a:solidFill>
              </a:rPr>
              <a:t>More in talks by Luca (Europe) and Ramesh (US)</a:t>
            </a:r>
          </a:p>
        </p:txBody>
      </p:sp>
    </p:spTree>
    <p:extLst>
      <p:ext uri="{BB962C8B-B14F-4D97-AF65-F5344CB8AC3E}">
        <p14:creationId xmlns:p14="http://schemas.microsoft.com/office/powerpoint/2010/main" val="411001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diagram&#10;&#10;Description automatically generated with medium confidence">
            <a:extLst>
              <a:ext uri="{FF2B5EF4-FFF2-40B4-BE49-F238E27FC236}">
                <a16:creationId xmlns:a16="http://schemas.microsoft.com/office/drawing/2014/main" id="{57996FF3-FBE4-045B-48E1-FCAE481BCA44}"/>
              </a:ext>
            </a:extLst>
          </p:cNvPr>
          <p:cNvPicPr>
            <a:picLocks noGrp="1" noChangeAspect="1"/>
          </p:cNvPicPr>
          <p:nvPr>
            <p:ph idx="1"/>
          </p:nvPr>
        </p:nvPicPr>
        <p:blipFill>
          <a:blip r:embed="rId2"/>
          <a:stretch>
            <a:fillRect/>
          </a:stretch>
        </p:blipFill>
        <p:spPr>
          <a:xfrm>
            <a:off x="1877653" y="728664"/>
            <a:ext cx="6898409" cy="3794125"/>
          </a:xfrm>
        </p:spPr>
      </p:pic>
      <p:sp>
        <p:nvSpPr>
          <p:cNvPr id="3" name="Title 2">
            <a:extLst>
              <a:ext uri="{FF2B5EF4-FFF2-40B4-BE49-F238E27FC236}">
                <a16:creationId xmlns:a16="http://schemas.microsoft.com/office/drawing/2014/main" id="{324B0F6D-057F-D6B0-F536-D34D56C1E528}"/>
              </a:ext>
            </a:extLst>
          </p:cNvPr>
          <p:cNvSpPr>
            <a:spLocks noGrp="1"/>
          </p:cNvSpPr>
          <p:nvPr>
            <p:ph type="title"/>
          </p:nvPr>
        </p:nvSpPr>
        <p:spPr/>
        <p:txBody>
          <a:bodyPr/>
          <a:lstStyle/>
          <a:p>
            <a:r>
              <a:rPr lang="en-US" dirty="0"/>
              <a:t>US MDP Program Structure</a:t>
            </a:r>
          </a:p>
        </p:txBody>
      </p:sp>
      <p:sp>
        <p:nvSpPr>
          <p:cNvPr id="6" name="Slide Number Placeholder 5">
            <a:extLst>
              <a:ext uri="{FF2B5EF4-FFF2-40B4-BE49-F238E27FC236}">
                <a16:creationId xmlns:a16="http://schemas.microsoft.com/office/drawing/2014/main" id="{FFE1055A-E7A2-4E2B-D9CC-47DF9C6A02AC}"/>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a:p>
        </p:txBody>
      </p:sp>
      <p:sp>
        <p:nvSpPr>
          <p:cNvPr id="9" name="TextBox 8">
            <a:extLst>
              <a:ext uri="{FF2B5EF4-FFF2-40B4-BE49-F238E27FC236}">
                <a16:creationId xmlns:a16="http://schemas.microsoft.com/office/drawing/2014/main" id="{C6D1C6ED-3B21-78EA-201D-0F0AFA1401DD}"/>
              </a:ext>
            </a:extLst>
          </p:cNvPr>
          <p:cNvSpPr txBox="1"/>
          <p:nvPr/>
        </p:nvSpPr>
        <p:spPr>
          <a:xfrm>
            <a:off x="150543" y="1120698"/>
            <a:ext cx="1597412" cy="1177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892" hangingPunct="0"/>
            <a:r>
              <a:rPr lang="en-US" sz="1800" dirty="0">
                <a:solidFill>
                  <a:srgbClr val="000000"/>
                </a:solidFill>
                <a:latin typeface="Avenir Book" panose="02000503020000020003" pitchFamily="2" charset="0"/>
                <a:sym typeface="Calibri"/>
              </a:rPr>
              <a:t>Improve integration for hybrid magnets</a:t>
            </a:r>
          </a:p>
        </p:txBody>
      </p:sp>
      <p:sp>
        <p:nvSpPr>
          <p:cNvPr id="10" name="TextBox 9">
            <a:extLst>
              <a:ext uri="{FF2B5EF4-FFF2-40B4-BE49-F238E27FC236}">
                <a16:creationId xmlns:a16="http://schemas.microsoft.com/office/drawing/2014/main" id="{DC058938-50C7-DFDF-94D6-61A5EB07FCE4}"/>
              </a:ext>
            </a:extLst>
          </p:cNvPr>
          <p:cNvSpPr txBox="1"/>
          <p:nvPr/>
        </p:nvSpPr>
        <p:spPr>
          <a:xfrm>
            <a:off x="150542" y="2398907"/>
            <a:ext cx="1732449" cy="1454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892" hangingPunct="0"/>
            <a:r>
              <a:rPr lang="en-US" sz="1800" dirty="0">
                <a:solidFill>
                  <a:srgbClr val="000000"/>
                </a:solidFill>
                <a:latin typeface="Avenir Book" panose="02000503020000020003" pitchFamily="2" charset="0"/>
                <a:sym typeface="Calibri"/>
              </a:rPr>
              <a:t>Strengthen linkage between technologies and magnets</a:t>
            </a:r>
          </a:p>
        </p:txBody>
      </p:sp>
      <p:sp>
        <p:nvSpPr>
          <p:cNvPr id="2" name="Left Arrow 1">
            <a:extLst>
              <a:ext uri="{FF2B5EF4-FFF2-40B4-BE49-F238E27FC236}">
                <a16:creationId xmlns:a16="http://schemas.microsoft.com/office/drawing/2014/main" id="{8C3660AF-BF35-4867-4411-416612103D1B}"/>
              </a:ext>
            </a:extLst>
          </p:cNvPr>
          <p:cNvSpPr/>
          <p:nvPr/>
        </p:nvSpPr>
        <p:spPr>
          <a:xfrm rot="19478447">
            <a:off x="6688047" y="583908"/>
            <a:ext cx="686542" cy="259378"/>
          </a:xfrm>
          <a:prstGeom prst="lef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A4724055-2A6A-54C6-288C-D0EF8FE679C6}"/>
              </a:ext>
            </a:extLst>
          </p:cNvPr>
          <p:cNvSpPr txBox="1"/>
          <p:nvPr/>
        </p:nvSpPr>
        <p:spPr>
          <a:xfrm>
            <a:off x="7369010" y="159048"/>
            <a:ext cx="1203215" cy="369332"/>
          </a:xfrm>
          <a:prstGeom prst="rect">
            <a:avLst/>
          </a:prstGeom>
          <a:noFill/>
        </p:spPr>
        <p:txBody>
          <a:bodyPr wrap="none" rtlCol="0">
            <a:spAutoFit/>
          </a:bodyPr>
          <a:lstStyle/>
          <a:p>
            <a:r>
              <a:rPr lang="en-US" sz="1800" dirty="0">
                <a:latin typeface="Avenir Book" panose="02000503020000020003" pitchFamily="2" charset="0"/>
              </a:rPr>
              <a:t>New Area</a:t>
            </a:r>
          </a:p>
        </p:txBody>
      </p:sp>
    </p:spTree>
    <p:extLst>
      <p:ext uri="{BB962C8B-B14F-4D97-AF65-F5344CB8AC3E}">
        <p14:creationId xmlns:p14="http://schemas.microsoft.com/office/powerpoint/2010/main" val="670655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38920-5FF6-7CB8-EDBD-333E7A3D0C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A95B5F-CD57-39FC-5197-A20E944E12CA}"/>
              </a:ext>
            </a:extLst>
          </p:cNvPr>
          <p:cNvSpPr>
            <a:spLocks noGrp="1"/>
          </p:cNvSpPr>
          <p:nvPr>
            <p:ph type="title"/>
          </p:nvPr>
        </p:nvSpPr>
        <p:spPr/>
        <p:txBody>
          <a:bodyPr/>
          <a:lstStyle/>
          <a:p>
            <a:r>
              <a:rPr lang="en-US" dirty="0"/>
              <a:t>Bunch Compression Studies at SNS</a:t>
            </a:r>
          </a:p>
        </p:txBody>
      </p:sp>
      <p:sp>
        <p:nvSpPr>
          <p:cNvPr id="6" name="Slide Number Placeholder 5">
            <a:extLst>
              <a:ext uri="{FF2B5EF4-FFF2-40B4-BE49-F238E27FC236}">
                <a16:creationId xmlns:a16="http://schemas.microsoft.com/office/drawing/2014/main" id="{EA4110EF-EEE9-7898-0D1A-0D43A252BDB4}"/>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a:p>
        </p:txBody>
      </p:sp>
      <p:grpSp>
        <p:nvGrpSpPr>
          <p:cNvPr id="56" name="Group 55">
            <a:extLst>
              <a:ext uri="{FF2B5EF4-FFF2-40B4-BE49-F238E27FC236}">
                <a16:creationId xmlns:a16="http://schemas.microsoft.com/office/drawing/2014/main" id="{5502478D-31B0-B80F-3E10-D2B41F436E49}"/>
              </a:ext>
            </a:extLst>
          </p:cNvPr>
          <p:cNvGrpSpPr>
            <a:grpSpLocks noChangeAspect="1"/>
          </p:cNvGrpSpPr>
          <p:nvPr/>
        </p:nvGrpSpPr>
        <p:grpSpPr>
          <a:xfrm>
            <a:off x="3926611" y="2850977"/>
            <a:ext cx="5217389" cy="1576614"/>
            <a:chOff x="48799" y="29600973"/>
            <a:chExt cx="12836293" cy="3878929"/>
          </a:xfrm>
        </p:grpSpPr>
        <p:grpSp>
          <p:nvGrpSpPr>
            <p:cNvPr id="57" name="Group 56">
              <a:extLst>
                <a:ext uri="{FF2B5EF4-FFF2-40B4-BE49-F238E27FC236}">
                  <a16:creationId xmlns:a16="http://schemas.microsoft.com/office/drawing/2014/main" id="{C4AA35BD-7ECF-685F-1DAC-0E67407B87AB}"/>
                </a:ext>
              </a:extLst>
            </p:cNvPr>
            <p:cNvGrpSpPr/>
            <p:nvPr/>
          </p:nvGrpSpPr>
          <p:grpSpPr>
            <a:xfrm>
              <a:off x="1256825" y="29600973"/>
              <a:ext cx="11628267" cy="3568809"/>
              <a:chOff x="1256825" y="29600973"/>
              <a:chExt cx="11628267" cy="3568809"/>
            </a:xfrm>
          </p:grpSpPr>
          <p:pic>
            <p:nvPicPr>
              <p:cNvPr id="60" name="Picture 59">
                <a:extLst>
                  <a:ext uri="{FF2B5EF4-FFF2-40B4-BE49-F238E27FC236}">
                    <a16:creationId xmlns:a16="http://schemas.microsoft.com/office/drawing/2014/main" id="{12BAA938-FF84-4C27-8996-2AB9B17A5AF0}"/>
                  </a:ext>
                </a:extLst>
              </p:cNvPr>
              <p:cNvPicPr>
                <a:picLocks noChangeAspect="1"/>
              </p:cNvPicPr>
              <p:nvPr/>
            </p:nvPicPr>
            <p:blipFill>
              <a:blip r:embed="rId2"/>
              <a:srcRect l="-6753" b="4436"/>
              <a:stretch>
                <a:fillRect/>
              </a:stretch>
            </p:blipFill>
            <p:spPr>
              <a:xfrm>
                <a:off x="1256825" y="29600973"/>
                <a:ext cx="2823344" cy="3568806"/>
              </a:xfrm>
              <a:prstGeom prst="rect">
                <a:avLst/>
              </a:prstGeom>
            </p:spPr>
          </p:pic>
          <p:pic>
            <p:nvPicPr>
              <p:cNvPr id="61" name="Picture 60" descr="A picture containing diagram&#10;&#10;AI-generated content may be incorrect.">
                <a:extLst>
                  <a:ext uri="{FF2B5EF4-FFF2-40B4-BE49-F238E27FC236}">
                    <a16:creationId xmlns:a16="http://schemas.microsoft.com/office/drawing/2014/main" id="{F778ECE8-571D-8938-AE14-0BF592B775EB}"/>
                  </a:ext>
                </a:extLst>
              </p:cNvPr>
              <p:cNvPicPr>
                <a:picLocks noChangeAspect="1"/>
              </p:cNvPicPr>
              <p:nvPr/>
            </p:nvPicPr>
            <p:blipFill>
              <a:blip r:embed="rId3"/>
              <a:srcRect b="4436"/>
              <a:stretch>
                <a:fillRect/>
              </a:stretch>
            </p:blipFill>
            <p:spPr>
              <a:xfrm>
                <a:off x="10240357" y="29600973"/>
                <a:ext cx="2644735" cy="3568806"/>
              </a:xfrm>
              <a:prstGeom prst="rect">
                <a:avLst/>
              </a:prstGeom>
            </p:spPr>
          </p:pic>
          <p:pic>
            <p:nvPicPr>
              <p:cNvPr id="62" name="Picture 61" descr="A picture containing shape&#10;&#10;AI-generated content may be incorrect.">
                <a:extLst>
                  <a:ext uri="{FF2B5EF4-FFF2-40B4-BE49-F238E27FC236}">
                    <a16:creationId xmlns:a16="http://schemas.microsoft.com/office/drawing/2014/main" id="{45D40F39-0269-F9EB-BA75-ED8115EC7584}"/>
                  </a:ext>
                </a:extLst>
              </p:cNvPr>
              <p:cNvPicPr>
                <a:picLocks noChangeAspect="1"/>
              </p:cNvPicPr>
              <p:nvPr/>
            </p:nvPicPr>
            <p:blipFill>
              <a:blip r:embed="rId4"/>
              <a:srcRect b="4436"/>
              <a:stretch>
                <a:fillRect/>
              </a:stretch>
            </p:blipFill>
            <p:spPr>
              <a:xfrm>
                <a:off x="4370407" y="29600973"/>
                <a:ext cx="2644736" cy="3568806"/>
              </a:xfrm>
              <a:prstGeom prst="rect">
                <a:avLst/>
              </a:prstGeom>
            </p:spPr>
          </p:pic>
          <p:pic>
            <p:nvPicPr>
              <p:cNvPr id="63" name="Picture 62" descr="A picture containing diagram&#10;&#10;AI-generated content may be incorrect.">
                <a:extLst>
                  <a:ext uri="{FF2B5EF4-FFF2-40B4-BE49-F238E27FC236}">
                    <a16:creationId xmlns:a16="http://schemas.microsoft.com/office/drawing/2014/main" id="{0A9C0F3D-22EB-3D45-390C-6AE3A899DF7F}"/>
                  </a:ext>
                </a:extLst>
              </p:cNvPr>
              <p:cNvPicPr>
                <a:picLocks noChangeAspect="1"/>
              </p:cNvPicPr>
              <p:nvPr/>
            </p:nvPicPr>
            <p:blipFill>
              <a:blip r:embed="rId5"/>
              <a:srcRect b="4436"/>
              <a:stretch>
                <a:fillRect/>
              </a:stretch>
            </p:blipFill>
            <p:spPr>
              <a:xfrm>
                <a:off x="7305382" y="29600976"/>
                <a:ext cx="2644735" cy="3568806"/>
              </a:xfrm>
              <a:prstGeom prst="rect">
                <a:avLst/>
              </a:prstGeom>
            </p:spPr>
          </p:pic>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CE932668-C172-7B3E-F1CA-8FE3AFE228F5}"/>
                    </a:ext>
                  </a:extLst>
                </p:cNvPr>
                <p:cNvSpPr txBox="1"/>
                <p:nvPr/>
              </p:nvSpPr>
              <p:spPr>
                <a:xfrm>
                  <a:off x="48799" y="30855360"/>
                  <a:ext cx="1744325" cy="310124"/>
                </a:xfrm>
                <a:prstGeom prst="rect">
                  <a:avLst/>
                </a:prstGeom>
                <a:noFill/>
              </p:spPr>
              <p:txBody>
                <a:bodyPr wrap="square" lIns="0" tIns="0" rIns="0" bIns="0" rtlCol="0">
                  <a:spAutoFit/>
                </a:bodyPr>
                <a:lstStyle/>
                <a:p>
                  <a14:m>
                    <m:oMath xmlns:m="http://schemas.openxmlformats.org/officeDocument/2006/math">
                      <m:r>
                        <m:rPr>
                          <m:sty m:val="p"/>
                        </m:rPr>
                        <a:rPr lang="en-US" sz="1200" b="0" i="0" smtClean="0">
                          <a:solidFill>
                            <a:srgbClr val="000000"/>
                          </a:solidFill>
                          <a:latin typeface="Cambria Math" panose="02040503050406030204" pitchFamily="18" charset="0"/>
                        </a:rPr>
                        <m:t>Δ</m:t>
                      </m:r>
                      <m:r>
                        <a:rPr lang="en-US" sz="1200" b="0" i="1" smtClean="0">
                          <a:solidFill>
                            <a:srgbClr val="000000"/>
                          </a:solidFill>
                          <a:latin typeface="Cambria Math" panose="02040503050406030204" pitchFamily="18" charset="0"/>
                        </a:rPr>
                        <m:t>𝐸</m:t>
                      </m:r>
                    </m:oMath>
                  </a14:m>
                  <a:r>
                    <a:rPr lang="en-US" sz="1200" dirty="0">
                      <a:solidFill>
                        <a:srgbClr val="000000"/>
                      </a:solidFill>
                    </a:rPr>
                    <a:t> [</a:t>
                  </a:r>
                  <a:r>
                    <a:rPr lang="en-US" sz="1200" dirty="0">
                      <a:solidFill>
                        <a:srgbClr val="000000"/>
                      </a:solidFill>
                      <a:latin typeface="Cambria Math" panose="02040503050406030204" pitchFamily="18" charset="0"/>
                      <a:ea typeface="Cambria Math" panose="02040503050406030204" pitchFamily="18" charset="0"/>
                    </a:rPr>
                    <a:t>MeV]</a:t>
                  </a:r>
                </a:p>
              </p:txBody>
            </p:sp>
          </mc:Choice>
          <mc:Fallback xmlns="">
            <p:sp>
              <p:nvSpPr>
                <p:cNvPr id="11" name="TextBox 10">
                  <a:extLst>
                    <a:ext uri="{FF2B5EF4-FFF2-40B4-BE49-F238E27FC236}">
                      <a16:creationId xmlns:a16="http://schemas.microsoft.com/office/drawing/2014/main" id="{90557DA0-949A-4C9A-A7AE-33F1AB0F9EBC}"/>
                    </a:ext>
                  </a:extLst>
                </p:cNvPr>
                <p:cNvSpPr txBox="1">
                  <a:spLocks noRot="1" noChangeAspect="1" noMove="1" noResize="1" noEditPoints="1" noAdjustHandles="1" noChangeArrowheads="1" noChangeShapeType="1" noTextEdit="1"/>
                </p:cNvSpPr>
                <p:nvPr/>
              </p:nvSpPr>
              <p:spPr>
                <a:xfrm>
                  <a:off x="48799" y="30855360"/>
                  <a:ext cx="1744325" cy="310124"/>
                </a:xfrm>
                <a:prstGeom prst="rect">
                  <a:avLst/>
                </a:prstGeom>
                <a:blipFill>
                  <a:blip r:embed="rId7"/>
                  <a:stretch>
                    <a:fillRect l="-5634" t="-30769" b="-6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9092331-0773-42A4-FA0A-ED94B9810E82}"/>
                    </a:ext>
                  </a:extLst>
                </p:cNvPr>
                <p:cNvSpPr txBox="1"/>
                <p:nvPr/>
              </p:nvSpPr>
              <p:spPr>
                <a:xfrm>
                  <a:off x="2370782" y="33169778"/>
                  <a:ext cx="859194" cy="31012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000000"/>
                            </a:solidFill>
                            <a:latin typeface="Cambria Math" panose="02040503050406030204" pitchFamily="18" charset="0"/>
                          </a:rPr>
                          <m:t>𝑧</m:t>
                        </m:r>
                        <m:r>
                          <a:rPr lang="en-US" sz="1200" b="0" i="1" smtClean="0">
                            <a:solidFill>
                              <a:srgbClr val="000000"/>
                            </a:solidFill>
                            <a:latin typeface="Cambria Math" panose="02040503050406030204" pitchFamily="18" charset="0"/>
                          </a:rPr>
                          <m:t>/</m:t>
                        </m:r>
                        <m:sSub>
                          <m:sSubPr>
                            <m:ctrlPr>
                              <a:rPr lang="en-US" sz="1200" b="0" i="1" smtClean="0">
                                <a:solidFill>
                                  <a:srgbClr val="000000"/>
                                </a:solidFill>
                                <a:latin typeface="Cambria Math" panose="02040503050406030204" pitchFamily="18" charset="0"/>
                              </a:rPr>
                            </m:ctrlPr>
                          </m:sSubPr>
                          <m:e>
                            <m:r>
                              <a:rPr lang="en-US" sz="1200" b="0" i="1" smtClean="0">
                                <a:solidFill>
                                  <a:srgbClr val="000000"/>
                                </a:solidFill>
                                <a:latin typeface="Cambria Math" panose="02040503050406030204" pitchFamily="18" charset="0"/>
                              </a:rPr>
                              <m:t>𝑧</m:t>
                            </m:r>
                          </m:e>
                          <m:sub>
                            <m:r>
                              <a:rPr lang="en-US" sz="1200" b="0" i="1" smtClean="0">
                                <a:solidFill>
                                  <a:srgbClr val="000000"/>
                                </a:solidFill>
                                <a:latin typeface="Cambria Math" panose="02040503050406030204" pitchFamily="18" charset="0"/>
                              </a:rPr>
                              <m:t>𝑚𝑎𝑥</m:t>
                            </m:r>
                          </m:sub>
                        </m:sSub>
                      </m:oMath>
                    </m:oMathPara>
                  </a14:m>
                  <a:endParaRPr lang="en-US" sz="1200" dirty="0">
                    <a:solidFill>
                      <a:srgbClr val="000000"/>
                    </a:solidFill>
                  </a:endParaRPr>
                </a:p>
              </p:txBody>
            </p:sp>
          </mc:Choice>
          <mc:Fallback xmlns="">
            <p:sp>
              <p:nvSpPr>
                <p:cNvPr id="15" name="TextBox 14">
                  <a:extLst>
                    <a:ext uri="{FF2B5EF4-FFF2-40B4-BE49-F238E27FC236}">
                      <a16:creationId xmlns:a16="http://schemas.microsoft.com/office/drawing/2014/main" id="{7CFD484D-24EA-B591-6A3D-7162B69BF7AC}"/>
                    </a:ext>
                  </a:extLst>
                </p:cNvPr>
                <p:cNvSpPr txBox="1">
                  <a:spLocks noRot="1" noChangeAspect="1" noMove="1" noResize="1" noEditPoints="1" noAdjustHandles="1" noChangeArrowheads="1" noChangeShapeType="1" noTextEdit="1"/>
                </p:cNvSpPr>
                <p:nvPr/>
              </p:nvSpPr>
              <p:spPr>
                <a:xfrm>
                  <a:off x="2370782" y="33169778"/>
                  <a:ext cx="859194" cy="310124"/>
                </a:xfrm>
                <a:prstGeom prst="rect">
                  <a:avLst/>
                </a:prstGeom>
                <a:blipFill>
                  <a:blip r:embed="rId10"/>
                  <a:stretch>
                    <a:fillRect l="-2439" r="-2439" b="-31250"/>
                  </a:stretch>
                </a:blipFill>
              </p:spPr>
              <p:txBody>
                <a:bodyPr/>
                <a:lstStyle/>
                <a:p>
                  <a:r>
                    <a:rPr lang="en-US">
                      <a:noFill/>
                    </a:rPr>
                    <a:t> </a:t>
                  </a:r>
                </a:p>
              </p:txBody>
            </p:sp>
          </mc:Fallback>
        </mc:AlternateContent>
      </p:grpSp>
      <p:pic>
        <p:nvPicPr>
          <p:cNvPr id="65" name="Picture 64" descr="A screenshot of a computer&#10;&#10;AI-generated content may be incorrect.">
            <a:extLst>
              <a:ext uri="{FF2B5EF4-FFF2-40B4-BE49-F238E27FC236}">
                <a16:creationId xmlns:a16="http://schemas.microsoft.com/office/drawing/2014/main" id="{91E9762A-6FBE-0265-7948-394CAAC29D2A}"/>
              </a:ext>
            </a:extLst>
          </p:cNvPr>
          <p:cNvPicPr>
            <a:picLocks noChangeAspect="1"/>
          </p:cNvPicPr>
          <p:nvPr/>
        </p:nvPicPr>
        <p:blipFill>
          <a:blip r:embed="rId11"/>
          <a:stretch>
            <a:fillRect/>
          </a:stretch>
        </p:blipFill>
        <p:spPr>
          <a:xfrm>
            <a:off x="4096424" y="851606"/>
            <a:ext cx="4248427" cy="1907041"/>
          </a:xfrm>
          <a:prstGeom prst="rect">
            <a:avLst/>
          </a:prstGeom>
        </p:spPr>
      </p:pic>
      <p:sp>
        <p:nvSpPr>
          <p:cNvPr id="67" name="TextBox 66">
            <a:extLst>
              <a:ext uri="{FF2B5EF4-FFF2-40B4-BE49-F238E27FC236}">
                <a16:creationId xmlns:a16="http://schemas.microsoft.com/office/drawing/2014/main" id="{B7D5B705-2831-7F7E-9D0E-F6EB1319E2D8}"/>
              </a:ext>
            </a:extLst>
          </p:cNvPr>
          <p:cNvSpPr txBox="1"/>
          <p:nvPr/>
        </p:nvSpPr>
        <p:spPr>
          <a:xfrm>
            <a:off x="165164" y="728381"/>
            <a:ext cx="3813290" cy="3785652"/>
          </a:xfrm>
          <a:prstGeom prst="rect">
            <a:avLst/>
          </a:prstGeom>
          <a:noFill/>
        </p:spPr>
        <p:txBody>
          <a:bodyPr wrap="square">
            <a:spAutoFit/>
          </a:bodyPr>
          <a:lstStyle/>
          <a:p>
            <a:pPr marL="285750" marR="0" indent="-285750" algn="l">
              <a:buFont typeface="Arial" panose="020B0604020202020204" pitchFamily="34" charset="0"/>
              <a:buChar char="•"/>
            </a:pPr>
            <a:r>
              <a:rPr lang="en-US" sz="2000" b="0" i="0" u="none" strike="noStrike" dirty="0">
                <a:solidFill>
                  <a:srgbClr val="242424"/>
                </a:solidFill>
                <a:effectLst/>
                <a:latin typeface="Avenir Book" panose="02000503020000020003" pitchFamily="2" charset="0"/>
              </a:rPr>
              <a:t>ORNL SNS resembles proton driver and could probe relevant space charge regime.</a:t>
            </a:r>
          </a:p>
          <a:p>
            <a:pPr marL="285750" marR="0" indent="-285750" algn="l">
              <a:buFont typeface="Arial" panose="020B0604020202020204" pitchFamily="34" charset="0"/>
              <a:buChar char="•"/>
            </a:pPr>
            <a:r>
              <a:rPr lang="en-US" sz="2000" b="0" i="0" u="none" strike="noStrike" dirty="0">
                <a:solidFill>
                  <a:srgbClr val="242424"/>
                </a:solidFill>
                <a:effectLst/>
                <a:latin typeface="Avenir Book" panose="02000503020000020003" pitchFamily="2" charset="0"/>
              </a:rPr>
              <a:t>Experiments will test hardware limits, explore modifications for bunch compression.</a:t>
            </a:r>
          </a:p>
          <a:p>
            <a:pPr marL="285750" marR="0" indent="-285750" algn="l">
              <a:buFont typeface="Arial" panose="020B0604020202020204" pitchFamily="34" charset="0"/>
              <a:buChar char="•"/>
            </a:pPr>
            <a:r>
              <a:rPr lang="en-US" sz="2000" b="0" i="0" u="none" strike="noStrike" dirty="0">
                <a:solidFill>
                  <a:srgbClr val="242424"/>
                </a:solidFill>
                <a:effectLst/>
                <a:latin typeface="Avenir Book" panose="02000503020000020003" pitchFamily="2" charset="0"/>
              </a:rPr>
              <a:t>Initial experiment at low charge + simulation benchmark are shown on the slide. </a:t>
            </a:r>
          </a:p>
        </p:txBody>
      </p:sp>
      <p:sp>
        <p:nvSpPr>
          <p:cNvPr id="68" name="TextBox 67">
            <a:extLst>
              <a:ext uri="{FF2B5EF4-FFF2-40B4-BE49-F238E27FC236}">
                <a16:creationId xmlns:a16="http://schemas.microsoft.com/office/drawing/2014/main" id="{3C8DC1DE-2008-272B-BF1F-C0E4A238E60A}"/>
              </a:ext>
            </a:extLst>
          </p:cNvPr>
          <p:cNvSpPr txBox="1"/>
          <p:nvPr/>
        </p:nvSpPr>
        <p:spPr>
          <a:xfrm rot="968856">
            <a:off x="7579671" y="257681"/>
            <a:ext cx="1530361" cy="646331"/>
          </a:xfrm>
          <a:prstGeom prst="rect">
            <a:avLst/>
          </a:prstGeom>
          <a:noFill/>
        </p:spPr>
        <p:txBody>
          <a:bodyPr wrap="square" rtlCol="0">
            <a:spAutoFit/>
          </a:bodyPr>
          <a:lstStyle/>
          <a:p>
            <a:r>
              <a:rPr lang="en-US" sz="1800" b="1" dirty="0">
                <a:solidFill>
                  <a:srgbClr val="C00000"/>
                </a:solidFill>
              </a:rPr>
              <a:t>More in talk by Austin</a:t>
            </a:r>
          </a:p>
        </p:txBody>
      </p:sp>
    </p:spTree>
    <p:extLst>
      <p:ext uri="{BB962C8B-B14F-4D97-AF65-F5344CB8AC3E}">
        <p14:creationId xmlns:p14="http://schemas.microsoft.com/office/powerpoint/2010/main" val="2725733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86979-5A59-3649-5BFE-B6019DA6D2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3CE905-782B-FC7D-BE7F-54A75F0512BE}"/>
              </a:ext>
            </a:extLst>
          </p:cNvPr>
          <p:cNvSpPr>
            <a:spLocks noGrp="1"/>
          </p:cNvSpPr>
          <p:nvPr>
            <p:ph type="title"/>
          </p:nvPr>
        </p:nvSpPr>
        <p:spPr/>
        <p:txBody>
          <a:bodyPr/>
          <a:lstStyle/>
          <a:p>
            <a:r>
              <a:rPr lang="en-US" dirty="0"/>
              <a:t>Fermilab Sited RCS Studies</a:t>
            </a:r>
          </a:p>
        </p:txBody>
      </p:sp>
      <p:sp>
        <p:nvSpPr>
          <p:cNvPr id="6" name="Slide Number Placeholder 5">
            <a:extLst>
              <a:ext uri="{FF2B5EF4-FFF2-40B4-BE49-F238E27FC236}">
                <a16:creationId xmlns:a16="http://schemas.microsoft.com/office/drawing/2014/main" id="{753F25BE-EA32-6ED4-331D-ED74AF9EE287}"/>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a:p>
        </p:txBody>
      </p:sp>
      <p:sp>
        <p:nvSpPr>
          <p:cNvPr id="68" name="TextBox 67">
            <a:extLst>
              <a:ext uri="{FF2B5EF4-FFF2-40B4-BE49-F238E27FC236}">
                <a16:creationId xmlns:a16="http://schemas.microsoft.com/office/drawing/2014/main" id="{828BA333-6E0F-B6E6-FD0F-ED5DD500EEDD}"/>
              </a:ext>
            </a:extLst>
          </p:cNvPr>
          <p:cNvSpPr txBox="1"/>
          <p:nvPr/>
        </p:nvSpPr>
        <p:spPr>
          <a:xfrm rot="968856">
            <a:off x="7579671" y="257681"/>
            <a:ext cx="1530361" cy="646331"/>
          </a:xfrm>
          <a:prstGeom prst="rect">
            <a:avLst/>
          </a:prstGeom>
          <a:noFill/>
        </p:spPr>
        <p:txBody>
          <a:bodyPr wrap="square" rtlCol="0">
            <a:spAutoFit/>
          </a:bodyPr>
          <a:lstStyle/>
          <a:p>
            <a:r>
              <a:rPr lang="en-US" sz="1800" b="1" dirty="0">
                <a:solidFill>
                  <a:srgbClr val="C00000"/>
                </a:solidFill>
              </a:rPr>
              <a:t>More in talk by Kyle </a:t>
            </a:r>
          </a:p>
        </p:txBody>
      </p:sp>
      <p:sp>
        <p:nvSpPr>
          <p:cNvPr id="2" name="TextBox 1">
            <a:extLst>
              <a:ext uri="{FF2B5EF4-FFF2-40B4-BE49-F238E27FC236}">
                <a16:creationId xmlns:a16="http://schemas.microsoft.com/office/drawing/2014/main" id="{7CF6D996-BFAE-B5E8-C691-67CCA637642B}"/>
              </a:ext>
            </a:extLst>
          </p:cNvPr>
          <p:cNvSpPr txBox="1"/>
          <p:nvPr/>
        </p:nvSpPr>
        <p:spPr>
          <a:xfrm>
            <a:off x="114717" y="580634"/>
            <a:ext cx="8750236" cy="1015663"/>
          </a:xfrm>
          <a:prstGeom prst="rect">
            <a:avLst/>
          </a:prstGeom>
          <a:noFill/>
        </p:spPr>
        <p:txBody>
          <a:bodyPr wrap="square">
            <a:spAutoFit/>
          </a:bodyPr>
          <a:lstStyle/>
          <a:p>
            <a:pPr marL="285750" marR="0" indent="-285750" algn="l">
              <a:buFont typeface="Arial" panose="020B0604020202020204" pitchFamily="34" charset="0"/>
              <a:buChar char="•"/>
            </a:pPr>
            <a:r>
              <a:rPr lang="en-US" sz="2000" b="1" i="0" u="none" strike="noStrike" dirty="0">
                <a:solidFill>
                  <a:srgbClr val="242424"/>
                </a:solidFill>
                <a:effectLst/>
                <a:latin typeface="Avenir Book" panose="02000503020000020003" pitchFamily="2" charset="0"/>
              </a:rPr>
              <a:t>BNL LDRD Includes Two Muon Collider Thrusts:</a:t>
            </a:r>
          </a:p>
          <a:p>
            <a:pPr marL="742950" lvl="1" indent="-285750">
              <a:buFont typeface="Arial" panose="020B0604020202020204" pitchFamily="34" charset="0"/>
              <a:buChar char="•"/>
            </a:pPr>
            <a:r>
              <a:rPr lang="en-US" sz="2000" b="0" i="0" u="none" strike="noStrike" dirty="0">
                <a:solidFill>
                  <a:srgbClr val="242424"/>
                </a:solidFill>
                <a:effectLst/>
                <a:latin typeface="Avenir Book" panose="02000503020000020003" pitchFamily="2" charset="0"/>
              </a:rPr>
              <a:t>Rapid Cycling Synchrotron studies for the Fermilab siting option</a:t>
            </a:r>
          </a:p>
          <a:p>
            <a:pPr marL="742950" lvl="1" indent="-285750">
              <a:buFont typeface="Arial" panose="020B0604020202020204" pitchFamily="34" charset="0"/>
              <a:buChar char="•"/>
            </a:pPr>
            <a:r>
              <a:rPr lang="en-US" sz="2000" b="0" i="0" u="none" strike="noStrike" dirty="0">
                <a:solidFill>
                  <a:srgbClr val="242424"/>
                </a:solidFill>
                <a:effectLst/>
                <a:latin typeface="Avenir Book" panose="02000503020000020003" pitchFamily="2" charset="0"/>
              </a:rPr>
              <a:t>Cooling Demonstrator module design studies (mentioned earlier)</a:t>
            </a:r>
          </a:p>
        </p:txBody>
      </p:sp>
      <p:pic>
        <p:nvPicPr>
          <p:cNvPr id="20" name="py_map.pdf" descr="py_map.pdf">
            <a:extLst>
              <a:ext uri="{FF2B5EF4-FFF2-40B4-BE49-F238E27FC236}">
                <a16:creationId xmlns:a16="http://schemas.microsoft.com/office/drawing/2014/main" id="{EB1B515E-46D5-0B3E-ACBC-2DBF5E349862}"/>
              </a:ext>
            </a:extLst>
          </p:cNvPr>
          <p:cNvPicPr>
            <a:picLocks noChangeAspect="1"/>
          </p:cNvPicPr>
          <p:nvPr/>
        </p:nvPicPr>
        <p:blipFill>
          <a:blip r:embed="rId2"/>
          <a:stretch>
            <a:fillRect/>
          </a:stretch>
        </p:blipFill>
        <p:spPr>
          <a:xfrm>
            <a:off x="4809400" y="2818870"/>
            <a:ext cx="1556043" cy="1556042"/>
          </a:xfrm>
          <a:prstGeom prst="rect">
            <a:avLst/>
          </a:prstGeom>
          <a:ln w="12700">
            <a:miter lim="400000"/>
          </a:ln>
        </p:spPr>
      </p:pic>
      <p:grpSp>
        <p:nvGrpSpPr>
          <p:cNvPr id="21" name="Group">
            <a:extLst>
              <a:ext uri="{FF2B5EF4-FFF2-40B4-BE49-F238E27FC236}">
                <a16:creationId xmlns:a16="http://schemas.microsoft.com/office/drawing/2014/main" id="{827D284A-B000-14B9-AB42-4D78DED08CB9}"/>
              </a:ext>
            </a:extLst>
          </p:cNvPr>
          <p:cNvGrpSpPr/>
          <p:nvPr/>
        </p:nvGrpSpPr>
        <p:grpSpPr>
          <a:xfrm>
            <a:off x="1088571" y="1887521"/>
            <a:ext cx="3477179" cy="2261461"/>
            <a:chOff x="0" y="0"/>
            <a:chExt cx="9272474" cy="6030561"/>
          </a:xfrm>
        </p:grpSpPr>
        <p:pic>
          <p:nvPicPr>
            <p:cNvPr id="22" name="survival_rate_total_vs_E_pCM.pdf" descr="survival_rate_total_vs_E_pCM.pdf">
              <a:extLst>
                <a:ext uri="{FF2B5EF4-FFF2-40B4-BE49-F238E27FC236}">
                  <a16:creationId xmlns:a16="http://schemas.microsoft.com/office/drawing/2014/main" id="{039EA43E-7794-3078-686D-75566FA72665}"/>
                </a:ext>
              </a:extLst>
            </p:cNvPr>
            <p:cNvPicPr>
              <a:picLocks noChangeAspect="1"/>
            </p:cNvPicPr>
            <p:nvPr/>
          </p:nvPicPr>
          <p:blipFill>
            <a:blip r:embed="rId3"/>
            <a:stretch>
              <a:fillRect/>
            </a:stretch>
          </p:blipFill>
          <p:spPr>
            <a:xfrm>
              <a:off x="732742" y="0"/>
              <a:ext cx="8040749" cy="6030562"/>
            </a:xfrm>
            <a:prstGeom prst="rect">
              <a:avLst/>
            </a:prstGeom>
            <a:ln w="12700" cap="flat">
              <a:noFill/>
              <a:miter lim="400000"/>
            </a:ln>
            <a:effectLst/>
          </p:spPr>
        </p:pic>
        <p:pic>
          <p:nvPicPr>
            <p:cNvPr id="23" name="survival_rate_total_vs_E_pCM.pdf" descr="survival_rate_total_vs_E_pCM.pdf">
              <a:extLst>
                <a:ext uri="{FF2B5EF4-FFF2-40B4-BE49-F238E27FC236}">
                  <a16:creationId xmlns:a16="http://schemas.microsoft.com/office/drawing/2014/main" id="{A5934E83-3E1B-918A-FE95-F0AB52BE46B9}"/>
                </a:ext>
              </a:extLst>
            </p:cNvPr>
            <p:cNvPicPr>
              <a:picLocks noChangeAspect="1"/>
            </p:cNvPicPr>
            <p:nvPr/>
          </p:nvPicPr>
          <p:blipFill>
            <a:blip r:embed="rId3"/>
            <a:srcRect l="63344" t="13447" r="11199" b="64442"/>
            <a:stretch>
              <a:fillRect/>
            </a:stretch>
          </p:blipFill>
          <p:spPr>
            <a:xfrm>
              <a:off x="5705542" y="782620"/>
              <a:ext cx="3566933" cy="2323595"/>
            </a:xfrm>
            <a:prstGeom prst="rect">
              <a:avLst/>
            </a:prstGeom>
            <a:ln w="12700" cap="flat">
              <a:noFill/>
              <a:miter lim="400000"/>
            </a:ln>
            <a:effectLst/>
          </p:spPr>
        </p:pic>
        <p:sp>
          <p:nvSpPr>
            <p:cNvPr id="24" name="Circle">
              <a:extLst>
                <a:ext uri="{FF2B5EF4-FFF2-40B4-BE49-F238E27FC236}">
                  <a16:creationId xmlns:a16="http://schemas.microsoft.com/office/drawing/2014/main" id="{F077B1F3-8A50-2481-CA75-EE49277167DC}"/>
                </a:ext>
              </a:extLst>
            </p:cNvPr>
            <p:cNvSpPr/>
            <p:nvPr/>
          </p:nvSpPr>
          <p:spPr>
            <a:xfrm>
              <a:off x="3233934" y="1594918"/>
              <a:ext cx="205014" cy="205014"/>
            </a:xfrm>
            <a:prstGeom prst="ellipse">
              <a:avLst/>
            </a:prstGeom>
            <a:solidFill>
              <a:srgbClr val="3B75AF"/>
            </a:solidFill>
            <a:ln w="12700" cap="flat">
              <a:noFill/>
              <a:miter lim="400000"/>
            </a:ln>
            <a:effectLst/>
          </p:spPr>
          <p:txBody>
            <a:bodyPr wrap="square" lIns="19050" tIns="19050" rIns="19050" bIns="19050" numCol="1" anchor="ctr">
              <a:noAutofit/>
            </a:bodyPr>
            <a:lstStyle/>
            <a:p>
              <a:pPr defTabSz="309563">
                <a:defRPr sz="3200">
                  <a:solidFill>
                    <a:srgbClr val="FFFFFF"/>
                  </a:solidFill>
                </a:defRPr>
              </a:pPr>
              <a:endParaRPr sz="1200"/>
            </a:p>
          </p:txBody>
        </p:sp>
        <p:sp>
          <p:nvSpPr>
            <p:cNvPr id="25" name="Circle">
              <a:extLst>
                <a:ext uri="{FF2B5EF4-FFF2-40B4-BE49-F238E27FC236}">
                  <a16:creationId xmlns:a16="http://schemas.microsoft.com/office/drawing/2014/main" id="{137AE752-3506-3325-DEA0-6B0B0F345DF0}"/>
                </a:ext>
              </a:extLst>
            </p:cNvPr>
            <p:cNvSpPr/>
            <p:nvPr/>
          </p:nvSpPr>
          <p:spPr>
            <a:xfrm>
              <a:off x="4479500" y="2431270"/>
              <a:ext cx="205014" cy="205013"/>
            </a:xfrm>
            <a:prstGeom prst="ellipse">
              <a:avLst/>
            </a:prstGeom>
            <a:solidFill>
              <a:srgbClr val="EF8636"/>
            </a:solidFill>
            <a:ln w="12700" cap="flat">
              <a:noFill/>
              <a:miter lim="400000"/>
            </a:ln>
            <a:effectLst/>
          </p:spPr>
          <p:txBody>
            <a:bodyPr wrap="square" lIns="19050" tIns="19050" rIns="19050" bIns="19050" numCol="1" anchor="ctr">
              <a:noAutofit/>
            </a:bodyPr>
            <a:lstStyle/>
            <a:p>
              <a:pPr defTabSz="309563">
                <a:defRPr sz="3200">
                  <a:solidFill>
                    <a:srgbClr val="FFFFFF"/>
                  </a:solidFill>
                </a:defRPr>
              </a:pPr>
              <a:endParaRPr sz="1200"/>
            </a:p>
          </p:txBody>
        </p:sp>
        <p:sp>
          <p:nvSpPr>
            <p:cNvPr id="26" name="Circle">
              <a:extLst>
                <a:ext uri="{FF2B5EF4-FFF2-40B4-BE49-F238E27FC236}">
                  <a16:creationId xmlns:a16="http://schemas.microsoft.com/office/drawing/2014/main" id="{0BD6DCDC-856A-2F3F-FD6B-258956B44CE7}"/>
                </a:ext>
              </a:extLst>
            </p:cNvPr>
            <p:cNvSpPr/>
            <p:nvPr/>
          </p:nvSpPr>
          <p:spPr>
            <a:xfrm>
              <a:off x="6059230" y="3417709"/>
              <a:ext cx="205014" cy="205013"/>
            </a:xfrm>
            <a:prstGeom prst="ellipse">
              <a:avLst/>
            </a:prstGeom>
            <a:solidFill>
              <a:srgbClr val="519E3E"/>
            </a:solidFill>
            <a:ln w="12700" cap="flat">
              <a:noFill/>
              <a:miter lim="400000"/>
            </a:ln>
            <a:effectLst/>
          </p:spPr>
          <p:txBody>
            <a:bodyPr wrap="square" lIns="19050" tIns="19050" rIns="19050" bIns="19050" numCol="1" anchor="ctr">
              <a:noAutofit/>
            </a:bodyPr>
            <a:lstStyle/>
            <a:p>
              <a:pPr defTabSz="309563">
                <a:defRPr sz="3200">
                  <a:solidFill>
                    <a:srgbClr val="FFFFFF"/>
                  </a:solidFill>
                </a:defRPr>
              </a:pPr>
              <a:endParaRPr sz="1200"/>
            </a:p>
          </p:txBody>
        </p:sp>
        <p:sp>
          <p:nvSpPr>
            <p:cNvPr id="27" name="Circle">
              <a:extLst>
                <a:ext uri="{FF2B5EF4-FFF2-40B4-BE49-F238E27FC236}">
                  <a16:creationId xmlns:a16="http://schemas.microsoft.com/office/drawing/2014/main" id="{7FC1C7DC-FECE-A3A8-0876-87529322B121}"/>
                </a:ext>
              </a:extLst>
            </p:cNvPr>
            <p:cNvSpPr/>
            <p:nvPr/>
          </p:nvSpPr>
          <p:spPr>
            <a:xfrm>
              <a:off x="7638404" y="5069602"/>
              <a:ext cx="205014" cy="205014"/>
            </a:xfrm>
            <a:prstGeom prst="ellipse">
              <a:avLst/>
            </a:prstGeom>
            <a:solidFill>
              <a:srgbClr val="8D69B8"/>
            </a:solidFill>
            <a:ln w="12700" cap="flat">
              <a:noFill/>
              <a:miter lim="400000"/>
            </a:ln>
            <a:effectLst/>
          </p:spPr>
          <p:txBody>
            <a:bodyPr wrap="square" lIns="19050" tIns="19050" rIns="19050" bIns="19050" numCol="1" anchor="ctr">
              <a:noAutofit/>
            </a:bodyPr>
            <a:lstStyle/>
            <a:p>
              <a:pPr defTabSz="309563">
                <a:defRPr sz="3200">
                  <a:solidFill>
                    <a:srgbClr val="FFFFFF"/>
                  </a:solidFill>
                </a:defRPr>
              </a:pPr>
              <a:endParaRPr sz="1200"/>
            </a:p>
          </p:txBody>
        </p:sp>
        <p:sp>
          <p:nvSpPr>
            <p:cNvPr id="28" name="Circle">
              <a:extLst>
                <a:ext uri="{FF2B5EF4-FFF2-40B4-BE49-F238E27FC236}">
                  <a16:creationId xmlns:a16="http://schemas.microsoft.com/office/drawing/2014/main" id="{E661E881-35F2-BE78-F3D0-F85542F03E30}"/>
                </a:ext>
              </a:extLst>
            </p:cNvPr>
            <p:cNvSpPr/>
            <p:nvPr/>
          </p:nvSpPr>
          <p:spPr>
            <a:xfrm>
              <a:off x="6790898" y="4237397"/>
              <a:ext cx="205014" cy="205014"/>
            </a:xfrm>
            <a:prstGeom prst="ellipse">
              <a:avLst/>
            </a:prstGeom>
            <a:solidFill>
              <a:srgbClr val="C53A32"/>
            </a:solidFill>
            <a:ln w="12700" cap="flat">
              <a:noFill/>
              <a:miter lim="400000"/>
            </a:ln>
            <a:effectLst/>
          </p:spPr>
          <p:txBody>
            <a:bodyPr wrap="square" lIns="19050" tIns="19050" rIns="19050" bIns="19050" numCol="1" anchor="ctr">
              <a:noAutofit/>
            </a:bodyPr>
            <a:lstStyle/>
            <a:p>
              <a:pPr defTabSz="309563">
                <a:defRPr sz="3200">
                  <a:solidFill>
                    <a:srgbClr val="FFFFFF"/>
                  </a:solidFill>
                </a:defRPr>
              </a:pPr>
              <a:endParaRPr sz="1200"/>
            </a:p>
          </p:txBody>
        </p:sp>
        <p:sp>
          <p:nvSpPr>
            <p:cNvPr id="29" name="Circle">
              <a:extLst>
                <a:ext uri="{FF2B5EF4-FFF2-40B4-BE49-F238E27FC236}">
                  <a16:creationId xmlns:a16="http://schemas.microsoft.com/office/drawing/2014/main" id="{6818C2AF-FBCC-FBA0-22B8-7FA1F627BFD1}"/>
                </a:ext>
              </a:extLst>
            </p:cNvPr>
            <p:cNvSpPr/>
            <p:nvPr/>
          </p:nvSpPr>
          <p:spPr>
            <a:xfrm>
              <a:off x="7108362" y="4577373"/>
              <a:ext cx="205013" cy="205014"/>
            </a:xfrm>
            <a:prstGeom prst="ellipse">
              <a:avLst/>
            </a:prstGeom>
            <a:solidFill>
              <a:srgbClr val="C53A32"/>
            </a:solidFill>
            <a:ln w="12700" cap="flat">
              <a:noFill/>
              <a:miter lim="400000"/>
            </a:ln>
            <a:effectLst/>
          </p:spPr>
          <p:txBody>
            <a:bodyPr wrap="square" lIns="19050" tIns="19050" rIns="19050" bIns="19050" numCol="1" anchor="ctr">
              <a:noAutofit/>
            </a:bodyPr>
            <a:lstStyle/>
            <a:p>
              <a:pPr defTabSz="309563">
                <a:defRPr sz="3200">
                  <a:solidFill>
                    <a:srgbClr val="FFFFFF"/>
                  </a:solidFill>
                </a:defRPr>
              </a:pPr>
              <a:endParaRPr sz="1200"/>
            </a:p>
          </p:txBody>
        </p:sp>
        <p:sp>
          <p:nvSpPr>
            <p:cNvPr id="30" name="Multiplication Sign">
              <a:extLst>
                <a:ext uri="{FF2B5EF4-FFF2-40B4-BE49-F238E27FC236}">
                  <a16:creationId xmlns:a16="http://schemas.microsoft.com/office/drawing/2014/main" id="{461BB9AD-6024-7BF3-18B4-E914146E02BA}"/>
                </a:ext>
              </a:extLst>
            </p:cNvPr>
            <p:cNvSpPr/>
            <p:nvPr/>
          </p:nvSpPr>
          <p:spPr>
            <a:xfrm>
              <a:off x="1923454" y="833420"/>
              <a:ext cx="205014" cy="205014"/>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defRPr>
              </a:pPr>
              <a:endParaRPr sz="1200"/>
            </a:p>
          </p:txBody>
        </p:sp>
        <p:pic>
          <p:nvPicPr>
            <p:cNvPr id="31" name="survival_rate_total_vs_E_pCM.pdf" descr="survival_rate_total_vs_E_pCM.pdf">
              <a:extLst>
                <a:ext uri="{FF2B5EF4-FFF2-40B4-BE49-F238E27FC236}">
                  <a16:creationId xmlns:a16="http://schemas.microsoft.com/office/drawing/2014/main" id="{724C6A79-F671-8102-2824-8284FF17BBD4}"/>
                </a:ext>
              </a:extLst>
            </p:cNvPr>
            <p:cNvPicPr>
              <a:picLocks noChangeAspect="1"/>
            </p:cNvPicPr>
            <p:nvPr/>
          </p:nvPicPr>
          <p:blipFill>
            <a:blip r:embed="rId3"/>
            <a:srcRect t="83287" r="88856" b="9588"/>
            <a:stretch>
              <a:fillRect/>
            </a:stretch>
          </p:blipFill>
          <p:spPr>
            <a:xfrm>
              <a:off x="0" y="4872468"/>
              <a:ext cx="1620507" cy="777003"/>
            </a:xfrm>
            <a:prstGeom prst="rect">
              <a:avLst/>
            </a:prstGeom>
            <a:ln w="12700" cap="flat">
              <a:noFill/>
              <a:miter lim="400000"/>
            </a:ln>
            <a:effectLst/>
          </p:spPr>
        </p:pic>
      </p:grpSp>
      <p:sp>
        <p:nvSpPr>
          <p:cNvPr id="32" name="RCS design for FNAL site">
            <a:extLst>
              <a:ext uri="{FF2B5EF4-FFF2-40B4-BE49-F238E27FC236}">
                <a16:creationId xmlns:a16="http://schemas.microsoft.com/office/drawing/2014/main" id="{A9BA86D1-EF8D-A762-EF86-112206D1D4FC}"/>
              </a:ext>
            </a:extLst>
          </p:cNvPr>
          <p:cNvSpPr/>
          <p:nvPr/>
        </p:nvSpPr>
        <p:spPr>
          <a:xfrm>
            <a:off x="4020822" y="1703253"/>
            <a:ext cx="2538141" cy="341244"/>
          </a:xfrm>
          <a:prstGeom prst="roundRect">
            <a:avLst>
              <a:gd name="adj" fmla="val 38586"/>
            </a:avLst>
          </a:prstGeom>
          <a:solidFill>
            <a:srgbClr val="EE3E80"/>
          </a:solidFill>
          <a:ln w="12700">
            <a:miter lim="400000"/>
          </a:ln>
          <a:effectLst>
            <a:outerShdw blurRad="165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p>
            <a:pPr lvl="1">
              <a:spcBef>
                <a:spcPts val="1200"/>
              </a:spcBef>
              <a:defRPr sz="3600">
                <a:solidFill>
                  <a:srgbClr val="FFFFFF"/>
                </a:solidFill>
              </a:defRPr>
            </a:pPr>
            <a:r>
              <a:rPr sz="1350"/>
              <a:t>RCS design for FNAL site</a:t>
            </a:r>
          </a:p>
        </p:txBody>
      </p:sp>
      <p:sp>
        <p:nvSpPr>
          <p:cNvPr id="33" name="Highest current E w/i FNAL site is 5.42 TeV">
            <a:extLst>
              <a:ext uri="{FF2B5EF4-FFF2-40B4-BE49-F238E27FC236}">
                <a16:creationId xmlns:a16="http://schemas.microsoft.com/office/drawing/2014/main" id="{7DFF931A-D00E-EF31-64B2-62909FC2A1B3}"/>
              </a:ext>
            </a:extLst>
          </p:cNvPr>
          <p:cNvSpPr/>
          <p:nvPr/>
        </p:nvSpPr>
        <p:spPr>
          <a:xfrm>
            <a:off x="4502332" y="2108196"/>
            <a:ext cx="2412274" cy="646974"/>
          </a:xfrm>
          <a:prstGeom prst="roundRect">
            <a:avLst>
              <a:gd name="adj" fmla="val 20352"/>
            </a:avLst>
          </a:prstGeom>
          <a:solidFill>
            <a:srgbClr val="E65933"/>
          </a:solidFill>
          <a:ln w="12700">
            <a:miter lim="400000"/>
          </a:ln>
          <a:effectLst>
            <a:outerShdw blurRad="165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p>
            <a:pPr lvl="1">
              <a:spcBef>
                <a:spcPts val="1200"/>
              </a:spcBef>
              <a:defRPr sz="3600">
                <a:solidFill>
                  <a:srgbClr val="FFFFFF"/>
                </a:solidFill>
              </a:defRPr>
            </a:pPr>
            <a:r>
              <a:rPr sz="1350" dirty="0"/>
              <a:t>Highest current E w/</a:t>
            </a:r>
            <a:r>
              <a:rPr sz="1350" dirty="0" err="1"/>
              <a:t>i</a:t>
            </a:r>
            <a:r>
              <a:rPr sz="1350" dirty="0"/>
              <a:t> FNAL site is 5.42 TeV</a:t>
            </a:r>
          </a:p>
        </p:txBody>
      </p:sp>
      <p:sp>
        <p:nvSpPr>
          <p:cNvPr id="34" name="Smallest current max ring size for 10 TeV is 21.9 km">
            <a:extLst>
              <a:ext uri="{FF2B5EF4-FFF2-40B4-BE49-F238E27FC236}">
                <a16:creationId xmlns:a16="http://schemas.microsoft.com/office/drawing/2014/main" id="{B579101C-2C27-5F9D-C060-2202B79BA8B1}"/>
              </a:ext>
            </a:extLst>
          </p:cNvPr>
          <p:cNvSpPr/>
          <p:nvPr/>
        </p:nvSpPr>
        <p:spPr>
          <a:xfrm>
            <a:off x="1946670" y="4167488"/>
            <a:ext cx="2538141" cy="646974"/>
          </a:xfrm>
          <a:prstGeom prst="roundRect">
            <a:avLst>
              <a:gd name="adj" fmla="val 20352"/>
            </a:avLst>
          </a:prstGeom>
          <a:solidFill>
            <a:srgbClr val="006C93"/>
          </a:solidFill>
          <a:ln w="12700">
            <a:miter lim="400000"/>
          </a:ln>
          <a:effectLst>
            <a:outerShdw blurRad="165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p>
            <a:pPr lvl="1">
              <a:spcBef>
                <a:spcPts val="1200"/>
              </a:spcBef>
              <a:defRPr sz="3600">
                <a:solidFill>
                  <a:srgbClr val="FFFFFF"/>
                </a:solidFill>
              </a:defRPr>
            </a:pPr>
            <a:r>
              <a:rPr sz="1350" dirty="0"/>
              <a:t>Smallest current max ring size for </a:t>
            </a:r>
            <a:r>
              <a:rPr sz="1350" dirty="0">
                <a:latin typeface="Avenir Heavy"/>
                <a:ea typeface="Avenir Heavy"/>
                <a:cs typeface="Avenir Heavy"/>
                <a:sym typeface="Avenir Heavy"/>
              </a:rPr>
              <a:t>10 TeV</a:t>
            </a:r>
            <a:r>
              <a:rPr sz="1350" dirty="0"/>
              <a:t> is 21.9 km</a:t>
            </a:r>
          </a:p>
        </p:txBody>
      </p:sp>
    </p:spTree>
    <p:extLst>
      <p:ext uri="{BB962C8B-B14F-4D97-AF65-F5344CB8AC3E}">
        <p14:creationId xmlns:p14="http://schemas.microsoft.com/office/powerpoint/2010/main" val="551270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9F581-F04C-4996-BB74-D775610DDB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CEB9FA-BFAF-F32D-D423-30908AE968EC}"/>
              </a:ext>
            </a:extLst>
          </p:cNvPr>
          <p:cNvSpPr>
            <a:spLocks noGrp="1"/>
          </p:cNvSpPr>
          <p:nvPr>
            <p:ph type="title"/>
          </p:nvPr>
        </p:nvSpPr>
        <p:spPr/>
        <p:txBody>
          <a:bodyPr/>
          <a:lstStyle/>
          <a:p>
            <a:r>
              <a:rPr lang="en-US" dirty="0"/>
              <a:t>Training new Generation of Accelerator Experts</a:t>
            </a:r>
          </a:p>
        </p:txBody>
      </p:sp>
      <p:sp>
        <p:nvSpPr>
          <p:cNvPr id="6" name="Slide Number Placeholder 5">
            <a:extLst>
              <a:ext uri="{FF2B5EF4-FFF2-40B4-BE49-F238E27FC236}">
                <a16:creationId xmlns:a16="http://schemas.microsoft.com/office/drawing/2014/main" id="{31CF0E4E-54CF-323A-5D3B-7FA7968CE6F0}"/>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a:p>
        </p:txBody>
      </p:sp>
      <p:sp>
        <p:nvSpPr>
          <p:cNvPr id="29" name="Training clusters of new students in muon collider accelerator R&amp;D, e.g.:…">
            <a:extLst>
              <a:ext uri="{FF2B5EF4-FFF2-40B4-BE49-F238E27FC236}">
                <a16:creationId xmlns:a16="http://schemas.microsoft.com/office/drawing/2014/main" id="{DED184B0-46DB-3285-ACD2-AD4F11940570}"/>
              </a:ext>
            </a:extLst>
          </p:cNvPr>
          <p:cNvSpPr txBox="1">
            <a:spLocks noGrp="1"/>
          </p:cNvSpPr>
          <p:nvPr/>
        </p:nvSpPr>
        <p:spPr>
          <a:xfrm>
            <a:off x="45808" y="776814"/>
            <a:ext cx="4649210" cy="3856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lIns="50800" tIns="50800" rIns="50800" bIns="50800">
            <a:normAutofit fontScale="92500" lnSpcReduction="10000"/>
          </a:bodyPr>
          <a:lst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58595B"/>
                </a:solidFill>
                <a:uFillTx/>
                <a:latin typeface="Avenir Book"/>
                <a:ea typeface="Avenir Book"/>
                <a:cs typeface="Avenir Book"/>
                <a:sym typeface="Avenir Book"/>
              </a:defRPr>
            </a:lvl9pPr>
          </a:lstStyle>
          <a:p>
            <a:pPr defTabSz="2267655">
              <a:spcBef>
                <a:spcPts val="900"/>
              </a:spcBef>
              <a:defRPr sz="4464"/>
            </a:pPr>
            <a:r>
              <a:rPr lang="en-US" sz="1800" dirty="0">
                <a:solidFill>
                  <a:schemeClr val="tx1"/>
                </a:solidFill>
                <a:latin typeface="Avenir Book" panose="02000503020000020003" pitchFamily="2" charset="0"/>
              </a:rPr>
              <a:t>Successful 3+ day Accelerator school this week with 70+ students</a:t>
            </a:r>
          </a:p>
          <a:p>
            <a:pPr defTabSz="2267655">
              <a:spcBef>
                <a:spcPts val="900"/>
              </a:spcBef>
              <a:defRPr sz="4464"/>
            </a:pPr>
            <a:endParaRPr lang="en-US" sz="1800" dirty="0">
              <a:solidFill>
                <a:schemeClr val="tx1"/>
              </a:solidFill>
              <a:latin typeface="Avenir Book" panose="02000503020000020003" pitchFamily="2" charset="0"/>
            </a:endParaRPr>
          </a:p>
          <a:p>
            <a:pPr defTabSz="2267655">
              <a:spcBef>
                <a:spcPts val="900"/>
              </a:spcBef>
              <a:defRPr sz="4464"/>
            </a:pPr>
            <a:r>
              <a:rPr sz="1800" dirty="0">
                <a:solidFill>
                  <a:schemeClr val="tx1"/>
                </a:solidFill>
                <a:latin typeface="Avenir Book" panose="02000503020000020003" pitchFamily="2" charset="0"/>
              </a:rPr>
              <a:t>Training clusters of new students in muon collider accelerator R&amp;D, e.g.:</a:t>
            </a:r>
          </a:p>
          <a:p>
            <a:pPr marL="852678" lvl="1" indent="-285750" defTabSz="2267655">
              <a:spcBef>
                <a:spcPts val="900"/>
              </a:spcBef>
              <a:defRPr sz="4464"/>
            </a:pPr>
            <a:r>
              <a:rPr sz="1800" dirty="0">
                <a:latin typeface="Avenir Book" panose="02000503020000020003" pitchFamily="2" charset="0"/>
              </a:rPr>
              <a:t>6 students based at </a:t>
            </a:r>
            <a:r>
              <a:rPr sz="1800" dirty="0">
                <a:latin typeface="Avenir Book" panose="02000503020000020003" pitchFamily="2" charset="0"/>
                <a:ea typeface="Avenir Heavy"/>
                <a:cs typeface="Avenir Heavy"/>
                <a:sym typeface="Avenir Heavy"/>
              </a:rPr>
              <a:t>FNAL</a:t>
            </a:r>
            <a:r>
              <a:rPr sz="1800" dirty="0">
                <a:latin typeface="Avenir Book" panose="02000503020000020003" pitchFamily="2" charset="0"/>
              </a:rPr>
              <a:t> for the summer (Princeton, U Chicago, Wisconsin, Tennessee)</a:t>
            </a:r>
          </a:p>
          <a:p>
            <a:pPr marL="852678" lvl="1" indent="-285750" defTabSz="2267655">
              <a:spcBef>
                <a:spcPts val="900"/>
              </a:spcBef>
              <a:defRPr sz="4464"/>
            </a:pPr>
            <a:r>
              <a:rPr sz="1800" dirty="0">
                <a:latin typeface="Avenir Book" panose="02000503020000020003" pitchFamily="2" charset="0"/>
              </a:rPr>
              <a:t>4 students incorporated into </a:t>
            </a:r>
            <a:r>
              <a:rPr sz="1800" dirty="0">
                <a:latin typeface="Avenir Book" panose="02000503020000020003" pitchFamily="2" charset="0"/>
                <a:ea typeface="Avenir Heavy"/>
                <a:cs typeface="Avenir Heavy"/>
                <a:sym typeface="Avenir Heavy"/>
              </a:rPr>
              <a:t>BNL</a:t>
            </a:r>
            <a:r>
              <a:rPr sz="1800" dirty="0">
                <a:latin typeface="Avenir Book" panose="02000503020000020003" pitchFamily="2" charset="0"/>
              </a:rPr>
              <a:t> </a:t>
            </a:r>
            <a:r>
              <a:rPr sz="1800" dirty="0">
                <a:latin typeface="Avenir Book" panose="02000503020000020003" pitchFamily="2" charset="0"/>
                <a:ea typeface="Avenir Heavy"/>
                <a:cs typeface="Avenir Heavy"/>
                <a:sym typeface="Avenir Heavy"/>
              </a:rPr>
              <a:t>LDRD</a:t>
            </a:r>
            <a:r>
              <a:rPr sz="1800" dirty="0">
                <a:latin typeface="Avenir Book" panose="02000503020000020003" pitchFamily="2" charset="0"/>
              </a:rPr>
              <a:t> (Stony Brook, Princeton, Tennessee)</a:t>
            </a:r>
          </a:p>
          <a:p>
            <a:pPr defTabSz="2267655">
              <a:spcBef>
                <a:spcPts val="900"/>
              </a:spcBef>
              <a:defRPr sz="4464"/>
            </a:pPr>
            <a:r>
              <a:rPr sz="1800" dirty="0">
                <a:solidFill>
                  <a:schemeClr val="tx1"/>
                </a:solidFill>
                <a:latin typeface="Avenir Book" panose="02000503020000020003" pitchFamily="2" charset="0"/>
              </a:rPr>
              <a:t>Interested in expanding </a:t>
            </a:r>
            <a:r>
              <a:rPr sz="2000" dirty="0">
                <a:solidFill>
                  <a:schemeClr val="tx1"/>
                </a:solidFill>
                <a:latin typeface="Avenir Book" panose="02000503020000020003" pitchFamily="2" charset="0"/>
              </a:rPr>
              <a:t>summer</a:t>
            </a:r>
            <a:r>
              <a:rPr sz="1800" dirty="0">
                <a:solidFill>
                  <a:schemeClr val="tx1"/>
                </a:solidFill>
                <a:latin typeface="Avenir Book" panose="02000503020000020003" pitchFamily="2" charset="0"/>
              </a:rPr>
              <a:t> program in future years — needs funding for student and expert time!</a:t>
            </a:r>
          </a:p>
        </p:txBody>
      </p:sp>
      <p:grpSp>
        <p:nvGrpSpPr>
          <p:cNvPr id="63" name="Group">
            <a:extLst>
              <a:ext uri="{FF2B5EF4-FFF2-40B4-BE49-F238E27FC236}">
                <a16:creationId xmlns:a16="http://schemas.microsoft.com/office/drawing/2014/main" id="{54166BE1-8F6B-4AFA-2876-00224069DADD}"/>
              </a:ext>
            </a:extLst>
          </p:cNvPr>
          <p:cNvGrpSpPr/>
          <p:nvPr/>
        </p:nvGrpSpPr>
        <p:grpSpPr>
          <a:xfrm>
            <a:off x="5487857" y="2373589"/>
            <a:ext cx="2995750" cy="1904143"/>
            <a:chOff x="0" y="0"/>
            <a:chExt cx="10059894" cy="7000642"/>
          </a:xfrm>
        </p:grpSpPr>
        <p:pic>
          <p:nvPicPr>
            <p:cNvPr id="64" name="IMG_1509.jpg" descr="IMG_1509.jpg">
              <a:extLst>
                <a:ext uri="{FF2B5EF4-FFF2-40B4-BE49-F238E27FC236}">
                  <a16:creationId xmlns:a16="http://schemas.microsoft.com/office/drawing/2014/main" id="{C8B40985-F064-9AD5-BC66-90DABA2AB8A0}"/>
                </a:ext>
              </a:extLst>
            </p:cNvPr>
            <p:cNvPicPr>
              <a:picLocks noChangeAspect="1"/>
            </p:cNvPicPr>
            <p:nvPr/>
          </p:nvPicPr>
          <p:blipFill>
            <a:blip r:embed="rId2"/>
            <a:srcRect r="6229" b="12999"/>
            <a:stretch>
              <a:fillRect/>
            </a:stretch>
          </p:blipFill>
          <p:spPr>
            <a:xfrm>
              <a:off x="0" y="0"/>
              <a:ext cx="10059895" cy="7000643"/>
            </a:xfrm>
            <a:prstGeom prst="rect">
              <a:avLst/>
            </a:prstGeom>
            <a:ln w="12700" cap="flat">
              <a:noFill/>
              <a:miter lim="400000"/>
            </a:ln>
            <a:effectLst/>
          </p:spPr>
        </p:pic>
        <p:pic>
          <p:nvPicPr>
            <p:cNvPr id="65" name="Tennessee_Volunteers_logo.svg.png" descr="Tennessee_Volunteers_logo.svg.png">
              <a:extLst>
                <a:ext uri="{FF2B5EF4-FFF2-40B4-BE49-F238E27FC236}">
                  <a16:creationId xmlns:a16="http://schemas.microsoft.com/office/drawing/2014/main" id="{9B6694B9-A0C6-D417-A379-C7F2A87C12D3}"/>
                </a:ext>
              </a:extLst>
            </p:cNvPr>
            <p:cNvPicPr>
              <a:picLocks noChangeAspect="1"/>
            </p:cNvPicPr>
            <p:nvPr/>
          </p:nvPicPr>
          <p:blipFill>
            <a:blip r:embed="rId3"/>
            <a:stretch>
              <a:fillRect/>
            </a:stretch>
          </p:blipFill>
          <p:spPr>
            <a:xfrm>
              <a:off x="5374802" y="2052820"/>
              <a:ext cx="574559" cy="574559"/>
            </a:xfrm>
            <a:prstGeom prst="rect">
              <a:avLst/>
            </a:prstGeom>
            <a:ln w="12700" cap="flat">
              <a:noFill/>
              <a:miter lim="400000"/>
            </a:ln>
            <a:effectLst/>
          </p:spPr>
        </p:pic>
        <p:pic>
          <p:nvPicPr>
            <p:cNvPr id="66" name="Tennessee_Volunteers_logo.svg.png" descr="Tennessee_Volunteers_logo.svg.png">
              <a:extLst>
                <a:ext uri="{FF2B5EF4-FFF2-40B4-BE49-F238E27FC236}">
                  <a16:creationId xmlns:a16="http://schemas.microsoft.com/office/drawing/2014/main" id="{60986544-6FF4-7BB4-B978-6443FB502F09}"/>
                </a:ext>
              </a:extLst>
            </p:cNvPr>
            <p:cNvPicPr>
              <a:picLocks noChangeAspect="1"/>
            </p:cNvPicPr>
            <p:nvPr/>
          </p:nvPicPr>
          <p:blipFill>
            <a:blip r:embed="rId3"/>
            <a:stretch>
              <a:fillRect/>
            </a:stretch>
          </p:blipFill>
          <p:spPr>
            <a:xfrm>
              <a:off x="6518305" y="1696080"/>
              <a:ext cx="574559" cy="574559"/>
            </a:xfrm>
            <a:prstGeom prst="rect">
              <a:avLst/>
            </a:prstGeom>
            <a:ln w="12700" cap="flat">
              <a:noFill/>
              <a:miter lim="400000"/>
            </a:ln>
            <a:effectLst/>
          </p:spPr>
        </p:pic>
        <p:pic>
          <p:nvPicPr>
            <p:cNvPr id="67" name="FNAL-Logo-NAL-Blue.png" descr="FNAL-Logo-NAL-Blue.png">
              <a:extLst>
                <a:ext uri="{FF2B5EF4-FFF2-40B4-BE49-F238E27FC236}">
                  <a16:creationId xmlns:a16="http://schemas.microsoft.com/office/drawing/2014/main" id="{5B991041-6DA9-2BC9-AA1E-ED2F6F71A058}"/>
                </a:ext>
              </a:extLst>
            </p:cNvPr>
            <p:cNvPicPr>
              <a:picLocks noChangeAspect="1"/>
            </p:cNvPicPr>
            <p:nvPr/>
          </p:nvPicPr>
          <p:blipFill>
            <a:blip r:embed="rId4"/>
            <a:srcRect r="80752"/>
            <a:stretch>
              <a:fillRect/>
            </a:stretch>
          </p:blipFill>
          <p:spPr>
            <a:xfrm>
              <a:off x="711514" y="1421549"/>
              <a:ext cx="683627" cy="671318"/>
            </a:xfrm>
            <a:prstGeom prst="rect">
              <a:avLst/>
            </a:prstGeom>
            <a:ln w="12700" cap="flat">
              <a:noFill/>
              <a:miter lim="400000"/>
            </a:ln>
            <a:effectLst/>
          </p:spPr>
        </p:pic>
        <p:pic>
          <p:nvPicPr>
            <p:cNvPr id="68" name="FNAL-Logo-NAL-Blue.png" descr="FNAL-Logo-NAL-Blue.png">
              <a:extLst>
                <a:ext uri="{FF2B5EF4-FFF2-40B4-BE49-F238E27FC236}">
                  <a16:creationId xmlns:a16="http://schemas.microsoft.com/office/drawing/2014/main" id="{B112D892-3876-B6CA-0AAD-88FEE63235E0}"/>
                </a:ext>
              </a:extLst>
            </p:cNvPr>
            <p:cNvPicPr>
              <a:picLocks noChangeAspect="1"/>
            </p:cNvPicPr>
            <p:nvPr/>
          </p:nvPicPr>
          <p:blipFill>
            <a:blip r:embed="rId4"/>
            <a:srcRect r="80752"/>
            <a:stretch>
              <a:fillRect/>
            </a:stretch>
          </p:blipFill>
          <p:spPr>
            <a:xfrm>
              <a:off x="7699933" y="1700897"/>
              <a:ext cx="683628" cy="671317"/>
            </a:xfrm>
            <a:prstGeom prst="rect">
              <a:avLst/>
            </a:prstGeom>
            <a:ln w="12700" cap="flat">
              <a:noFill/>
              <a:miter lim="400000"/>
            </a:ln>
            <a:effectLst/>
          </p:spPr>
        </p:pic>
        <p:pic>
          <p:nvPicPr>
            <p:cNvPr id="69" name="Princeton_seal.svg.png" descr="Princeton_seal.svg.png">
              <a:extLst>
                <a:ext uri="{FF2B5EF4-FFF2-40B4-BE49-F238E27FC236}">
                  <a16:creationId xmlns:a16="http://schemas.microsoft.com/office/drawing/2014/main" id="{80653EEB-4B9A-5F7B-0471-A512E1BCF141}"/>
                </a:ext>
              </a:extLst>
            </p:cNvPr>
            <p:cNvPicPr>
              <a:picLocks noChangeAspect="1"/>
            </p:cNvPicPr>
            <p:nvPr/>
          </p:nvPicPr>
          <p:blipFill>
            <a:blip r:embed="rId5"/>
            <a:stretch>
              <a:fillRect/>
            </a:stretch>
          </p:blipFill>
          <p:spPr>
            <a:xfrm>
              <a:off x="8990518" y="1775615"/>
              <a:ext cx="656707" cy="838395"/>
            </a:xfrm>
            <a:prstGeom prst="rect">
              <a:avLst/>
            </a:prstGeom>
            <a:ln w="12700" cap="flat">
              <a:noFill/>
              <a:miter lim="400000"/>
            </a:ln>
            <a:effectLst/>
          </p:spPr>
        </p:pic>
        <p:pic>
          <p:nvPicPr>
            <p:cNvPr id="70" name="Princeton_seal.svg.png" descr="Princeton_seal.svg.png">
              <a:extLst>
                <a:ext uri="{FF2B5EF4-FFF2-40B4-BE49-F238E27FC236}">
                  <a16:creationId xmlns:a16="http://schemas.microsoft.com/office/drawing/2014/main" id="{3CAC70D4-A000-3239-4736-9B6751C115CF}"/>
                </a:ext>
              </a:extLst>
            </p:cNvPr>
            <p:cNvPicPr>
              <a:picLocks noChangeAspect="1"/>
            </p:cNvPicPr>
            <p:nvPr/>
          </p:nvPicPr>
          <p:blipFill>
            <a:blip r:embed="rId5"/>
            <a:stretch>
              <a:fillRect/>
            </a:stretch>
          </p:blipFill>
          <p:spPr>
            <a:xfrm>
              <a:off x="2127060" y="1385407"/>
              <a:ext cx="656707" cy="838396"/>
            </a:xfrm>
            <a:prstGeom prst="rect">
              <a:avLst/>
            </a:prstGeom>
            <a:ln w="12700" cap="flat">
              <a:noFill/>
              <a:miter lim="400000"/>
            </a:ln>
            <a:effectLst/>
          </p:spPr>
        </p:pic>
        <p:pic>
          <p:nvPicPr>
            <p:cNvPr id="71" name="University_of_Chicago_Coat_of_arms.png" descr="University_of_Chicago_Coat_of_arms.png">
              <a:extLst>
                <a:ext uri="{FF2B5EF4-FFF2-40B4-BE49-F238E27FC236}">
                  <a16:creationId xmlns:a16="http://schemas.microsoft.com/office/drawing/2014/main" id="{1D11FCB6-F2EC-2682-0F1C-AA91668B7512}"/>
                </a:ext>
              </a:extLst>
            </p:cNvPr>
            <p:cNvPicPr>
              <a:picLocks noChangeAspect="1"/>
            </p:cNvPicPr>
            <p:nvPr/>
          </p:nvPicPr>
          <p:blipFill>
            <a:blip r:embed="rId6"/>
            <a:stretch>
              <a:fillRect/>
            </a:stretch>
          </p:blipFill>
          <p:spPr>
            <a:xfrm>
              <a:off x="4321635" y="1700897"/>
              <a:ext cx="611995" cy="776724"/>
            </a:xfrm>
            <a:prstGeom prst="rect">
              <a:avLst/>
            </a:prstGeom>
            <a:ln w="12700" cap="flat">
              <a:noFill/>
              <a:miter lim="400000"/>
            </a:ln>
            <a:effectLst/>
          </p:spPr>
        </p:pic>
        <p:pic>
          <p:nvPicPr>
            <p:cNvPr id="72" name="University-of-Wisconsin-Symbol.png" descr="University-of-Wisconsin-Symbol.png">
              <a:extLst>
                <a:ext uri="{FF2B5EF4-FFF2-40B4-BE49-F238E27FC236}">
                  <a16:creationId xmlns:a16="http://schemas.microsoft.com/office/drawing/2014/main" id="{171FC771-388B-78F0-8216-1EF77B26C984}"/>
                </a:ext>
              </a:extLst>
            </p:cNvPr>
            <p:cNvPicPr>
              <a:picLocks noChangeAspect="1"/>
            </p:cNvPicPr>
            <p:nvPr/>
          </p:nvPicPr>
          <p:blipFill>
            <a:blip r:embed="rId7"/>
            <a:srcRect l="29468" r="29468"/>
            <a:stretch>
              <a:fillRect/>
            </a:stretch>
          </p:blipFill>
          <p:spPr>
            <a:xfrm>
              <a:off x="3157643" y="1496123"/>
              <a:ext cx="790025" cy="1082230"/>
            </a:xfrm>
            <a:prstGeom prst="rect">
              <a:avLst/>
            </a:prstGeom>
            <a:ln w="12700" cap="flat">
              <a:noFill/>
              <a:miter lim="400000"/>
            </a:ln>
            <a:effectLst/>
          </p:spPr>
        </p:pic>
      </p:grpSp>
      <p:sp>
        <p:nvSpPr>
          <p:cNvPr id="74" name="TextBox 73">
            <a:extLst>
              <a:ext uri="{FF2B5EF4-FFF2-40B4-BE49-F238E27FC236}">
                <a16:creationId xmlns:a16="http://schemas.microsoft.com/office/drawing/2014/main" id="{36B4AE5C-5398-DAEA-DD12-5F9D61AAEB5F}"/>
              </a:ext>
            </a:extLst>
          </p:cNvPr>
          <p:cNvSpPr txBox="1"/>
          <p:nvPr/>
        </p:nvSpPr>
        <p:spPr>
          <a:xfrm>
            <a:off x="4561242" y="4221918"/>
            <a:ext cx="4354158" cy="584775"/>
          </a:xfrm>
          <a:prstGeom prst="rect">
            <a:avLst/>
          </a:prstGeom>
          <a:noFill/>
        </p:spPr>
        <p:txBody>
          <a:bodyPr wrap="square">
            <a:spAutoFit/>
          </a:bodyPr>
          <a:lstStyle/>
          <a:p>
            <a:r>
              <a:rPr lang="en-US" sz="1600" dirty="0">
                <a:latin typeface="Avenir Book" panose="02000503020000020003" pitchFamily="2" charset="0"/>
              </a:rPr>
              <a:t>Muon Collider is an excellent motivator attracting a new generation to accelerator</a:t>
            </a:r>
          </a:p>
        </p:txBody>
      </p:sp>
      <p:pic>
        <p:nvPicPr>
          <p:cNvPr id="82" name="Picture 81" descr="A group of people posing for a photo&#10;&#10;AI-generated content may be incorrect.">
            <a:extLst>
              <a:ext uri="{FF2B5EF4-FFF2-40B4-BE49-F238E27FC236}">
                <a16:creationId xmlns:a16="http://schemas.microsoft.com/office/drawing/2014/main" id="{886EE660-2D83-3FDB-0EAC-E6979E30FEF6}"/>
              </a:ext>
            </a:extLst>
          </p:cNvPr>
          <p:cNvPicPr>
            <a:picLocks noChangeAspect="1"/>
          </p:cNvPicPr>
          <p:nvPr/>
        </p:nvPicPr>
        <p:blipFill>
          <a:blip r:embed="rId8"/>
          <a:stretch>
            <a:fillRect/>
          </a:stretch>
        </p:blipFill>
        <p:spPr>
          <a:xfrm>
            <a:off x="5078023" y="547755"/>
            <a:ext cx="3128031" cy="2084401"/>
          </a:xfrm>
          <a:prstGeom prst="rect">
            <a:avLst/>
          </a:prstGeom>
        </p:spPr>
      </p:pic>
      <p:sp>
        <p:nvSpPr>
          <p:cNvPr id="2" name="TextBox 1">
            <a:extLst>
              <a:ext uri="{FF2B5EF4-FFF2-40B4-BE49-F238E27FC236}">
                <a16:creationId xmlns:a16="http://schemas.microsoft.com/office/drawing/2014/main" id="{12EFB21B-0C6F-9386-6F7B-3EEA2CD3D3CE}"/>
              </a:ext>
            </a:extLst>
          </p:cNvPr>
          <p:cNvSpPr txBox="1"/>
          <p:nvPr/>
        </p:nvSpPr>
        <p:spPr>
          <a:xfrm rot="968856">
            <a:off x="7684106" y="158500"/>
            <a:ext cx="2074097" cy="646331"/>
          </a:xfrm>
          <a:prstGeom prst="rect">
            <a:avLst/>
          </a:prstGeom>
          <a:noFill/>
        </p:spPr>
        <p:txBody>
          <a:bodyPr wrap="square" rtlCol="0">
            <a:spAutoFit/>
          </a:bodyPr>
          <a:lstStyle/>
          <a:p>
            <a:r>
              <a:rPr lang="en-US" sz="1800" b="1" dirty="0">
                <a:solidFill>
                  <a:srgbClr val="C00000"/>
                </a:solidFill>
              </a:rPr>
              <a:t>Please attend Poster session</a:t>
            </a:r>
          </a:p>
        </p:txBody>
      </p:sp>
    </p:spTree>
    <p:extLst>
      <p:ext uri="{BB962C8B-B14F-4D97-AF65-F5344CB8AC3E}">
        <p14:creationId xmlns:p14="http://schemas.microsoft.com/office/powerpoint/2010/main" val="1834586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Experimental Challenge</a:t>
            </a:r>
          </a:p>
        </p:txBody>
      </p:sp>
      <p:sp>
        <p:nvSpPr>
          <p:cNvPr id="14" name="TextBox 13">
            <a:extLst>
              <a:ext uri="{FF2B5EF4-FFF2-40B4-BE49-F238E27FC236}">
                <a16:creationId xmlns:a16="http://schemas.microsoft.com/office/drawing/2014/main" id="{679C3145-E7BD-9CF8-C0F5-C16A2116A55B}"/>
              </a:ext>
            </a:extLst>
          </p:cNvPr>
          <p:cNvSpPr txBox="1"/>
          <p:nvPr/>
        </p:nvSpPr>
        <p:spPr>
          <a:xfrm>
            <a:off x="5384591" y="3390900"/>
            <a:ext cx="2063959"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000" dirty="0"/>
          </a:p>
          <a:p>
            <a:endParaRPr lang="en-US" sz="1000" dirty="0"/>
          </a:p>
        </p:txBody>
      </p:sp>
      <p:sp>
        <p:nvSpPr>
          <p:cNvPr id="25" name="Rectangle 24">
            <a:extLst>
              <a:ext uri="{FF2B5EF4-FFF2-40B4-BE49-F238E27FC236}">
                <a16:creationId xmlns:a16="http://schemas.microsoft.com/office/drawing/2014/main" id="{57122662-E71D-E041-0884-D1D1353E7581}"/>
              </a:ext>
            </a:extLst>
          </p:cNvPr>
          <p:cNvSpPr/>
          <p:nvPr/>
        </p:nvSpPr>
        <p:spPr>
          <a:xfrm>
            <a:off x="7448550" y="3867872"/>
            <a:ext cx="1646391" cy="8625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Google Shape;127;p21">
            <a:extLst>
              <a:ext uri="{FF2B5EF4-FFF2-40B4-BE49-F238E27FC236}">
                <a16:creationId xmlns:a16="http://schemas.microsoft.com/office/drawing/2014/main" id="{4EB7A8DE-363C-5EA4-BC76-BBF4ACED3FF9}"/>
              </a:ext>
            </a:extLst>
          </p:cNvPr>
          <p:cNvSpPr txBox="1">
            <a:spLocks/>
          </p:cNvSpPr>
          <p:nvPr/>
        </p:nvSpPr>
        <p:spPr>
          <a:xfrm>
            <a:off x="0" y="685441"/>
            <a:ext cx="4984495" cy="4017000"/>
          </a:xfrm>
          <a:prstGeom prst="rect">
            <a:avLst/>
          </a:prstGeom>
        </p:spPr>
        <p:txBody>
          <a:bodyPr spcFirstLastPara="1" wrap="square" lIns="91425" tIns="91425" rIns="91425" bIns="91425" anchor="t" anchorCtr="0">
            <a:normAutofit fontScale="92500" lnSpcReduction="10000"/>
          </a:bodyPr>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334327">
              <a:spcBef>
                <a:spcPts val="0"/>
              </a:spcBef>
              <a:spcAft>
                <a:spcPts val="0"/>
              </a:spcAft>
              <a:buSzPct val="100000"/>
              <a:buFont typeface="Arial" charset="0"/>
              <a:buChar char="●"/>
            </a:pPr>
            <a:r>
              <a:rPr lang="en-US" sz="1900" b="1" dirty="0">
                <a:solidFill>
                  <a:schemeClr val="tx1"/>
                </a:solidFill>
                <a:latin typeface="Avenir Book" panose="02000503020000020003" pitchFamily="2" charset="0"/>
              </a:rPr>
              <a:t>Beam-Induced Backgrounds</a:t>
            </a:r>
            <a:r>
              <a:rPr lang="en-US" sz="1900" dirty="0">
                <a:solidFill>
                  <a:schemeClr val="tx1"/>
                </a:solidFill>
                <a:latin typeface="Avenir Book" panose="02000503020000020003" pitchFamily="2" charset="0"/>
              </a:rPr>
              <a:t> dictate detector design and technologies</a:t>
            </a:r>
          </a:p>
          <a:p>
            <a:pPr marL="457200" indent="-334327">
              <a:spcBef>
                <a:spcPts val="0"/>
              </a:spcBef>
              <a:spcAft>
                <a:spcPts val="0"/>
              </a:spcAft>
              <a:buSzPct val="100000"/>
              <a:buFont typeface="Arial" charset="0"/>
              <a:buChar char="●"/>
            </a:pPr>
            <a:endParaRPr lang="en-US" sz="1900" dirty="0">
              <a:solidFill>
                <a:schemeClr val="tx1"/>
              </a:solidFill>
              <a:latin typeface="Avenir Book" panose="02000503020000020003" pitchFamily="2" charset="0"/>
            </a:endParaRPr>
          </a:p>
          <a:p>
            <a:pPr marL="457200" indent="-334327">
              <a:spcBef>
                <a:spcPts val="0"/>
              </a:spcBef>
              <a:spcAft>
                <a:spcPts val="0"/>
              </a:spcAft>
              <a:buSzPct val="100000"/>
              <a:buFont typeface="Arial" charset="0"/>
              <a:buChar char="●"/>
            </a:pPr>
            <a:r>
              <a:rPr lang="en-US" sz="1900" dirty="0">
                <a:solidFill>
                  <a:schemeClr val="tx1"/>
                </a:solidFill>
                <a:latin typeface="Avenir Book" panose="02000503020000020003" pitchFamily="2" charset="0"/>
              </a:rPr>
              <a:t>Major progress in </a:t>
            </a:r>
            <a:r>
              <a:rPr lang="en-US" sz="1900" b="1" dirty="0">
                <a:solidFill>
                  <a:schemeClr val="tx1"/>
                </a:solidFill>
                <a:latin typeface="Avenir Book" panose="02000503020000020003" pitchFamily="2" charset="0"/>
              </a:rPr>
              <a:t>suppressing</a:t>
            </a:r>
            <a:r>
              <a:rPr lang="en-US" sz="1900" dirty="0">
                <a:solidFill>
                  <a:schemeClr val="tx1"/>
                </a:solidFill>
                <a:latin typeface="Avenir Book" panose="02000503020000020003" pitchFamily="2" charset="0"/>
              </a:rPr>
              <a:t> the backgrounds:</a:t>
            </a:r>
          </a:p>
          <a:p>
            <a:pPr marL="914400" lvl="1" indent="-310832">
              <a:spcBef>
                <a:spcPts val="0"/>
              </a:spcBef>
              <a:spcAft>
                <a:spcPts val="0"/>
              </a:spcAft>
              <a:buClr>
                <a:srgbClr val="666666"/>
              </a:buClr>
              <a:buSzPct val="100000"/>
              <a:buFont typeface="Arial" charset="0"/>
              <a:buChar char="○"/>
            </a:pPr>
            <a:r>
              <a:rPr lang="en-US" sz="1700" dirty="0">
                <a:solidFill>
                  <a:srgbClr val="404040"/>
                </a:solidFill>
                <a:latin typeface="Avenir Book" panose="02000503020000020003" pitchFamily="2" charset="0"/>
              </a:rPr>
              <a:t>Improving the Interaction Region design </a:t>
            </a:r>
          </a:p>
          <a:p>
            <a:pPr marL="914400" lvl="1" indent="-310832">
              <a:spcBef>
                <a:spcPts val="0"/>
              </a:spcBef>
              <a:spcAft>
                <a:spcPts val="0"/>
              </a:spcAft>
              <a:buClr>
                <a:srgbClr val="666666"/>
              </a:buClr>
              <a:buSzPct val="100000"/>
              <a:buFont typeface="Arial" charset="0"/>
              <a:buChar char="○"/>
            </a:pPr>
            <a:r>
              <a:rPr lang="en-US" sz="1700" dirty="0">
                <a:solidFill>
                  <a:srgbClr val="404040"/>
                </a:solidFill>
                <a:latin typeface="Avenir Book" panose="02000503020000020003" pitchFamily="2" charset="0"/>
              </a:rPr>
              <a:t>Optimizing shielding nozzles in forward region</a:t>
            </a:r>
          </a:p>
          <a:p>
            <a:pPr marL="914400" lvl="1" indent="-310832">
              <a:spcBef>
                <a:spcPts val="0"/>
              </a:spcBef>
              <a:spcAft>
                <a:spcPts val="0"/>
              </a:spcAft>
              <a:buClr>
                <a:srgbClr val="666666"/>
              </a:buClr>
              <a:buSzPct val="100000"/>
              <a:buFont typeface="Arial" charset="0"/>
              <a:buChar char="○"/>
            </a:pPr>
            <a:r>
              <a:rPr lang="en-US" sz="1700" dirty="0">
                <a:solidFill>
                  <a:schemeClr val="tx1">
                    <a:lumMod val="60000"/>
                    <a:lumOff val="40000"/>
                  </a:schemeClr>
                </a:solidFill>
                <a:latin typeface="Avenir Book" panose="02000503020000020003" pitchFamily="2" charset="0"/>
              </a:rPr>
              <a:t>4D detector technologies and developing novel algorithms</a:t>
            </a:r>
          </a:p>
          <a:p>
            <a:pPr marL="914400" lvl="1" indent="-310832">
              <a:spcBef>
                <a:spcPts val="0"/>
              </a:spcBef>
              <a:spcAft>
                <a:spcPts val="0"/>
              </a:spcAft>
              <a:buClr>
                <a:srgbClr val="666666"/>
              </a:buClr>
              <a:buSzPct val="100000"/>
              <a:buFont typeface="Arial" charset="0"/>
              <a:buChar char="○"/>
            </a:pPr>
            <a:endParaRPr lang="en-US" sz="1700" dirty="0">
              <a:solidFill>
                <a:srgbClr val="666666"/>
              </a:solidFill>
              <a:latin typeface="Avenir Book" panose="02000503020000020003" pitchFamily="2" charset="0"/>
            </a:endParaRPr>
          </a:p>
          <a:p>
            <a:pPr marL="457200" indent="-334327">
              <a:spcBef>
                <a:spcPts val="0"/>
              </a:spcBef>
              <a:spcAft>
                <a:spcPts val="0"/>
              </a:spcAft>
              <a:buSzPct val="100000"/>
              <a:buFont typeface="Arial" charset="0"/>
              <a:buChar char="●"/>
            </a:pPr>
            <a:r>
              <a:rPr lang="en-US" b="1" dirty="0">
                <a:solidFill>
                  <a:schemeClr val="tx1"/>
                </a:solidFill>
                <a:latin typeface="Avenir Book" panose="02000503020000020003" pitchFamily="2" charset="0"/>
              </a:rPr>
              <a:t>Fundamentally reducible:</a:t>
            </a:r>
            <a:r>
              <a:rPr lang="en-US" dirty="0">
                <a:solidFill>
                  <a:schemeClr val="tx1"/>
                </a:solidFill>
                <a:latin typeface="Avenir Book" panose="02000503020000020003" pitchFamily="2" charset="0"/>
              </a:rPr>
              <a:t> </a:t>
            </a:r>
            <a:r>
              <a:rPr lang="en-US" dirty="0">
                <a:latin typeface="Avenir Book" panose="02000503020000020003" pitchFamily="2" charset="0"/>
              </a:rPr>
              <a:t>unlike </a:t>
            </a:r>
            <a:r>
              <a:rPr lang="en-US" i="1" dirty="0">
                <a:latin typeface="Avenir Book" panose="02000503020000020003" pitchFamily="2" charset="0"/>
              </a:rPr>
              <a:t>pp</a:t>
            </a:r>
            <a:r>
              <a:rPr lang="en-US" dirty="0">
                <a:latin typeface="Avenir Book" panose="02000503020000020003" pitchFamily="2" charset="0"/>
              </a:rPr>
              <a:t> the backgrounds are out-of-time and largely not from the IP</a:t>
            </a:r>
          </a:p>
          <a:p>
            <a:pPr marL="914400" lvl="1" indent="-310832">
              <a:spcBef>
                <a:spcPts val="0"/>
              </a:spcBef>
              <a:spcAft>
                <a:spcPts val="0"/>
              </a:spcAft>
              <a:buClr>
                <a:schemeClr val="dk2"/>
              </a:buClr>
              <a:buSzPct val="100000"/>
              <a:buFont typeface="Arial" charset="0"/>
              <a:buChar char="○"/>
            </a:pPr>
            <a:r>
              <a:rPr lang="en-US" dirty="0">
                <a:solidFill>
                  <a:srgbClr val="404040"/>
                </a:solidFill>
                <a:latin typeface="Avenir Book" panose="02000503020000020003" pitchFamily="2" charset="0"/>
              </a:rPr>
              <a:t>Can be mitigated with precision spatial and timing detectors and advanced algorithms</a:t>
            </a:r>
          </a:p>
          <a:p>
            <a:pPr marL="862013" indent="-310832">
              <a:spcBef>
                <a:spcPts val="0"/>
              </a:spcBef>
              <a:spcAft>
                <a:spcPts val="0"/>
              </a:spcAft>
              <a:buClr>
                <a:schemeClr val="dk2"/>
              </a:buClr>
              <a:buSzPct val="100000"/>
              <a:buFont typeface="Arial" charset="0"/>
              <a:buChar char="○"/>
            </a:pPr>
            <a:endParaRPr lang="en-US" dirty="0">
              <a:solidFill>
                <a:srgbClr val="404040"/>
              </a:solidFill>
              <a:latin typeface="Avenir Book" panose="02000503020000020003" pitchFamily="2" charset="0"/>
            </a:endParaRPr>
          </a:p>
        </p:txBody>
      </p:sp>
      <p:sp>
        <p:nvSpPr>
          <p:cNvPr id="9" name="TextBox 8">
            <a:extLst>
              <a:ext uri="{FF2B5EF4-FFF2-40B4-BE49-F238E27FC236}">
                <a16:creationId xmlns:a16="http://schemas.microsoft.com/office/drawing/2014/main" id="{B230AA13-9F5B-6AFD-5F1F-47809D6580EC}"/>
              </a:ext>
            </a:extLst>
          </p:cNvPr>
          <p:cNvSpPr txBox="1"/>
          <p:nvPr/>
        </p:nvSpPr>
        <p:spPr>
          <a:xfrm rot="968856">
            <a:off x="7234696" y="275668"/>
            <a:ext cx="2074097" cy="646331"/>
          </a:xfrm>
          <a:prstGeom prst="rect">
            <a:avLst/>
          </a:prstGeom>
          <a:noFill/>
        </p:spPr>
        <p:txBody>
          <a:bodyPr wrap="square" rtlCol="0">
            <a:spAutoFit/>
          </a:bodyPr>
          <a:lstStyle/>
          <a:p>
            <a:r>
              <a:rPr lang="en-US" sz="1800" b="1" dirty="0">
                <a:solidFill>
                  <a:srgbClr val="C00000"/>
                </a:solidFill>
              </a:rPr>
              <a:t>Exp. Parallel and Poster Sessions</a:t>
            </a:r>
          </a:p>
        </p:txBody>
      </p:sp>
      <p:pic>
        <p:nvPicPr>
          <p:cNvPr id="13" name="Picture 12">
            <a:extLst>
              <a:ext uri="{FF2B5EF4-FFF2-40B4-BE49-F238E27FC236}">
                <a16:creationId xmlns:a16="http://schemas.microsoft.com/office/drawing/2014/main" id="{1A3BD907-3E5A-A9C8-4E58-E6EFD9B47064}"/>
              </a:ext>
            </a:extLst>
          </p:cNvPr>
          <p:cNvPicPr>
            <a:picLocks noChangeAspect="1"/>
          </p:cNvPicPr>
          <p:nvPr/>
        </p:nvPicPr>
        <p:blipFill>
          <a:blip r:embed="rId3"/>
          <a:stretch>
            <a:fillRect/>
          </a:stretch>
        </p:blipFill>
        <p:spPr>
          <a:xfrm>
            <a:off x="4781006" y="1112993"/>
            <a:ext cx="4329320" cy="2911468"/>
          </a:xfrm>
          <a:prstGeom prst="rect">
            <a:avLst/>
          </a:prstGeom>
        </p:spPr>
      </p:pic>
    </p:spTree>
    <p:extLst>
      <p:ext uri="{BB962C8B-B14F-4D97-AF65-F5344CB8AC3E}">
        <p14:creationId xmlns:p14="http://schemas.microsoft.com/office/powerpoint/2010/main" val="293490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Slide Number"/>
          <p:cNvSpPr txBox="1">
            <a:spLocks noGrp="1"/>
          </p:cNvSpPr>
          <p:nvPr>
            <p:ph type="sldNum" sz="quarter" idx="2"/>
          </p:nvPr>
        </p:nvSpPr>
        <p:spPr>
          <a:xfrm>
            <a:off x="23762082" y="13153541"/>
            <a:ext cx="453239"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Avenir Book"/>
                <a:ea typeface="Avenir Book"/>
                <a:cs typeface="Avenir Book"/>
                <a:sym typeface="Avenir Book"/>
              </a:defRPr>
            </a:lvl1pPr>
            <a:lvl2pPr marL="0" marR="0" indent="4572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2pPr>
            <a:lvl3pPr marL="0" marR="0" indent="9144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3pPr>
            <a:lvl4pPr marL="0" marR="0" indent="13716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4pPr>
            <a:lvl5pPr marL="0" marR="0" indent="18288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5pPr>
            <a:lvl6pPr marL="0" marR="0" indent="22860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6pPr>
            <a:lvl7pPr marL="0" marR="0" indent="27432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7pPr>
            <a:lvl8pPr marL="0" marR="0" indent="32004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8pPr>
            <a:lvl9pPr marL="0" marR="0" indent="36576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9pPr>
          </a:lstStyle>
          <a:p>
            <a:fld id="{86CB4B4D-7CA3-9044-876B-883B54F8677D}" type="slidenum">
              <a:rPr lang="en-US" smtClean="0"/>
              <a:pPr/>
              <a:t>26</a:t>
            </a:fld>
            <a:endParaRPr/>
          </a:p>
        </p:txBody>
      </p:sp>
      <p:pic>
        <p:nvPicPr>
          <p:cNvPr id="1021" name="AGV_vUeTR4w2rPtUsbb2ipjH3nZC5dJOGMEIk0pgOKNClrXV_m3m_rumtr06uIIMbCMfhx-Ig1eOP9UkMtS5bM8kEwj0-IbARjynJl7MPhyDSTHpnWfuPCBRsocZwXrlSaLv7GlGOhI3=s2048.png" descr="AGV_vUeTR4w2rPtUsbb2ipjH3nZC5dJOGMEIk0pgOKNClrXV_m3m_rumtr06uIIMbCMfhx-Ig1eOP9UkMtS5bM8kEwj0-IbARjynJl7MPhyDSTHpnWfuPCBRsocZwXrlSaLv7GlGOhI3=s2048.png"/>
          <p:cNvPicPr>
            <a:picLocks noChangeAspect="1"/>
          </p:cNvPicPr>
          <p:nvPr/>
        </p:nvPicPr>
        <p:blipFill>
          <a:blip r:embed="rId3"/>
          <a:stretch>
            <a:fillRect/>
          </a:stretch>
        </p:blipFill>
        <p:spPr>
          <a:xfrm>
            <a:off x="4115812" y="2699134"/>
            <a:ext cx="2227044" cy="1670283"/>
          </a:xfrm>
          <a:prstGeom prst="rect">
            <a:avLst/>
          </a:prstGeom>
          <a:ln w="12700">
            <a:miter lim="400000"/>
          </a:ln>
        </p:spPr>
      </p:pic>
      <p:pic>
        <p:nvPicPr>
          <p:cNvPr id="1022" name="AGV_vUdVWr-5CHO8f9Nyy9t66Id-dh-3Ws2P13YQCaHsC9U050rfcK9CuMicnFkXE9nIgyfw5zf0hj54kcK9KvPYCTWotNkRqlVY3l032Vdbr1Ki-yJix698M28T_cgQbvQqSI2THN5MJA=s2048.png" descr="AGV_vUdVWr-5CHO8f9Nyy9t66Id-dh-3Ws2P13YQCaHsC9U050rfcK9CuMicnFkXE9nIgyfw5zf0hj54kcK9KvPYCTWotNkRqlVY3l032Vdbr1Ki-yJix698M28T_cgQbvQqSI2THN5MJA=s2048.png"/>
          <p:cNvPicPr>
            <a:picLocks noChangeAspect="1"/>
          </p:cNvPicPr>
          <p:nvPr/>
        </p:nvPicPr>
        <p:blipFill>
          <a:blip r:embed="rId4"/>
          <a:stretch>
            <a:fillRect/>
          </a:stretch>
        </p:blipFill>
        <p:spPr>
          <a:xfrm>
            <a:off x="5089299" y="202639"/>
            <a:ext cx="2996897" cy="2350176"/>
          </a:xfrm>
          <a:prstGeom prst="rect">
            <a:avLst/>
          </a:prstGeom>
          <a:ln w="12700">
            <a:miter lim="400000"/>
          </a:ln>
        </p:spPr>
      </p:pic>
      <p:pic>
        <p:nvPicPr>
          <p:cNvPr id="1023" name="AGV_vUc8SeCJ5aLnkmFc3MRR1LqmRNvZAB25FRbJht9a7ELtnko-nxfUgv4qBertQbqAwvD_t9fux7L3S_VHLksfh0S9GlmOuY2ZB-tL6bL31pieyOPbcbEu7r84ZOOsfCYSuAy_wG3LFQ=s2048.png" descr="AGV_vUc8SeCJ5aLnkmFc3MRR1LqmRNvZAB25FRbJht9a7ELtnko-nxfUgv4qBertQbqAwvD_t9fux7L3S_VHLksfh0S9GlmOuY2ZB-tL6bL31pieyOPbcbEu7r84ZOOsfCYSuAy_wG3LFQ=s2048.png"/>
          <p:cNvPicPr>
            <a:picLocks noChangeAspect="1"/>
          </p:cNvPicPr>
          <p:nvPr/>
        </p:nvPicPr>
        <p:blipFill>
          <a:blip r:embed="rId5"/>
          <a:stretch>
            <a:fillRect/>
          </a:stretch>
        </p:blipFill>
        <p:spPr>
          <a:xfrm>
            <a:off x="6459125" y="2973836"/>
            <a:ext cx="2054841" cy="1482422"/>
          </a:xfrm>
          <a:prstGeom prst="rect">
            <a:avLst/>
          </a:prstGeom>
          <a:ln w="12700">
            <a:miter lim="400000"/>
          </a:ln>
        </p:spPr>
      </p:pic>
      <p:pic>
        <p:nvPicPr>
          <p:cNvPr id="1024" name="AGV_vUfy3dOYPxGjddD4b0t2GGCPqiaxsIWhNYinG4gg5yyELg5veAi-c4Nbzx6P-vYn0SCkMpoocgj27m1GYhpLBT09KVN-iBpjjzAhQaDUDhSNeDXl0XfxDOyUkFxbhEnagYHE4zRwBw=s2048.png" descr="AGV_vUfy3dOYPxGjddD4b0t2GGCPqiaxsIWhNYinG4gg5yyELg5veAi-c4Nbzx6P-vYn0SCkMpoocgj27m1GYhpLBT09KVN-iBpjjzAhQaDUDhSNeDXl0XfxDOyUkFxbhEnagYHE4zRwBw=s2048.png"/>
          <p:cNvPicPr>
            <a:picLocks noChangeAspect="1"/>
          </p:cNvPicPr>
          <p:nvPr/>
        </p:nvPicPr>
        <p:blipFill>
          <a:blip r:embed="rId6"/>
          <a:stretch>
            <a:fillRect/>
          </a:stretch>
        </p:blipFill>
        <p:spPr>
          <a:xfrm>
            <a:off x="3884386" y="72736"/>
            <a:ext cx="1204913" cy="504825"/>
          </a:xfrm>
          <a:prstGeom prst="rect">
            <a:avLst/>
          </a:prstGeom>
          <a:ln w="12700">
            <a:miter lim="400000"/>
          </a:ln>
        </p:spPr>
      </p:pic>
      <p:sp>
        <p:nvSpPr>
          <p:cNvPr id="1033" name="photon"/>
          <p:cNvSpPr/>
          <p:nvPr/>
        </p:nvSpPr>
        <p:spPr>
          <a:xfrm>
            <a:off x="4638837" y="3297313"/>
            <a:ext cx="1035558" cy="352425"/>
          </a:xfrm>
          <a:prstGeom prst="roundRect">
            <a:avLst>
              <a:gd name="adj" fmla="val 18152"/>
            </a:avLst>
          </a:prstGeom>
          <a:solidFill>
            <a:srgbClr val="2197A9"/>
          </a:solidFill>
          <a:ln w="12700">
            <a:miter lim="400000"/>
          </a:ln>
          <a:effectLst>
            <a:outerShdw blurRad="165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p>
            <a:pPr lvl="1">
              <a:spcBef>
                <a:spcPts val="1200"/>
              </a:spcBef>
              <a:defRPr sz="3200">
                <a:solidFill>
                  <a:srgbClr val="FFFFFF"/>
                </a:solidFill>
              </a:defRPr>
            </a:pPr>
            <a:r>
              <a:rPr sz="1200" dirty="0"/>
              <a:t>photon</a:t>
            </a:r>
          </a:p>
        </p:txBody>
      </p:sp>
      <p:sp>
        <p:nvSpPr>
          <p:cNvPr id="1034" name="charged pion"/>
          <p:cNvSpPr/>
          <p:nvPr/>
        </p:nvSpPr>
        <p:spPr>
          <a:xfrm>
            <a:off x="6854328" y="3660559"/>
            <a:ext cx="1505706" cy="352425"/>
          </a:xfrm>
          <a:prstGeom prst="roundRect">
            <a:avLst>
              <a:gd name="adj" fmla="val 18152"/>
            </a:avLst>
          </a:prstGeom>
          <a:solidFill>
            <a:srgbClr val="2197A9"/>
          </a:solidFill>
          <a:ln w="12700">
            <a:miter lim="400000"/>
          </a:ln>
          <a:effectLst>
            <a:outerShdw blurRad="165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p>
            <a:pPr lvl="1">
              <a:spcBef>
                <a:spcPts val="1200"/>
              </a:spcBef>
              <a:defRPr sz="3200">
                <a:solidFill>
                  <a:srgbClr val="FFFFFF"/>
                </a:solidFill>
              </a:defRPr>
            </a:pPr>
            <a:r>
              <a:rPr sz="1200" dirty="0"/>
              <a:t>charged pion</a:t>
            </a:r>
          </a:p>
        </p:txBody>
      </p:sp>
      <p:sp>
        <p:nvSpPr>
          <p:cNvPr id="1035" name="5 TeV hadronic boson decays!"/>
          <p:cNvSpPr/>
          <p:nvPr/>
        </p:nvSpPr>
        <p:spPr>
          <a:xfrm>
            <a:off x="6744674" y="959147"/>
            <a:ext cx="1483742" cy="474596"/>
          </a:xfrm>
          <a:prstGeom prst="roundRect">
            <a:avLst>
              <a:gd name="adj" fmla="val 15599"/>
            </a:avLst>
          </a:prstGeom>
          <a:solidFill>
            <a:srgbClr val="2197A9"/>
          </a:solidFill>
          <a:ln w="12700">
            <a:miter lim="400000"/>
          </a:ln>
          <a:effectLst>
            <a:outerShdw blurRad="165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p>
            <a:pPr lvl="1">
              <a:spcBef>
                <a:spcPts val="1200"/>
              </a:spcBef>
              <a:defRPr sz="3200">
                <a:solidFill>
                  <a:srgbClr val="FFFFFF"/>
                </a:solidFill>
              </a:defRPr>
            </a:pPr>
            <a:r>
              <a:rPr sz="1200" dirty="0"/>
              <a:t>5 TeV hadronic boson decays!</a:t>
            </a:r>
          </a:p>
        </p:txBody>
      </p:sp>
      <p:sp>
        <p:nvSpPr>
          <p:cNvPr id="1036" name="Line"/>
          <p:cNvSpPr/>
          <p:nvPr/>
        </p:nvSpPr>
        <p:spPr>
          <a:xfrm rot="2700000">
            <a:off x="7457158" y="1698147"/>
            <a:ext cx="1706293" cy="1754112"/>
          </a:xfrm>
          <a:custGeom>
            <a:avLst/>
            <a:gdLst/>
            <a:ahLst/>
            <a:cxnLst>
              <a:cxn ang="0">
                <a:pos x="wd2" y="hd2"/>
              </a:cxn>
              <a:cxn ang="5400000">
                <a:pos x="wd2" y="hd2"/>
              </a:cxn>
              <a:cxn ang="10800000">
                <a:pos x="wd2" y="hd2"/>
              </a:cxn>
              <a:cxn ang="16200000">
                <a:pos x="wd2" y="hd2"/>
              </a:cxn>
            </a:cxnLst>
            <a:rect l="0" t="0" r="r" b="b"/>
            <a:pathLst>
              <a:path w="21091" h="20373" extrusionOk="0">
                <a:moveTo>
                  <a:pt x="20431" y="20373"/>
                </a:moveTo>
                <a:cubicBezTo>
                  <a:pt x="21600" y="16599"/>
                  <a:pt x="21207" y="12550"/>
                  <a:pt x="19332" y="9037"/>
                </a:cubicBezTo>
                <a:cubicBezTo>
                  <a:pt x="15754" y="2337"/>
                  <a:pt x="7792" y="-1227"/>
                  <a:pt x="0" y="385"/>
                </a:cubicBezTo>
              </a:path>
            </a:pathLst>
          </a:custGeom>
          <a:ln w="50800">
            <a:solidFill>
              <a:srgbClr val="2197A9"/>
            </a:solidFill>
            <a:miter lim="400000"/>
            <a:tailEnd type="triangle"/>
          </a:ln>
        </p:spPr>
        <p:txBody>
          <a:bodyPr lIns="19050" tIns="19050" rIns="19050" bIns="19050" anchor="ctr"/>
          <a:lstStyle/>
          <a:p>
            <a:endParaRPr sz="900"/>
          </a:p>
        </p:txBody>
      </p:sp>
      <p:sp>
        <p:nvSpPr>
          <p:cNvPr id="1037" name="Line"/>
          <p:cNvSpPr/>
          <p:nvPr/>
        </p:nvSpPr>
        <p:spPr>
          <a:xfrm rot="2700000">
            <a:off x="5852520" y="3469063"/>
            <a:ext cx="954600" cy="5289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130" y="20154"/>
                  <a:pt x="8108" y="17539"/>
                  <a:pt x="11786" y="13852"/>
                </a:cubicBezTo>
                <a:cubicBezTo>
                  <a:pt x="15439" y="10190"/>
                  <a:pt x="18751" y="5516"/>
                  <a:pt x="21600" y="0"/>
                </a:cubicBezTo>
              </a:path>
            </a:pathLst>
          </a:custGeom>
          <a:ln w="50800">
            <a:solidFill>
              <a:srgbClr val="2197A9"/>
            </a:solidFill>
            <a:miter lim="400000"/>
            <a:tailEnd type="triangle"/>
          </a:ln>
        </p:spPr>
        <p:txBody>
          <a:bodyPr lIns="19050" tIns="19050" rIns="19050" bIns="19050" anchor="ctr"/>
          <a:lstStyle/>
          <a:p>
            <a:endParaRPr sz="900"/>
          </a:p>
        </p:txBody>
      </p:sp>
      <p:sp>
        <p:nvSpPr>
          <p:cNvPr id="1038" name="R. Powers"/>
          <p:cNvSpPr txBox="1"/>
          <p:nvPr/>
        </p:nvSpPr>
        <p:spPr>
          <a:xfrm>
            <a:off x="5247523" y="4297901"/>
            <a:ext cx="578685"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2800">
                <a:solidFill>
                  <a:srgbClr val="000000"/>
                </a:solidFill>
              </a:defRPr>
            </a:lvl1pPr>
          </a:lstStyle>
          <a:p>
            <a:r>
              <a:rPr sz="1050"/>
              <a:t>R. Powers</a:t>
            </a:r>
          </a:p>
        </p:txBody>
      </p:sp>
      <p:sp>
        <p:nvSpPr>
          <p:cNvPr id="1039" name="G. Penn"/>
          <p:cNvSpPr txBox="1"/>
          <p:nvPr/>
        </p:nvSpPr>
        <p:spPr>
          <a:xfrm>
            <a:off x="7895163" y="4461280"/>
            <a:ext cx="464871"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2800">
                <a:solidFill>
                  <a:srgbClr val="000000"/>
                </a:solidFill>
              </a:defRPr>
            </a:lvl1pPr>
          </a:lstStyle>
          <a:p>
            <a:r>
              <a:rPr sz="1050"/>
              <a:t>G. Penn</a:t>
            </a:r>
          </a:p>
        </p:txBody>
      </p:sp>
      <p:sp>
        <p:nvSpPr>
          <p:cNvPr id="1040" name="P. Chang"/>
          <p:cNvSpPr txBox="1"/>
          <p:nvPr/>
        </p:nvSpPr>
        <p:spPr>
          <a:xfrm>
            <a:off x="7987836" y="2255244"/>
            <a:ext cx="512961"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2800">
                <a:solidFill>
                  <a:srgbClr val="000000"/>
                </a:solidFill>
              </a:defRPr>
            </a:lvl1pPr>
          </a:lstStyle>
          <a:p>
            <a:r>
              <a:rPr sz="1050"/>
              <a:t>P. Chang</a:t>
            </a:r>
          </a:p>
        </p:txBody>
      </p:sp>
      <p:sp>
        <p:nvSpPr>
          <p:cNvPr id="1042" name="[2502.00181]"/>
          <p:cNvSpPr txBox="1"/>
          <p:nvPr/>
        </p:nvSpPr>
        <p:spPr>
          <a:xfrm>
            <a:off x="4247843" y="531887"/>
            <a:ext cx="775853"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2800" u="sng">
                <a:solidFill>
                  <a:srgbClr val="000000"/>
                </a:solidFill>
                <a:hlinkClick r:id="rId7"/>
              </a:defRPr>
            </a:lvl1pPr>
          </a:lstStyle>
          <a:p>
            <a:pPr>
              <a:defRPr u="none"/>
            </a:pPr>
            <a:r>
              <a:rPr sz="1050"/>
              <a:t>[2502.00181]</a:t>
            </a:r>
          </a:p>
        </p:txBody>
      </p:sp>
      <p:sp>
        <p:nvSpPr>
          <p:cNvPr id="5" name="Title 2">
            <a:extLst>
              <a:ext uri="{FF2B5EF4-FFF2-40B4-BE49-F238E27FC236}">
                <a16:creationId xmlns:a16="http://schemas.microsoft.com/office/drawing/2014/main" id="{B4710808-95EB-0561-D1F5-276DD76AF297}"/>
              </a:ext>
            </a:extLst>
          </p:cNvPr>
          <p:cNvSpPr>
            <a:spLocks noGrp="1"/>
          </p:cNvSpPr>
          <p:nvPr>
            <p:ph type="title"/>
          </p:nvPr>
        </p:nvSpPr>
        <p:spPr>
          <a:xfrm>
            <a:off x="228600" y="188814"/>
            <a:ext cx="8686800" cy="320908"/>
          </a:xfrm>
        </p:spPr>
        <p:txBody>
          <a:bodyPr>
            <a:noAutofit/>
          </a:bodyPr>
          <a:lstStyle/>
          <a:p>
            <a:r>
              <a:rPr lang="en-US" sz="2200" dirty="0"/>
              <a:t>Detector Development </a:t>
            </a:r>
          </a:p>
        </p:txBody>
      </p:sp>
      <p:sp>
        <p:nvSpPr>
          <p:cNvPr id="7" name="TextBox 6">
            <a:extLst>
              <a:ext uri="{FF2B5EF4-FFF2-40B4-BE49-F238E27FC236}">
                <a16:creationId xmlns:a16="http://schemas.microsoft.com/office/drawing/2014/main" id="{4C0B4C68-4616-4401-B16F-982A8B31C55A}"/>
              </a:ext>
            </a:extLst>
          </p:cNvPr>
          <p:cNvSpPr txBox="1"/>
          <p:nvPr/>
        </p:nvSpPr>
        <p:spPr>
          <a:xfrm>
            <a:off x="167520" y="662691"/>
            <a:ext cx="4129125" cy="4081502"/>
          </a:xfrm>
          <a:prstGeom prst="rect">
            <a:avLst/>
          </a:prstGeom>
          <a:noFill/>
        </p:spPr>
        <p:txBody>
          <a:bodyPr wrap="square">
            <a:spAutoFit/>
          </a:bodyPr>
          <a:lstStyle/>
          <a:p>
            <a:pPr marL="457200" indent="-334327">
              <a:lnSpc>
                <a:spcPct val="115000"/>
              </a:lnSpc>
              <a:spcBef>
                <a:spcPts val="0"/>
              </a:spcBef>
              <a:spcAft>
                <a:spcPts val="0"/>
              </a:spcAft>
              <a:buSzPct val="100000"/>
              <a:buFont typeface="Arial" charset="0"/>
              <a:buChar char="●"/>
            </a:pPr>
            <a:r>
              <a:rPr lang="en-US" sz="1800" dirty="0">
                <a:solidFill>
                  <a:schemeClr val="tx1"/>
                </a:solidFill>
                <a:latin typeface="Avenir Book" panose="02000503020000020003" pitchFamily="2" charset="0"/>
              </a:rPr>
              <a:t>Two design concepts (MAIA and MUSIC) for a 10 TeV detector: </a:t>
            </a:r>
          </a:p>
          <a:p>
            <a:pPr marL="914400" lvl="1" indent="-310832">
              <a:lnSpc>
                <a:spcPct val="115000"/>
              </a:lnSpc>
              <a:spcBef>
                <a:spcPts val="0"/>
              </a:spcBef>
              <a:spcAft>
                <a:spcPts val="0"/>
              </a:spcAft>
              <a:buSzPct val="100000"/>
              <a:buFont typeface="Arial" charset="0"/>
              <a:buChar char="○"/>
            </a:pPr>
            <a:r>
              <a:rPr lang="en-US" sz="1800" dirty="0">
                <a:solidFill>
                  <a:srgbClr val="0052C5"/>
                </a:solidFill>
                <a:latin typeface="Avenir Book" panose="02000503020000020003" pitchFamily="2" charset="0"/>
              </a:rPr>
              <a:t>Good physics performance</a:t>
            </a:r>
            <a:r>
              <a:rPr lang="en-US" sz="1800" dirty="0">
                <a:latin typeface="Avenir Book" panose="02000503020000020003" pitchFamily="2" charset="0"/>
              </a:rPr>
              <a:t> achievable with both</a:t>
            </a:r>
            <a:endParaRPr lang="en-US" sz="1800" dirty="0">
              <a:solidFill>
                <a:srgbClr val="FF0000"/>
              </a:solidFill>
              <a:latin typeface="Avenir Book" panose="02000503020000020003" pitchFamily="2" charset="0"/>
            </a:endParaRPr>
          </a:p>
          <a:p>
            <a:pPr marL="914400" lvl="1" indent="-310832">
              <a:lnSpc>
                <a:spcPct val="115000"/>
              </a:lnSpc>
              <a:spcBef>
                <a:spcPts val="0"/>
              </a:spcBef>
              <a:spcAft>
                <a:spcPts val="0"/>
              </a:spcAft>
              <a:buSzPct val="100000"/>
              <a:buFont typeface="Arial" charset="0"/>
              <a:buChar char="○"/>
            </a:pPr>
            <a:r>
              <a:rPr lang="en-US" sz="1800" dirty="0">
                <a:latin typeface="Avenir Book" panose="02000503020000020003" pitchFamily="2" charset="0"/>
              </a:rPr>
              <a:t>One (MAIA) primarily developed by </a:t>
            </a:r>
            <a:r>
              <a:rPr lang="en-US" sz="1800" dirty="0">
                <a:solidFill>
                  <a:srgbClr val="E38153"/>
                </a:solidFill>
                <a:latin typeface="Avenir Book" panose="02000503020000020003" pitchFamily="2" charset="0"/>
              </a:rPr>
              <a:t>US institutions</a:t>
            </a:r>
          </a:p>
          <a:p>
            <a:pPr marL="457200" indent="-310832">
              <a:lnSpc>
                <a:spcPct val="115000"/>
              </a:lnSpc>
              <a:spcBef>
                <a:spcPts val="0"/>
              </a:spcBef>
              <a:spcAft>
                <a:spcPts val="0"/>
              </a:spcAft>
              <a:buSzPct val="100000"/>
              <a:buFont typeface="Arial" charset="0"/>
              <a:buChar char="○"/>
            </a:pPr>
            <a:r>
              <a:rPr lang="en-US" sz="1800" dirty="0">
                <a:latin typeface="Avenir Book" panose="02000503020000020003" pitchFamily="2" charset="0"/>
              </a:rPr>
              <a:t>Modern and Flexible Software and Computing is Crucial!  </a:t>
            </a:r>
          </a:p>
          <a:p>
            <a:pPr marL="457200" indent="-334327">
              <a:lnSpc>
                <a:spcPct val="115000"/>
              </a:lnSpc>
              <a:spcBef>
                <a:spcPts val="0"/>
              </a:spcBef>
              <a:spcAft>
                <a:spcPts val="0"/>
              </a:spcAft>
              <a:buSzPct val="100000"/>
              <a:buFont typeface="Arial" charset="0"/>
              <a:buChar char="●"/>
            </a:pPr>
            <a:r>
              <a:rPr lang="en-US" sz="1800" dirty="0">
                <a:solidFill>
                  <a:schemeClr val="tx1"/>
                </a:solidFill>
                <a:latin typeface="Avenir Book" panose="02000503020000020003" pitchFamily="2" charset="0"/>
              </a:rPr>
              <a:t>Detector </a:t>
            </a:r>
            <a:r>
              <a:rPr lang="en-US" sz="1800" b="1" dirty="0">
                <a:solidFill>
                  <a:schemeClr val="tx1"/>
                </a:solidFill>
                <a:latin typeface="Avenir Book" panose="02000503020000020003" pitchFamily="2" charset="0"/>
              </a:rPr>
              <a:t>R&amp;D needed</a:t>
            </a:r>
            <a:r>
              <a:rPr lang="en-US" sz="1800" dirty="0">
                <a:solidFill>
                  <a:schemeClr val="tx1"/>
                </a:solidFill>
                <a:latin typeface="Avenir Book" panose="02000503020000020003" pitchFamily="2" charset="0"/>
              </a:rPr>
              <a:t>:</a:t>
            </a:r>
          </a:p>
          <a:p>
            <a:pPr marL="914400" lvl="1" indent="-310832">
              <a:lnSpc>
                <a:spcPct val="115000"/>
              </a:lnSpc>
              <a:spcBef>
                <a:spcPts val="0"/>
              </a:spcBef>
              <a:spcAft>
                <a:spcPts val="0"/>
              </a:spcAft>
              <a:buSzPct val="100000"/>
              <a:buFont typeface="Arial" charset="0"/>
              <a:buChar char="○"/>
            </a:pPr>
            <a:r>
              <a:rPr lang="en-US" sz="1600" b="1" i="1" dirty="0">
                <a:latin typeface="Avenir Book" panose="02000503020000020003" pitchFamily="2" charset="0"/>
              </a:rPr>
              <a:t>With investment</a:t>
            </a:r>
            <a:r>
              <a:rPr lang="en-US" sz="1600" b="1" dirty="0">
                <a:latin typeface="Avenir Book" panose="02000503020000020003" pitchFamily="2" charset="0"/>
              </a:rPr>
              <a:t>, </a:t>
            </a:r>
            <a:r>
              <a:rPr lang="en-US" sz="1600" dirty="0">
                <a:latin typeface="Avenir Book" panose="02000503020000020003" pitchFamily="2" charset="0"/>
              </a:rPr>
              <a:t>should be ready to maximize physics potential by the time accelerator technology is ready</a:t>
            </a:r>
          </a:p>
        </p:txBody>
      </p:sp>
      <p:sp>
        <p:nvSpPr>
          <p:cNvPr id="8" name="TextBox 7">
            <a:extLst>
              <a:ext uri="{FF2B5EF4-FFF2-40B4-BE49-F238E27FC236}">
                <a16:creationId xmlns:a16="http://schemas.microsoft.com/office/drawing/2014/main" id="{05981E64-9239-1562-77B6-292CDE74D5F9}"/>
              </a:ext>
            </a:extLst>
          </p:cNvPr>
          <p:cNvSpPr txBox="1"/>
          <p:nvPr/>
        </p:nvSpPr>
        <p:spPr>
          <a:xfrm rot="968856">
            <a:off x="7590908" y="140482"/>
            <a:ext cx="1846115" cy="369332"/>
          </a:xfrm>
          <a:prstGeom prst="rect">
            <a:avLst/>
          </a:prstGeom>
          <a:noFill/>
        </p:spPr>
        <p:txBody>
          <a:bodyPr wrap="square" rtlCol="0">
            <a:spAutoFit/>
          </a:bodyPr>
          <a:lstStyle/>
          <a:p>
            <a:r>
              <a:rPr lang="en-US" sz="1800" b="1" dirty="0">
                <a:solidFill>
                  <a:srgbClr val="C00000"/>
                </a:solidFill>
              </a:rPr>
              <a:t>Talk by Simone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F1FAB-D0D7-7433-C9A8-C6A90439D175}"/>
            </a:ext>
          </a:extLst>
        </p:cNvPr>
        <p:cNvGrpSpPr/>
        <p:nvPr/>
      </p:nvGrpSpPr>
      <p:grpSpPr>
        <a:xfrm>
          <a:off x="0" y="0"/>
          <a:ext cx="0" cy="0"/>
          <a:chOff x="0" y="0"/>
          <a:chExt cx="0" cy="0"/>
        </a:xfrm>
      </p:grpSpPr>
      <p:pic>
        <p:nvPicPr>
          <p:cNvPr id="3" name="Picture 2" descr="A close up of a computer chip&#10;&#10;AI-generated content may be incorrect.">
            <a:extLst>
              <a:ext uri="{FF2B5EF4-FFF2-40B4-BE49-F238E27FC236}">
                <a16:creationId xmlns:a16="http://schemas.microsoft.com/office/drawing/2014/main" id="{9BD9C16B-2A77-A586-ADEA-2F597254B8B9}"/>
              </a:ext>
            </a:extLst>
          </p:cNvPr>
          <p:cNvPicPr>
            <a:picLocks noChangeAspect="1"/>
          </p:cNvPicPr>
          <p:nvPr/>
        </p:nvPicPr>
        <p:blipFill>
          <a:blip r:embed="rId3"/>
          <a:stretch>
            <a:fillRect/>
          </a:stretch>
        </p:blipFill>
        <p:spPr>
          <a:xfrm>
            <a:off x="5253185" y="422745"/>
            <a:ext cx="3681886" cy="659507"/>
          </a:xfrm>
          <a:prstGeom prst="rect">
            <a:avLst/>
          </a:prstGeom>
        </p:spPr>
      </p:pic>
      <p:sp>
        <p:nvSpPr>
          <p:cNvPr id="1020" name="Slide Number">
            <a:extLst>
              <a:ext uri="{FF2B5EF4-FFF2-40B4-BE49-F238E27FC236}">
                <a16:creationId xmlns:a16="http://schemas.microsoft.com/office/drawing/2014/main" id="{69FF9A96-BEFF-7CE6-1645-5E7C181568DF}"/>
              </a:ext>
            </a:extLst>
          </p:cNvPr>
          <p:cNvSpPr txBox="1">
            <a:spLocks noGrp="1"/>
          </p:cNvSpPr>
          <p:nvPr>
            <p:ph type="sldNum" sz="quarter" idx="2"/>
          </p:nvPr>
        </p:nvSpPr>
        <p:spPr>
          <a:xfrm>
            <a:off x="23762082" y="13153541"/>
            <a:ext cx="453239"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Avenir Book"/>
                <a:ea typeface="Avenir Book"/>
                <a:cs typeface="Avenir Book"/>
                <a:sym typeface="Avenir Book"/>
              </a:defRPr>
            </a:lvl1pPr>
            <a:lvl2pPr marL="0" marR="0" indent="4572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2pPr>
            <a:lvl3pPr marL="0" marR="0" indent="9144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3pPr>
            <a:lvl4pPr marL="0" marR="0" indent="13716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4pPr>
            <a:lvl5pPr marL="0" marR="0" indent="18288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5pPr>
            <a:lvl6pPr marL="0" marR="0" indent="22860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6pPr>
            <a:lvl7pPr marL="0" marR="0" indent="27432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7pPr>
            <a:lvl8pPr marL="0" marR="0" indent="32004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8pPr>
            <a:lvl9pPr marL="0" marR="0" indent="36576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9pPr>
          </a:lstStyle>
          <a:p>
            <a:fld id="{86CB4B4D-7CA3-9044-876B-883B54F8677D}" type="slidenum">
              <a:rPr lang="en-US" smtClean="0"/>
              <a:pPr/>
              <a:t>27</a:t>
            </a:fld>
            <a:endParaRPr/>
          </a:p>
        </p:txBody>
      </p:sp>
      <p:sp>
        <p:nvSpPr>
          <p:cNvPr id="1039" name="G. Penn">
            <a:extLst>
              <a:ext uri="{FF2B5EF4-FFF2-40B4-BE49-F238E27FC236}">
                <a16:creationId xmlns:a16="http://schemas.microsoft.com/office/drawing/2014/main" id="{EE701AD2-E226-4D62-FDCB-7B55287A19AC}"/>
              </a:ext>
            </a:extLst>
          </p:cNvPr>
          <p:cNvSpPr txBox="1"/>
          <p:nvPr/>
        </p:nvSpPr>
        <p:spPr>
          <a:xfrm>
            <a:off x="7895163" y="4461280"/>
            <a:ext cx="464871" cy="200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2800">
                <a:solidFill>
                  <a:srgbClr val="000000"/>
                </a:solidFill>
              </a:defRPr>
            </a:lvl1pPr>
          </a:lstStyle>
          <a:p>
            <a:r>
              <a:rPr sz="1050"/>
              <a:t>G. Penn</a:t>
            </a:r>
          </a:p>
        </p:txBody>
      </p:sp>
      <p:sp>
        <p:nvSpPr>
          <p:cNvPr id="5" name="Title 2">
            <a:extLst>
              <a:ext uri="{FF2B5EF4-FFF2-40B4-BE49-F238E27FC236}">
                <a16:creationId xmlns:a16="http://schemas.microsoft.com/office/drawing/2014/main" id="{DF08F589-7A6C-4C35-E72B-D43032FFA2D0}"/>
              </a:ext>
            </a:extLst>
          </p:cNvPr>
          <p:cNvSpPr>
            <a:spLocks noGrp="1"/>
          </p:cNvSpPr>
          <p:nvPr>
            <p:ph type="title"/>
          </p:nvPr>
        </p:nvSpPr>
        <p:spPr>
          <a:xfrm>
            <a:off x="228600" y="188814"/>
            <a:ext cx="8686800" cy="320908"/>
          </a:xfrm>
        </p:spPr>
        <p:txBody>
          <a:bodyPr>
            <a:noAutofit/>
          </a:bodyPr>
          <a:lstStyle/>
          <a:p>
            <a:r>
              <a:rPr lang="en-US" sz="2200" dirty="0"/>
              <a:t>Detector Technologies  </a:t>
            </a:r>
          </a:p>
        </p:txBody>
      </p:sp>
      <p:sp>
        <p:nvSpPr>
          <p:cNvPr id="7" name="TextBox 6">
            <a:extLst>
              <a:ext uri="{FF2B5EF4-FFF2-40B4-BE49-F238E27FC236}">
                <a16:creationId xmlns:a16="http://schemas.microsoft.com/office/drawing/2014/main" id="{95EFDD5A-60D6-6343-93B5-23BEF3C9E6AD}"/>
              </a:ext>
            </a:extLst>
          </p:cNvPr>
          <p:cNvSpPr txBox="1"/>
          <p:nvPr/>
        </p:nvSpPr>
        <p:spPr>
          <a:xfrm>
            <a:off x="79903" y="752498"/>
            <a:ext cx="5832686" cy="4247317"/>
          </a:xfrm>
          <a:prstGeom prst="rect">
            <a:avLst/>
          </a:prstGeom>
          <a:noFill/>
        </p:spPr>
        <p:txBody>
          <a:bodyPr wrap="square">
            <a:spAutoFit/>
          </a:bodyPr>
          <a:lstStyle/>
          <a:p>
            <a:pPr marL="342900" indent="-342900">
              <a:buFont typeface="Arial" panose="020B0604020202020204" pitchFamily="34" charset="0"/>
              <a:buChar char="•"/>
            </a:pPr>
            <a:r>
              <a:rPr lang="en-US" sz="1800" dirty="0">
                <a:latin typeface="Avenir Book" panose="02000503020000020003" pitchFamily="2" charset="0"/>
              </a:rPr>
              <a:t>Identify promising technologies</a:t>
            </a:r>
          </a:p>
          <a:p>
            <a:pPr marL="342900" indent="-342900">
              <a:buFont typeface="Arial" panose="020B0604020202020204" pitchFamily="34" charset="0"/>
              <a:buChar char="•"/>
            </a:pPr>
            <a:r>
              <a:rPr lang="en-US" sz="1800" dirty="0">
                <a:latin typeface="Avenir Book" panose="02000503020000020003" pitchFamily="2" charset="0"/>
              </a:rPr>
              <a:t>Silicon based Sensor Technologies  - very rapidly developing area – from LGADs to Quantum detectors</a:t>
            </a:r>
          </a:p>
          <a:p>
            <a:pPr marL="342900" indent="-342900">
              <a:buFont typeface="Arial" panose="020B0604020202020204" pitchFamily="34" charset="0"/>
              <a:buChar char="•"/>
            </a:pPr>
            <a:r>
              <a:rPr lang="en-US" sz="1800" dirty="0">
                <a:latin typeface="Avenir Book" panose="02000503020000020003" pitchFamily="2" charset="0"/>
              </a:rPr>
              <a:t>PF and Dual Readout Calorimetry </a:t>
            </a:r>
          </a:p>
          <a:p>
            <a:pPr marL="342900" indent="-342900">
              <a:buFont typeface="Arial" panose="020B0604020202020204" pitchFamily="34" charset="0"/>
              <a:buChar char="•"/>
            </a:pPr>
            <a:r>
              <a:rPr lang="en-US" sz="1800" dirty="0">
                <a:latin typeface="Avenir Book" panose="02000503020000020003" pitchFamily="2" charset="0"/>
              </a:rPr>
              <a:t>Novel DAQ architectures </a:t>
            </a:r>
          </a:p>
          <a:p>
            <a:pPr marL="342900" indent="-342900">
              <a:buFont typeface="Arial" panose="020B0604020202020204" pitchFamily="34" charset="0"/>
              <a:buChar char="•"/>
            </a:pPr>
            <a:endParaRPr lang="en-US" sz="1800" dirty="0">
              <a:latin typeface="Avenir Book" panose="02000503020000020003" pitchFamily="2" charset="0"/>
            </a:endParaRPr>
          </a:p>
          <a:p>
            <a:pPr marL="342900" indent="-342900">
              <a:buFont typeface="Arial" panose="020B0604020202020204" pitchFamily="34" charset="0"/>
              <a:buChar char="•"/>
            </a:pPr>
            <a:r>
              <a:rPr lang="en-US" sz="1800" dirty="0">
                <a:latin typeface="Avenir Book" panose="02000503020000020003" pitchFamily="2" charset="0"/>
              </a:rPr>
              <a:t>Many opportunities for contributions:</a:t>
            </a:r>
          </a:p>
          <a:p>
            <a:pPr marL="800100" lvl="1" indent="-342900">
              <a:buFont typeface="Arial" panose="020B0604020202020204" pitchFamily="34" charset="0"/>
              <a:buChar char="•"/>
            </a:pPr>
            <a:r>
              <a:rPr lang="en-US" sz="1800" dirty="0">
                <a:solidFill>
                  <a:srgbClr val="C00000"/>
                </a:solidFill>
                <a:latin typeface="Avenir Book" panose="02000503020000020003" pitchFamily="2" charset="0"/>
              </a:rPr>
              <a:t>ASIC and Magnet need long lead time</a:t>
            </a:r>
          </a:p>
          <a:p>
            <a:pPr marL="800100" lvl="1" indent="-342900">
              <a:buFont typeface="Arial" panose="020B0604020202020204" pitchFamily="34" charset="0"/>
              <a:buChar char="•"/>
            </a:pPr>
            <a:r>
              <a:rPr lang="en-US" sz="1800" dirty="0">
                <a:solidFill>
                  <a:schemeClr val="tx1">
                    <a:lumMod val="60000"/>
                    <a:lumOff val="40000"/>
                  </a:schemeClr>
                </a:solidFill>
                <a:latin typeface="Avenir Book" panose="02000503020000020003" pitchFamily="2" charset="0"/>
              </a:rPr>
              <a:t>Power Distribution</a:t>
            </a:r>
          </a:p>
          <a:p>
            <a:pPr marL="800100" lvl="1" indent="-342900">
              <a:buFont typeface="Arial" panose="020B0604020202020204" pitchFamily="34" charset="0"/>
              <a:buChar char="•"/>
            </a:pPr>
            <a:r>
              <a:rPr lang="en-US" sz="1800" dirty="0">
                <a:solidFill>
                  <a:schemeClr val="tx1">
                    <a:lumMod val="60000"/>
                    <a:lumOff val="40000"/>
                  </a:schemeClr>
                </a:solidFill>
                <a:latin typeface="Avenir Book" panose="02000503020000020003" pitchFamily="2" charset="0"/>
              </a:rPr>
              <a:t>Readout</a:t>
            </a:r>
          </a:p>
          <a:p>
            <a:pPr marL="800100" lvl="1" indent="-342900">
              <a:buFont typeface="Arial" panose="020B0604020202020204" pitchFamily="34" charset="0"/>
              <a:buChar char="•"/>
            </a:pPr>
            <a:r>
              <a:rPr lang="en-US" sz="1800" dirty="0">
                <a:solidFill>
                  <a:schemeClr val="tx1">
                    <a:lumMod val="60000"/>
                    <a:lumOff val="40000"/>
                  </a:schemeClr>
                </a:solidFill>
                <a:latin typeface="Avenir Book" panose="02000503020000020003" pitchFamily="2" charset="0"/>
              </a:rPr>
              <a:t>Mechanics and Assembly</a:t>
            </a:r>
          </a:p>
          <a:p>
            <a:pPr marL="800100" lvl="1" indent="-342900">
              <a:buFont typeface="Arial" panose="020B0604020202020204" pitchFamily="34" charset="0"/>
              <a:buChar char="•"/>
            </a:pPr>
            <a:r>
              <a:rPr lang="en-US" sz="1800" dirty="0">
                <a:solidFill>
                  <a:schemeClr val="tx1">
                    <a:lumMod val="60000"/>
                    <a:lumOff val="40000"/>
                  </a:schemeClr>
                </a:solidFill>
                <a:latin typeface="Avenir Book" panose="02000503020000020003" pitchFamily="2" charset="0"/>
              </a:rPr>
              <a:t>Forward detector, Luminosity, PID  </a:t>
            </a:r>
          </a:p>
          <a:p>
            <a:pPr marL="342900" indent="-342900">
              <a:buFont typeface="Arial" panose="020B0604020202020204" pitchFamily="34" charset="0"/>
              <a:buChar char="•"/>
            </a:pPr>
            <a:endParaRPr lang="en-US" sz="1800" dirty="0">
              <a:latin typeface="Avenir Book" panose="02000503020000020003" pitchFamily="2" charset="0"/>
            </a:endParaRPr>
          </a:p>
          <a:p>
            <a:endParaRPr lang="en-US" sz="1800" dirty="0">
              <a:latin typeface="Avenir Book" panose="02000503020000020003" pitchFamily="2" charset="0"/>
            </a:endParaRPr>
          </a:p>
        </p:txBody>
      </p:sp>
      <p:sp>
        <p:nvSpPr>
          <p:cNvPr id="8" name="TextBox 7">
            <a:extLst>
              <a:ext uri="{FF2B5EF4-FFF2-40B4-BE49-F238E27FC236}">
                <a16:creationId xmlns:a16="http://schemas.microsoft.com/office/drawing/2014/main" id="{366D72BC-762D-7485-813E-E434DE467F8E}"/>
              </a:ext>
            </a:extLst>
          </p:cNvPr>
          <p:cNvSpPr txBox="1"/>
          <p:nvPr/>
        </p:nvSpPr>
        <p:spPr>
          <a:xfrm rot="968856">
            <a:off x="7326856" y="106806"/>
            <a:ext cx="1852488" cy="646331"/>
          </a:xfrm>
          <a:prstGeom prst="rect">
            <a:avLst/>
          </a:prstGeom>
          <a:noFill/>
        </p:spPr>
        <p:txBody>
          <a:bodyPr wrap="square" rtlCol="0">
            <a:spAutoFit/>
          </a:bodyPr>
          <a:lstStyle/>
          <a:p>
            <a:r>
              <a:rPr lang="en-US" sz="1800" b="1" dirty="0">
                <a:solidFill>
                  <a:srgbClr val="C00000"/>
                </a:solidFill>
              </a:rPr>
              <a:t>Talks by Nadia and Cristian</a:t>
            </a:r>
          </a:p>
        </p:txBody>
      </p:sp>
      <p:pic>
        <p:nvPicPr>
          <p:cNvPr id="2" name="Picture 1" descr="A diagram of a graph&#10;&#10;AI-generated content may be incorrect.">
            <a:extLst>
              <a:ext uri="{FF2B5EF4-FFF2-40B4-BE49-F238E27FC236}">
                <a16:creationId xmlns:a16="http://schemas.microsoft.com/office/drawing/2014/main" id="{062BFD86-BF66-F48D-3E6B-EC2142263ACC}"/>
              </a:ext>
            </a:extLst>
          </p:cNvPr>
          <p:cNvPicPr>
            <a:picLocks noChangeAspect="1"/>
          </p:cNvPicPr>
          <p:nvPr/>
        </p:nvPicPr>
        <p:blipFill>
          <a:blip r:embed="rId4"/>
          <a:stretch>
            <a:fillRect/>
          </a:stretch>
        </p:blipFill>
        <p:spPr>
          <a:xfrm>
            <a:off x="6041106" y="3114598"/>
            <a:ext cx="3102894" cy="1840088"/>
          </a:xfrm>
          <a:prstGeom prst="rect">
            <a:avLst/>
          </a:prstGeom>
        </p:spPr>
      </p:pic>
      <p:pic>
        <p:nvPicPr>
          <p:cNvPr id="4" name="Picture 2">
            <a:extLst>
              <a:ext uri="{FF2B5EF4-FFF2-40B4-BE49-F238E27FC236}">
                <a16:creationId xmlns:a16="http://schemas.microsoft.com/office/drawing/2014/main" id="{3C9F23EF-A83B-14EC-F509-00D83F603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555" y="1324847"/>
            <a:ext cx="2218845" cy="181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71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B6789-A962-40FC-1316-71D2D6D249E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6EADFAB-E0E3-9DCE-60C3-14703F1C9FA1}"/>
              </a:ext>
            </a:extLst>
          </p:cNvPr>
          <p:cNvPicPr>
            <a:picLocks noChangeAspect="1"/>
          </p:cNvPicPr>
          <p:nvPr/>
        </p:nvPicPr>
        <p:blipFill>
          <a:blip r:embed="rId3"/>
          <a:stretch>
            <a:fillRect/>
          </a:stretch>
        </p:blipFill>
        <p:spPr>
          <a:xfrm>
            <a:off x="779254" y="778538"/>
            <a:ext cx="7772400" cy="3047576"/>
          </a:xfrm>
          <a:prstGeom prst="rect">
            <a:avLst/>
          </a:prstGeom>
        </p:spPr>
      </p:pic>
      <p:sp>
        <p:nvSpPr>
          <p:cNvPr id="5" name="Slide Number Placeholder 4">
            <a:extLst>
              <a:ext uri="{FF2B5EF4-FFF2-40B4-BE49-F238E27FC236}">
                <a16:creationId xmlns:a16="http://schemas.microsoft.com/office/drawing/2014/main" id="{FF086D2E-15AA-7B50-2B4B-F3348CDAEAFE}"/>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6" name="Title 5">
            <a:extLst>
              <a:ext uri="{FF2B5EF4-FFF2-40B4-BE49-F238E27FC236}">
                <a16:creationId xmlns:a16="http://schemas.microsoft.com/office/drawing/2014/main" id="{8338EAA0-9D86-186B-CE98-9A603032416B}"/>
              </a:ext>
            </a:extLst>
          </p:cNvPr>
          <p:cNvSpPr>
            <a:spLocks noGrp="1"/>
          </p:cNvSpPr>
          <p:nvPr>
            <p:ph type="title"/>
          </p:nvPr>
        </p:nvSpPr>
        <p:spPr>
          <a:xfrm>
            <a:off x="318262" y="83184"/>
            <a:ext cx="8686800" cy="320908"/>
          </a:xfrm>
        </p:spPr>
        <p:txBody>
          <a:bodyPr/>
          <a:lstStyle/>
          <a:p>
            <a:r>
              <a:rPr lang="en-US" dirty="0"/>
              <a:t>Muon Accelerator Synergies</a:t>
            </a:r>
          </a:p>
        </p:txBody>
      </p:sp>
      <p:sp>
        <p:nvSpPr>
          <p:cNvPr id="14" name="TextBox 13">
            <a:extLst>
              <a:ext uri="{FF2B5EF4-FFF2-40B4-BE49-F238E27FC236}">
                <a16:creationId xmlns:a16="http://schemas.microsoft.com/office/drawing/2014/main" id="{A783DD89-946D-FEEF-7EBE-DCEA5EE8CAE6}"/>
              </a:ext>
            </a:extLst>
          </p:cNvPr>
          <p:cNvSpPr txBox="1"/>
          <p:nvPr/>
        </p:nvSpPr>
        <p:spPr>
          <a:xfrm>
            <a:off x="11727" y="1484379"/>
            <a:ext cx="2314983"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solidFill>
                  <a:schemeClr val="tx1">
                    <a:lumMod val="60000"/>
                    <a:lumOff val="40000"/>
                  </a:schemeClr>
                </a:solidFill>
              </a:rPr>
              <a:t>Proton Beam Dump</a:t>
            </a:r>
          </a:p>
        </p:txBody>
      </p:sp>
      <p:sp>
        <p:nvSpPr>
          <p:cNvPr id="15" name="TextBox 14">
            <a:extLst>
              <a:ext uri="{FF2B5EF4-FFF2-40B4-BE49-F238E27FC236}">
                <a16:creationId xmlns:a16="http://schemas.microsoft.com/office/drawing/2014/main" id="{DBDCE62E-5A07-6AF9-E794-B530DEFE18CF}"/>
              </a:ext>
            </a:extLst>
          </p:cNvPr>
          <p:cNvSpPr txBox="1"/>
          <p:nvPr/>
        </p:nvSpPr>
        <p:spPr>
          <a:xfrm>
            <a:off x="1849421" y="3708039"/>
            <a:ext cx="1700669"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solidFill>
                  <a:schemeClr val="tx1">
                    <a:lumMod val="60000"/>
                    <a:lumOff val="40000"/>
                  </a:schemeClr>
                </a:solidFill>
              </a:rPr>
              <a:t>Precision Meson</a:t>
            </a:r>
          </a:p>
        </p:txBody>
      </p:sp>
      <p:cxnSp>
        <p:nvCxnSpPr>
          <p:cNvPr id="16" name="Straight Arrow Connector 15">
            <a:extLst>
              <a:ext uri="{FF2B5EF4-FFF2-40B4-BE49-F238E27FC236}">
                <a16:creationId xmlns:a16="http://schemas.microsoft.com/office/drawing/2014/main" id="{BB1471F8-2487-E2CF-7814-F2BA217E077C}"/>
              </a:ext>
            </a:extLst>
          </p:cNvPr>
          <p:cNvCxnSpPr>
            <a:cxnSpLocks/>
          </p:cNvCxnSpPr>
          <p:nvPr/>
        </p:nvCxnSpPr>
        <p:spPr>
          <a:xfrm flipV="1">
            <a:off x="1263417" y="1846403"/>
            <a:ext cx="0" cy="557163"/>
          </a:xfrm>
          <a:prstGeom prst="straightConnector1">
            <a:avLst/>
          </a:prstGeom>
          <a:ln>
            <a:solidFill>
              <a:schemeClr val="tx1">
                <a:lumMod val="60000"/>
                <a:lumOff val="40000"/>
              </a:schemeClr>
            </a:solidFill>
            <a:tailEnd type="arrow"/>
          </a:ln>
        </p:spPr>
        <p:style>
          <a:lnRef idx="2">
            <a:schemeClr val="accent5"/>
          </a:lnRef>
          <a:fillRef idx="1">
            <a:schemeClr val="lt1"/>
          </a:fillRef>
          <a:effectRef idx="0">
            <a:schemeClr val="accent5"/>
          </a:effectRef>
          <a:fontRef idx="minor">
            <a:schemeClr val="dk1"/>
          </a:fontRef>
        </p:style>
      </p:cxnSp>
      <p:cxnSp>
        <p:nvCxnSpPr>
          <p:cNvPr id="18" name="Straight Arrow Connector 17">
            <a:extLst>
              <a:ext uri="{FF2B5EF4-FFF2-40B4-BE49-F238E27FC236}">
                <a16:creationId xmlns:a16="http://schemas.microsoft.com/office/drawing/2014/main" id="{71BBDD96-BEE9-FF9D-640C-D6F45F53038C}"/>
              </a:ext>
            </a:extLst>
          </p:cNvPr>
          <p:cNvCxnSpPr>
            <a:cxnSpLocks/>
          </p:cNvCxnSpPr>
          <p:nvPr/>
        </p:nvCxnSpPr>
        <p:spPr>
          <a:xfrm flipV="1">
            <a:off x="2674722" y="1407674"/>
            <a:ext cx="134675" cy="771180"/>
          </a:xfrm>
          <a:prstGeom prst="straightConnector1">
            <a:avLst/>
          </a:prstGeom>
          <a:ln>
            <a:solidFill>
              <a:schemeClr val="tx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98370F7-1549-F6D0-4105-45CEE80605CF}"/>
              </a:ext>
            </a:extLst>
          </p:cNvPr>
          <p:cNvCxnSpPr>
            <a:cxnSpLocks/>
          </p:cNvCxnSpPr>
          <p:nvPr/>
        </p:nvCxnSpPr>
        <p:spPr>
          <a:xfrm>
            <a:off x="2130129" y="2752916"/>
            <a:ext cx="569627" cy="926457"/>
          </a:xfrm>
          <a:prstGeom prst="straightConnector1">
            <a:avLst/>
          </a:prstGeom>
          <a:ln>
            <a:solidFill>
              <a:schemeClr val="tx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14F3CE0-0D0C-CA34-BF5C-47C9F7C0DA2E}"/>
              </a:ext>
            </a:extLst>
          </p:cNvPr>
          <p:cNvSpPr txBox="1"/>
          <p:nvPr/>
        </p:nvSpPr>
        <p:spPr>
          <a:xfrm>
            <a:off x="2226427" y="1045038"/>
            <a:ext cx="1725934"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solidFill>
                  <a:schemeClr val="tx1">
                    <a:lumMod val="60000"/>
                    <a:lumOff val="40000"/>
                  </a:schemeClr>
                </a:solidFill>
              </a:rPr>
              <a:t>CLFV Program</a:t>
            </a:r>
          </a:p>
        </p:txBody>
      </p:sp>
      <p:cxnSp>
        <p:nvCxnSpPr>
          <p:cNvPr id="25" name="Straight Arrow Connector 24">
            <a:extLst>
              <a:ext uri="{FF2B5EF4-FFF2-40B4-BE49-F238E27FC236}">
                <a16:creationId xmlns:a16="http://schemas.microsoft.com/office/drawing/2014/main" id="{D5C2A8B3-9757-90F3-2FC1-1E8B3714D449}"/>
              </a:ext>
            </a:extLst>
          </p:cNvPr>
          <p:cNvCxnSpPr>
            <a:cxnSpLocks/>
          </p:cNvCxnSpPr>
          <p:nvPr/>
        </p:nvCxnSpPr>
        <p:spPr>
          <a:xfrm flipV="1">
            <a:off x="3773883" y="1045038"/>
            <a:ext cx="1286057" cy="1358528"/>
          </a:xfrm>
          <a:prstGeom prst="straightConnector1">
            <a:avLst/>
          </a:prstGeom>
          <a:ln>
            <a:solidFill>
              <a:schemeClr val="tx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4402A13-5321-BBCA-F1EB-21CC70B6CD75}"/>
              </a:ext>
            </a:extLst>
          </p:cNvPr>
          <p:cNvSpPr txBox="1"/>
          <p:nvPr/>
        </p:nvSpPr>
        <p:spPr>
          <a:xfrm>
            <a:off x="5093011" y="464360"/>
            <a:ext cx="1745241"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solidFill>
                  <a:schemeClr val="tx1">
                    <a:lumMod val="60000"/>
                    <a:lumOff val="40000"/>
                  </a:schemeClr>
                </a:solidFill>
              </a:rPr>
              <a:t>Muon Beam Dump</a:t>
            </a:r>
          </a:p>
        </p:txBody>
      </p:sp>
      <p:cxnSp>
        <p:nvCxnSpPr>
          <p:cNvPr id="29" name="Straight Arrow Connector 28">
            <a:extLst>
              <a:ext uri="{FF2B5EF4-FFF2-40B4-BE49-F238E27FC236}">
                <a16:creationId xmlns:a16="http://schemas.microsoft.com/office/drawing/2014/main" id="{F1F10CA9-D93B-90A1-5DA8-BFD37655C3DE}"/>
              </a:ext>
            </a:extLst>
          </p:cNvPr>
          <p:cNvCxnSpPr>
            <a:cxnSpLocks/>
          </p:cNvCxnSpPr>
          <p:nvPr/>
        </p:nvCxnSpPr>
        <p:spPr>
          <a:xfrm>
            <a:off x="6581719" y="3603818"/>
            <a:ext cx="338124" cy="302468"/>
          </a:xfrm>
          <a:prstGeom prst="straightConnector1">
            <a:avLst/>
          </a:prstGeom>
          <a:ln>
            <a:solidFill>
              <a:schemeClr val="tx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7379FAA-C4EF-5C87-2A72-1225D1518412}"/>
              </a:ext>
            </a:extLst>
          </p:cNvPr>
          <p:cNvSpPr txBox="1"/>
          <p:nvPr/>
        </p:nvSpPr>
        <p:spPr>
          <a:xfrm>
            <a:off x="6606335" y="3932413"/>
            <a:ext cx="2462183"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solidFill>
                  <a:schemeClr val="tx1">
                    <a:lumMod val="60000"/>
                    <a:lumOff val="40000"/>
                  </a:schemeClr>
                </a:solidFill>
              </a:rPr>
              <a:t>Very high energy neutrino physics</a:t>
            </a:r>
          </a:p>
        </p:txBody>
      </p:sp>
      <p:cxnSp>
        <p:nvCxnSpPr>
          <p:cNvPr id="40" name="Straight Arrow Connector 39">
            <a:extLst>
              <a:ext uri="{FF2B5EF4-FFF2-40B4-BE49-F238E27FC236}">
                <a16:creationId xmlns:a16="http://schemas.microsoft.com/office/drawing/2014/main" id="{3F8E21F6-D33D-C832-E962-F56C1720C3CB}"/>
              </a:ext>
            </a:extLst>
          </p:cNvPr>
          <p:cNvCxnSpPr>
            <a:cxnSpLocks/>
          </p:cNvCxnSpPr>
          <p:nvPr/>
        </p:nvCxnSpPr>
        <p:spPr>
          <a:xfrm flipH="1" flipV="1">
            <a:off x="5441023" y="1035366"/>
            <a:ext cx="58794" cy="548553"/>
          </a:xfrm>
          <a:prstGeom prst="straightConnector1">
            <a:avLst/>
          </a:prstGeom>
          <a:ln>
            <a:solidFill>
              <a:schemeClr val="tx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2029788-19C1-77E0-49AE-B251A8D83270}"/>
              </a:ext>
            </a:extLst>
          </p:cNvPr>
          <p:cNvSpPr txBox="1"/>
          <p:nvPr/>
        </p:nvSpPr>
        <p:spPr>
          <a:xfrm>
            <a:off x="3702444" y="3629945"/>
            <a:ext cx="2047318"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solidFill>
                  <a:schemeClr val="tx1">
                    <a:lumMod val="60000"/>
                    <a:lumOff val="40000"/>
                  </a:schemeClr>
                </a:solidFill>
              </a:rPr>
              <a:t>Short- and long- baseline neutrino programs</a:t>
            </a:r>
          </a:p>
        </p:txBody>
      </p:sp>
      <p:cxnSp>
        <p:nvCxnSpPr>
          <p:cNvPr id="17" name="Straight Arrow Connector 16">
            <a:extLst>
              <a:ext uri="{FF2B5EF4-FFF2-40B4-BE49-F238E27FC236}">
                <a16:creationId xmlns:a16="http://schemas.microsoft.com/office/drawing/2014/main" id="{B29C096F-E72F-FEEC-CD03-CC4612AE9CE4}"/>
              </a:ext>
            </a:extLst>
          </p:cNvPr>
          <p:cNvCxnSpPr>
            <a:cxnSpLocks/>
          </p:cNvCxnSpPr>
          <p:nvPr/>
        </p:nvCxnSpPr>
        <p:spPr>
          <a:xfrm>
            <a:off x="3810883" y="2714727"/>
            <a:ext cx="714103" cy="889091"/>
          </a:xfrm>
          <a:prstGeom prst="straightConnector1">
            <a:avLst/>
          </a:prstGeom>
          <a:ln>
            <a:solidFill>
              <a:schemeClr val="tx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4850E48-8EF1-9AF9-65F6-9D224AACB3FA}"/>
              </a:ext>
            </a:extLst>
          </p:cNvPr>
          <p:cNvSpPr txBox="1"/>
          <p:nvPr/>
        </p:nvSpPr>
        <p:spPr>
          <a:xfrm rot="968856">
            <a:off x="7385187" y="283660"/>
            <a:ext cx="1611969" cy="1200329"/>
          </a:xfrm>
          <a:prstGeom prst="rect">
            <a:avLst/>
          </a:prstGeom>
          <a:noFill/>
        </p:spPr>
        <p:txBody>
          <a:bodyPr wrap="square" rtlCol="0">
            <a:spAutoFit/>
          </a:bodyPr>
          <a:lstStyle/>
          <a:p>
            <a:r>
              <a:rPr lang="en-US" sz="1800" b="1" dirty="0">
                <a:solidFill>
                  <a:srgbClr val="C00000"/>
                </a:solidFill>
              </a:rPr>
              <a:t>Talks by Cari, Matheus</a:t>
            </a:r>
            <a:r>
              <a:rPr lang="en-US" sz="1800" b="1">
                <a:solidFill>
                  <a:srgbClr val="C00000"/>
                </a:solidFill>
              </a:rPr>
              <a:t>, Ryuichiro </a:t>
            </a:r>
            <a:r>
              <a:rPr lang="en-US" sz="1800" b="1" dirty="0">
                <a:solidFill>
                  <a:srgbClr val="C00000"/>
                </a:solidFill>
              </a:rPr>
              <a:t>and others </a:t>
            </a:r>
          </a:p>
        </p:txBody>
      </p:sp>
    </p:spTree>
    <p:extLst>
      <p:ext uri="{BB962C8B-B14F-4D97-AF65-F5344CB8AC3E}">
        <p14:creationId xmlns:p14="http://schemas.microsoft.com/office/powerpoint/2010/main" val="40567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4" grpId="0" animBg="1"/>
      <p:bldP spid="28" grpId="0" animBg="1"/>
      <p:bldP spid="31"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5A447-F906-54D1-D9AE-EC1884B1FB6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BB0CCD-B2AD-8934-CD9C-FCDDE706999B}"/>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6" name="Title 5">
            <a:extLst>
              <a:ext uri="{FF2B5EF4-FFF2-40B4-BE49-F238E27FC236}">
                <a16:creationId xmlns:a16="http://schemas.microsoft.com/office/drawing/2014/main" id="{4D590641-2344-83B2-42D2-4838E8F14AB9}"/>
              </a:ext>
            </a:extLst>
          </p:cNvPr>
          <p:cNvSpPr>
            <a:spLocks noGrp="1"/>
          </p:cNvSpPr>
          <p:nvPr>
            <p:ph type="title"/>
          </p:nvPr>
        </p:nvSpPr>
        <p:spPr/>
        <p:txBody>
          <a:bodyPr/>
          <a:lstStyle/>
          <a:p>
            <a:r>
              <a:rPr lang="en-US" dirty="0"/>
              <a:t>Upcoming Muon Collider Meetings</a:t>
            </a:r>
          </a:p>
        </p:txBody>
      </p:sp>
      <p:sp>
        <p:nvSpPr>
          <p:cNvPr id="8" name="Content Placeholder 7">
            <a:extLst>
              <a:ext uri="{FF2B5EF4-FFF2-40B4-BE49-F238E27FC236}">
                <a16:creationId xmlns:a16="http://schemas.microsoft.com/office/drawing/2014/main" id="{2DD2CFEF-F48A-6A2F-08C3-1CFAA2F1CB2B}"/>
              </a:ext>
            </a:extLst>
          </p:cNvPr>
          <p:cNvSpPr>
            <a:spLocks noGrp="1"/>
          </p:cNvSpPr>
          <p:nvPr>
            <p:ph idx="1"/>
          </p:nvPr>
        </p:nvSpPr>
        <p:spPr>
          <a:xfrm>
            <a:off x="228603" y="772209"/>
            <a:ext cx="8672513" cy="3794522"/>
          </a:xfrm>
        </p:spPr>
        <p:txBody>
          <a:bodyPr/>
          <a:lstStyle/>
          <a:p>
            <a:r>
              <a:rPr lang="en-US" dirty="0">
                <a:solidFill>
                  <a:schemeClr val="tx1"/>
                </a:solidFill>
              </a:rPr>
              <a:t>International Muon Collider Demonstrator workshop:</a:t>
            </a:r>
          </a:p>
          <a:p>
            <a:pPr lvl="1"/>
            <a:r>
              <a:rPr lang="en-US" dirty="0"/>
              <a:t>University of Milan, Italy, Nov 5-7</a:t>
            </a:r>
            <a:r>
              <a:rPr lang="en-US" baseline="30000" dirty="0"/>
              <a:t>th</a:t>
            </a:r>
            <a:r>
              <a:rPr lang="en-US" dirty="0"/>
              <a:t> 2025, Indico will be available soon</a:t>
            </a:r>
          </a:p>
          <a:p>
            <a:r>
              <a:rPr lang="en-US" dirty="0">
                <a:solidFill>
                  <a:schemeClr val="tx1"/>
                </a:solidFill>
              </a:rPr>
              <a:t>2026 IMCC Annual Meeting: </a:t>
            </a:r>
          </a:p>
          <a:p>
            <a:pPr lvl="1"/>
            <a:r>
              <a:rPr lang="en-US" dirty="0"/>
              <a:t>CERN, June 22-26</a:t>
            </a:r>
            <a:r>
              <a:rPr lang="en-US" baseline="30000" dirty="0"/>
              <a:t>th</a:t>
            </a:r>
            <a:r>
              <a:rPr lang="en-US" dirty="0"/>
              <a:t> , 2026</a:t>
            </a:r>
          </a:p>
          <a:p>
            <a:r>
              <a:rPr lang="en-US" dirty="0">
                <a:solidFill>
                  <a:schemeClr val="tx1"/>
                </a:solidFill>
              </a:rPr>
              <a:t>2026 US MCC Meeting: </a:t>
            </a:r>
          </a:p>
          <a:p>
            <a:pPr lvl="1"/>
            <a:r>
              <a:rPr lang="en-US" dirty="0"/>
              <a:t> planned at SLAC, dates TBD </a:t>
            </a:r>
          </a:p>
          <a:p>
            <a:endParaRPr lang="en-US" dirty="0"/>
          </a:p>
          <a:p>
            <a:r>
              <a:rPr lang="en-US" dirty="0">
                <a:solidFill>
                  <a:schemeClr val="tx1"/>
                </a:solidFill>
              </a:rPr>
              <a:t>2026 Muon Collider Accelerator School just starting to discuss – lessons learned from the school this week</a:t>
            </a:r>
          </a:p>
          <a:p>
            <a:r>
              <a:rPr lang="en-US" dirty="0">
                <a:solidFill>
                  <a:schemeClr val="tx1"/>
                </a:solidFill>
              </a:rPr>
              <a:t>Will also plan detector and generator tutorials in 2026</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indent="0">
              <a:buNone/>
            </a:pPr>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787876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5F5B9-1865-03B2-0931-85DB77E0B85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0700CD9-DC31-9921-7325-6E67108801FE}"/>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3" name="Title 6">
            <a:extLst>
              <a:ext uri="{FF2B5EF4-FFF2-40B4-BE49-F238E27FC236}">
                <a16:creationId xmlns:a16="http://schemas.microsoft.com/office/drawing/2014/main" id="{02681FBC-F67F-4145-B1D6-142295B78DFF}"/>
              </a:ext>
            </a:extLst>
          </p:cNvPr>
          <p:cNvSpPr>
            <a:spLocks noGrp="1"/>
          </p:cNvSpPr>
          <p:nvPr>
            <p:ph type="title"/>
          </p:nvPr>
        </p:nvSpPr>
        <p:spPr>
          <a:xfrm>
            <a:off x="222250" y="0"/>
            <a:ext cx="8204200" cy="571500"/>
          </a:xfrm>
        </p:spPr>
        <p:txBody>
          <a:bodyPr/>
          <a:lstStyle/>
          <a:p>
            <a:r>
              <a:rPr lang="en-US" sz="2800" dirty="0"/>
              <a:t>Highlights of Muon Collider Physics</a:t>
            </a:r>
          </a:p>
        </p:txBody>
      </p:sp>
      <p:pic>
        <p:nvPicPr>
          <p:cNvPr id="9" name="Screenshot 2025-07-31 at 1.16.34 PM.png" descr="Screenshot 2025-07-31 at 1.16.34 PM.png">
            <a:extLst>
              <a:ext uri="{FF2B5EF4-FFF2-40B4-BE49-F238E27FC236}">
                <a16:creationId xmlns:a16="http://schemas.microsoft.com/office/drawing/2014/main" id="{83B85D00-3A76-7FAA-5A42-36F170937F82}"/>
              </a:ext>
            </a:extLst>
          </p:cNvPr>
          <p:cNvPicPr>
            <a:picLocks noChangeAspect="1"/>
          </p:cNvPicPr>
          <p:nvPr/>
        </p:nvPicPr>
        <p:blipFill>
          <a:blip r:embed="rId3"/>
          <a:srcRect l="49575"/>
          <a:stretch>
            <a:fillRect/>
          </a:stretch>
        </p:blipFill>
        <p:spPr>
          <a:xfrm>
            <a:off x="222250" y="988225"/>
            <a:ext cx="2638697" cy="2305311"/>
          </a:xfrm>
          <a:prstGeom prst="rect">
            <a:avLst/>
          </a:prstGeom>
          <a:ln w="12700">
            <a:miter lim="400000"/>
          </a:ln>
        </p:spPr>
      </p:pic>
      <p:pic>
        <p:nvPicPr>
          <p:cNvPr id="13" name="Picture 12" descr="A diagram of a graph&#10;&#10;AI-generated content may be incorrect.">
            <a:extLst>
              <a:ext uri="{FF2B5EF4-FFF2-40B4-BE49-F238E27FC236}">
                <a16:creationId xmlns:a16="http://schemas.microsoft.com/office/drawing/2014/main" id="{0A293BF8-1E84-619E-2262-BC0B74B9F00F}"/>
              </a:ext>
            </a:extLst>
          </p:cNvPr>
          <p:cNvPicPr>
            <a:picLocks noChangeAspect="1"/>
          </p:cNvPicPr>
          <p:nvPr/>
        </p:nvPicPr>
        <p:blipFill>
          <a:blip r:embed="rId4"/>
          <a:stretch>
            <a:fillRect/>
          </a:stretch>
        </p:blipFill>
        <p:spPr>
          <a:xfrm>
            <a:off x="2860947" y="1920146"/>
            <a:ext cx="3760289" cy="2761743"/>
          </a:xfrm>
          <a:prstGeom prst="rect">
            <a:avLst/>
          </a:prstGeom>
        </p:spPr>
      </p:pic>
      <p:sp>
        <p:nvSpPr>
          <p:cNvPr id="14" name="TextBox 13">
            <a:extLst>
              <a:ext uri="{FF2B5EF4-FFF2-40B4-BE49-F238E27FC236}">
                <a16:creationId xmlns:a16="http://schemas.microsoft.com/office/drawing/2014/main" id="{BE0301C2-B6E3-3463-79D9-CF48D318896B}"/>
              </a:ext>
            </a:extLst>
          </p:cNvPr>
          <p:cNvSpPr txBox="1"/>
          <p:nvPr/>
        </p:nvSpPr>
        <p:spPr>
          <a:xfrm>
            <a:off x="6692860" y="3067543"/>
            <a:ext cx="2379515" cy="738664"/>
          </a:xfrm>
          <a:prstGeom prst="rect">
            <a:avLst/>
          </a:prstGeom>
          <a:noFill/>
        </p:spPr>
        <p:txBody>
          <a:bodyPr wrap="square" rtlCol="0">
            <a:spAutoFit/>
          </a:bodyPr>
          <a:lstStyle/>
          <a:p>
            <a:r>
              <a:rPr lang="en-US" sz="1400" dirty="0">
                <a:latin typeface="Helvetica" pitchFamily="2" charset="0"/>
              </a:rPr>
              <a:t>Opens door for studies of new SM phenomena such EWK symmetry restoration </a:t>
            </a:r>
          </a:p>
        </p:txBody>
      </p:sp>
      <p:pic>
        <p:nvPicPr>
          <p:cNvPr id="15" name="Image" descr="Image">
            <a:extLst>
              <a:ext uri="{FF2B5EF4-FFF2-40B4-BE49-F238E27FC236}">
                <a16:creationId xmlns:a16="http://schemas.microsoft.com/office/drawing/2014/main" id="{B7939AB7-85B8-B38B-BF0E-272DE96EF004}"/>
              </a:ext>
            </a:extLst>
          </p:cNvPr>
          <p:cNvPicPr>
            <a:picLocks noChangeAspect="1"/>
          </p:cNvPicPr>
          <p:nvPr/>
        </p:nvPicPr>
        <p:blipFill>
          <a:blip r:embed="rId5"/>
          <a:stretch>
            <a:fillRect/>
          </a:stretch>
        </p:blipFill>
        <p:spPr>
          <a:xfrm>
            <a:off x="6225360" y="837870"/>
            <a:ext cx="2918640" cy="2096964"/>
          </a:xfrm>
          <a:prstGeom prst="rect">
            <a:avLst/>
          </a:prstGeom>
          <a:ln w="12700">
            <a:miter lim="400000"/>
          </a:ln>
        </p:spPr>
      </p:pic>
      <p:sp>
        <p:nvSpPr>
          <p:cNvPr id="16" name="R. Capdevilla, T. Han">
            <a:extLst>
              <a:ext uri="{FF2B5EF4-FFF2-40B4-BE49-F238E27FC236}">
                <a16:creationId xmlns:a16="http://schemas.microsoft.com/office/drawing/2014/main" id="{9F74D246-56A1-9FC4-3CE8-CB71DB0C12E1}"/>
              </a:ext>
            </a:extLst>
          </p:cNvPr>
          <p:cNvSpPr txBox="1"/>
          <p:nvPr/>
        </p:nvSpPr>
        <p:spPr>
          <a:xfrm>
            <a:off x="6769710" y="3727220"/>
            <a:ext cx="135851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700"/>
            </a:lvl1pPr>
          </a:lstStyle>
          <a:p>
            <a:r>
              <a:rPr sz="1200" dirty="0">
                <a:solidFill>
                  <a:srgbClr val="C00000"/>
                </a:solidFill>
              </a:rPr>
              <a:t>R. </a:t>
            </a:r>
            <a:r>
              <a:rPr sz="1200" dirty="0" err="1">
                <a:solidFill>
                  <a:srgbClr val="C00000"/>
                </a:solidFill>
              </a:rPr>
              <a:t>Capdevilla</a:t>
            </a:r>
            <a:r>
              <a:rPr sz="1200" dirty="0">
                <a:solidFill>
                  <a:srgbClr val="C00000"/>
                </a:solidFill>
              </a:rPr>
              <a:t>, T. Han</a:t>
            </a:r>
            <a:endParaRPr lang="en-US" sz="1200" dirty="0">
              <a:solidFill>
                <a:srgbClr val="C00000"/>
              </a:solidFill>
            </a:endParaRPr>
          </a:p>
          <a:p>
            <a:r>
              <a:rPr lang="en-US" sz="1200" dirty="0" err="1">
                <a:solidFill>
                  <a:srgbClr val="C00000"/>
                </a:solidFill>
              </a:rPr>
              <a:t>Arxiv</a:t>
            </a:r>
            <a:r>
              <a:rPr lang="en-US" sz="1200" dirty="0">
                <a:solidFill>
                  <a:srgbClr val="C00000"/>
                </a:solidFill>
              </a:rPr>
              <a:t>: 2412.12336</a:t>
            </a:r>
          </a:p>
          <a:p>
            <a:endParaRPr sz="1200" dirty="0">
              <a:solidFill>
                <a:srgbClr val="C00000"/>
              </a:solidFill>
            </a:endParaRPr>
          </a:p>
        </p:txBody>
      </p:sp>
      <p:sp>
        <p:nvSpPr>
          <p:cNvPr id="17" name="2412.12336">
            <a:extLst>
              <a:ext uri="{FF2B5EF4-FFF2-40B4-BE49-F238E27FC236}">
                <a16:creationId xmlns:a16="http://schemas.microsoft.com/office/drawing/2014/main" id="{513BC87D-42EB-8BF0-72B1-96131A333544}"/>
              </a:ext>
            </a:extLst>
          </p:cNvPr>
          <p:cNvSpPr txBox="1"/>
          <p:nvPr/>
        </p:nvSpPr>
        <p:spPr>
          <a:xfrm>
            <a:off x="7829156" y="4083695"/>
            <a:ext cx="102657" cy="287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700"/>
            </a:lvl1pPr>
          </a:lstStyle>
          <a:p>
            <a:endParaRPr sz="1200" dirty="0">
              <a:solidFill>
                <a:srgbClr val="C00000"/>
              </a:solidFill>
            </a:endParaRPr>
          </a:p>
        </p:txBody>
      </p:sp>
      <p:sp>
        <p:nvSpPr>
          <p:cNvPr id="18" name="TextBox 17">
            <a:extLst>
              <a:ext uri="{FF2B5EF4-FFF2-40B4-BE49-F238E27FC236}">
                <a16:creationId xmlns:a16="http://schemas.microsoft.com/office/drawing/2014/main" id="{B99CF884-FBAC-7067-6871-C04F0D07D612}"/>
              </a:ext>
            </a:extLst>
          </p:cNvPr>
          <p:cNvSpPr txBox="1"/>
          <p:nvPr/>
        </p:nvSpPr>
        <p:spPr>
          <a:xfrm>
            <a:off x="3292930" y="988225"/>
            <a:ext cx="2990125" cy="738664"/>
          </a:xfrm>
          <a:prstGeom prst="rect">
            <a:avLst/>
          </a:prstGeom>
          <a:noFill/>
        </p:spPr>
        <p:txBody>
          <a:bodyPr wrap="square" rtlCol="0">
            <a:spAutoFit/>
          </a:bodyPr>
          <a:lstStyle/>
          <a:p>
            <a:r>
              <a:rPr lang="en-US" sz="1400" dirty="0">
                <a:latin typeface="Helvetica" pitchFamily="2" charset="0"/>
              </a:rPr>
              <a:t>Unprecedented reach for New Physics due to combination of </a:t>
            </a:r>
            <a:r>
              <a:rPr lang="en-US" sz="1400" dirty="0" err="1">
                <a:latin typeface="Helvetica" pitchFamily="2" charset="0"/>
              </a:rPr>
              <a:t>energy+precision</a:t>
            </a:r>
            <a:endParaRPr lang="en-US" sz="1400" dirty="0">
              <a:latin typeface="Helvetica" pitchFamily="2" charset="0"/>
            </a:endParaRPr>
          </a:p>
        </p:txBody>
      </p:sp>
      <p:sp>
        <p:nvSpPr>
          <p:cNvPr id="23" name="EF Snowmass report">
            <a:extLst>
              <a:ext uri="{FF2B5EF4-FFF2-40B4-BE49-F238E27FC236}">
                <a16:creationId xmlns:a16="http://schemas.microsoft.com/office/drawing/2014/main" id="{63E96555-11E4-0A0C-8906-32B729E2E847}"/>
              </a:ext>
            </a:extLst>
          </p:cNvPr>
          <p:cNvSpPr txBox="1"/>
          <p:nvPr/>
        </p:nvSpPr>
        <p:spPr>
          <a:xfrm>
            <a:off x="3384921" y="1714961"/>
            <a:ext cx="1812997"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700"/>
            </a:lvl1pPr>
          </a:lstStyle>
          <a:p>
            <a:r>
              <a:rPr lang="en-US" sz="1000" dirty="0">
                <a:solidFill>
                  <a:srgbClr val="C00000"/>
                </a:solidFill>
                <a:effectLst/>
                <a:latin typeface="Helvetica" pitchFamily="2" charset="0"/>
              </a:rPr>
              <a:t>ESPPU Muon Collider Report </a:t>
            </a:r>
          </a:p>
          <a:p>
            <a:r>
              <a:rPr lang="en-US" sz="1000" dirty="0" err="1">
                <a:solidFill>
                  <a:srgbClr val="C00000"/>
                </a:solidFill>
                <a:effectLst/>
                <a:latin typeface="Helvetica" pitchFamily="2" charset="0"/>
              </a:rPr>
              <a:t>Arxiv</a:t>
            </a:r>
            <a:r>
              <a:rPr lang="en-US" sz="1000" dirty="0">
                <a:solidFill>
                  <a:srgbClr val="C00000"/>
                </a:solidFill>
                <a:effectLst/>
                <a:latin typeface="Helvetica" pitchFamily="2" charset="0"/>
              </a:rPr>
              <a:t>: 2504.21417</a:t>
            </a:r>
          </a:p>
        </p:txBody>
      </p:sp>
      <p:sp>
        <p:nvSpPr>
          <p:cNvPr id="25" name="TextBox 24">
            <a:extLst>
              <a:ext uri="{FF2B5EF4-FFF2-40B4-BE49-F238E27FC236}">
                <a16:creationId xmlns:a16="http://schemas.microsoft.com/office/drawing/2014/main" id="{F32138B2-990F-2473-1FB2-2D4DA18BA86F}"/>
              </a:ext>
            </a:extLst>
          </p:cNvPr>
          <p:cNvSpPr txBox="1"/>
          <p:nvPr/>
        </p:nvSpPr>
        <p:spPr>
          <a:xfrm>
            <a:off x="978675" y="3415215"/>
            <a:ext cx="2990125" cy="307777"/>
          </a:xfrm>
          <a:prstGeom prst="rect">
            <a:avLst/>
          </a:prstGeom>
          <a:noFill/>
        </p:spPr>
        <p:txBody>
          <a:bodyPr wrap="square" rtlCol="0">
            <a:spAutoFit/>
          </a:bodyPr>
          <a:lstStyle/>
          <a:p>
            <a:r>
              <a:rPr lang="en-US" sz="1400" dirty="0">
                <a:latin typeface="Helvetica" pitchFamily="2" charset="0"/>
              </a:rPr>
              <a:t>Multi-Higgs Factory </a:t>
            </a:r>
          </a:p>
        </p:txBody>
      </p:sp>
      <p:sp>
        <p:nvSpPr>
          <p:cNvPr id="27" name="TextBox 26">
            <a:extLst>
              <a:ext uri="{FF2B5EF4-FFF2-40B4-BE49-F238E27FC236}">
                <a16:creationId xmlns:a16="http://schemas.microsoft.com/office/drawing/2014/main" id="{999612F5-3B80-1434-5993-D682B1C1100C}"/>
              </a:ext>
            </a:extLst>
          </p:cNvPr>
          <p:cNvSpPr txBox="1"/>
          <p:nvPr/>
        </p:nvSpPr>
        <p:spPr>
          <a:xfrm rot="968856">
            <a:off x="7032026" y="271184"/>
            <a:ext cx="2192395" cy="369332"/>
          </a:xfrm>
          <a:prstGeom prst="rect">
            <a:avLst/>
          </a:prstGeom>
          <a:noFill/>
        </p:spPr>
        <p:txBody>
          <a:bodyPr wrap="none" rtlCol="0">
            <a:spAutoFit/>
          </a:bodyPr>
          <a:lstStyle/>
          <a:p>
            <a:r>
              <a:rPr lang="en-US" sz="1800" dirty="0">
                <a:solidFill>
                  <a:srgbClr val="C00000"/>
                </a:solidFill>
              </a:rPr>
              <a:t>More in </a:t>
            </a:r>
            <a:r>
              <a:rPr lang="en-US" sz="1800" dirty="0" err="1">
                <a:solidFill>
                  <a:srgbClr val="C00000"/>
                </a:solidFill>
              </a:rPr>
              <a:t>Liantao’s</a:t>
            </a:r>
            <a:r>
              <a:rPr lang="en-US" sz="1800" dirty="0">
                <a:solidFill>
                  <a:srgbClr val="C00000"/>
                </a:solidFill>
              </a:rPr>
              <a:t> talk</a:t>
            </a:r>
          </a:p>
        </p:txBody>
      </p:sp>
      <p:sp>
        <p:nvSpPr>
          <p:cNvPr id="29" name="EF Snowmass report">
            <a:extLst>
              <a:ext uri="{FF2B5EF4-FFF2-40B4-BE49-F238E27FC236}">
                <a16:creationId xmlns:a16="http://schemas.microsoft.com/office/drawing/2014/main" id="{CA84A24C-F4C7-96AC-FF88-D7E654E560B2}"/>
              </a:ext>
            </a:extLst>
          </p:cNvPr>
          <p:cNvSpPr txBox="1"/>
          <p:nvPr/>
        </p:nvSpPr>
        <p:spPr>
          <a:xfrm>
            <a:off x="815342" y="3714079"/>
            <a:ext cx="1812997"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700"/>
            </a:lvl1pPr>
          </a:lstStyle>
          <a:p>
            <a:r>
              <a:rPr lang="en-US" sz="1000" dirty="0">
                <a:solidFill>
                  <a:srgbClr val="C00000"/>
                </a:solidFill>
                <a:effectLst/>
                <a:latin typeface="Helvetica" pitchFamily="2" charset="0"/>
              </a:rPr>
              <a:t>ESPPU Muon Collider Report </a:t>
            </a:r>
          </a:p>
          <a:p>
            <a:r>
              <a:rPr lang="en-US" sz="1000" dirty="0" err="1">
                <a:solidFill>
                  <a:srgbClr val="C00000"/>
                </a:solidFill>
                <a:effectLst/>
                <a:latin typeface="Helvetica" pitchFamily="2" charset="0"/>
              </a:rPr>
              <a:t>Arxiv</a:t>
            </a:r>
            <a:r>
              <a:rPr lang="en-US" sz="1000" dirty="0">
                <a:solidFill>
                  <a:srgbClr val="C00000"/>
                </a:solidFill>
                <a:effectLst/>
                <a:latin typeface="Helvetica" pitchFamily="2" charset="0"/>
              </a:rPr>
              <a:t>: 2504.21417</a:t>
            </a:r>
          </a:p>
        </p:txBody>
      </p:sp>
    </p:spTree>
    <p:extLst>
      <p:ext uri="{BB962C8B-B14F-4D97-AF65-F5344CB8AC3E}">
        <p14:creationId xmlns:p14="http://schemas.microsoft.com/office/powerpoint/2010/main" val="3845923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404A6-3945-0D32-CC05-FD57081430E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E8D0CB-8A26-6252-BFCE-D63FDE888C99}"/>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6" name="Title 5">
            <a:extLst>
              <a:ext uri="{FF2B5EF4-FFF2-40B4-BE49-F238E27FC236}">
                <a16:creationId xmlns:a16="http://schemas.microsoft.com/office/drawing/2014/main" id="{085C9615-F6EA-0013-5D48-0C5C11A0F6B3}"/>
              </a:ext>
            </a:extLst>
          </p:cNvPr>
          <p:cNvSpPr>
            <a:spLocks noGrp="1"/>
          </p:cNvSpPr>
          <p:nvPr>
            <p:ph type="title"/>
          </p:nvPr>
        </p:nvSpPr>
        <p:spPr/>
        <p:txBody>
          <a:bodyPr/>
          <a:lstStyle/>
          <a:p>
            <a:r>
              <a:rPr lang="en-US" dirty="0"/>
              <a:t>Summary   </a:t>
            </a:r>
          </a:p>
        </p:txBody>
      </p:sp>
      <p:sp>
        <p:nvSpPr>
          <p:cNvPr id="9" name="Content Placeholder 5">
            <a:extLst>
              <a:ext uri="{FF2B5EF4-FFF2-40B4-BE49-F238E27FC236}">
                <a16:creationId xmlns:a16="http://schemas.microsoft.com/office/drawing/2014/main" id="{7325D1D0-EA61-5226-38C2-834017E74B55}"/>
              </a:ext>
            </a:extLst>
          </p:cNvPr>
          <p:cNvSpPr>
            <a:spLocks noGrp="1"/>
          </p:cNvSpPr>
          <p:nvPr>
            <p:ph idx="1"/>
          </p:nvPr>
        </p:nvSpPr>
        <p:spPr>
          <a:xfrm>
            <a:off x="222250" y="761780"/>
            <a:ext cx="8525143" cy="3812069"/>
          </a:xfrm>
          <a:noFill/>
        </p:spPr>
        <p:txBody>
          <a:bodyPr/>
          <a:lstStyle/>
          <a:p>
            <a:pPr marL="342900" marR="0" lvl="0" indent="-342900" algn="l" defTabSz="914400" rtl="0" eaLnBrk="1" fontAlgn="base" latinLnBrk="0" hangingPunct="1">
              <a:lnSpc>
                <a:spcPct val="100000"/>
              </a:lnSpc>
              <a:spcBef>
                <a:spcPts val="500"/>
              </a:spcBef>
              <a:spcAft>
                <a:spcPts val="500"/>
              </a:spcAft>
              <a:buClrTx/>
              <a:buSzTx/>
              <a:buFontTx/>
              <a:buChar char="•"/>
              <a:tabLst/>
              <a:defRPr/>
            </a:pPr>
            <a:r>
              <a:rPr lang="en-US" altLang="en-US" kern="0" dirty="0">
                <a:solidFill>
                  <a:schemeClr val="tx1"/>
                </a:solidFill>
                <a:latin typeface="Helvetica" panose="020B0604020202020204" pitchFamily="34" charset="0"/>
                <a:ea typeface="+mn-ea"/>
                <a:cs typeface="Helvetica" panose="020B0604020202020204" pitchFamily="34" charset="0"/>
              </a:rPr>
              <a:t>Muon Collider complex offers amazing physics opportunities. </a:t>
            </a:r>
            <a:endParaRPr lang="en-US" altLang="en-US" kern="0" dirty="0">
              <a:solidFill>
                <a:schemeClr val="tx1">
                  <a:lumMod val="60000"/>
                  <a:lumOff val="40000"/>
                </a:schemeClr>
              </a:solidFill>
              <a:latin typeface="Helvetica" panose="020B0604020202020204" pitchFamily="34" charset="0"/>
              <a:ea typeface="+mn-ea"/>
              <a:cs typeface="Helvetica" panose="020B0604020202020204" pitchFamily="34" charset="0"/>
            </a:endParaRPr>
          </a:p>
          <a:p>
            <a:pPr marL="342900" indent="-342900" defTabSz="914400">
              <a:spcBef>
                <a:spcPts val="500"/>
              </a:spcBef>
              <a:spcAft>
                <a:spcPts val="500"/>
              </a:spcAft>
              <a:buFontTx/>
              <a:buChar char="•"/>
              <a:defRPr/>
            </a:pPr>
            <a:endParaRPr lang="en-US" altLang="en-US" kern="0" dirty="0">
              <a:solidFill>
                <a:schemeClr val="tx1"/>
              </a:solidFill>
              <a:latin typeface="Helvetica" panose="020B0604020202020204" pitchFamily="34" charset="0"/>
              <a:ea typeface="+mn-ea"/>
              <a:cs typeface="Helvetica" panose="020B0604020202020204" pitchFamily="34" charset="0"/>
            </a:endParaRPr>
          </a:p>
          <a:p>
            <a:pPr marL="342900" indent="-342900" defTabSz="914400">
              <a:spcBef>
                <a:spcPts val="500"/>
              </a:spcBef>
              <a:spcAft>
                <a:spcPts val="500"/>
              </a:spcAft>
              <a:buFontTx/>
              <a:buChar char="•"/>
              <a:defRPr/>
            </a:pPr>
            <a:r>
              <a:rPr lang="en-US" altLang="en-US" kern="0" dirty="0">
                <a:solidFill>
                  <a:schemeClr val="tx1"/>
                </a:solidFill>
                <a:latin typeface="Helvetica" panose="020B0604020202020204" pitchFamily="34" charset="0"/>
                <a:ea typeface="+mn-ea"/>
                <a:cs typeface="Helvetica" panose="020B0604020202020204" pitchFamily="34" charset="0"/>
              </a:rPr>
              <a:t>Requires significant </a:t>
            </a:r>
            <a:r>
              <a:rPr lang="en-US" altLang="en-US" i="1" kern="0" dirty="0">
                <a:solidFill>
                  <a:schemeClr val="tx1"/>
                </a:solidFill>
                <a:latin typeface="Helvetica" panose="020B0604020202020204" pitchFamily="34" charset="0"/>
                <a:ea typeface="+mn-ea"/>
                <a:cs typeface="Helvetica" panose="020B0604020202020204" pitchFamily="34" charset="0"/>
              </a:rPr>
              <a:t>global</a:t>
            </a:r>
            <a:r>
              <a:rPr lang="en-US" altLang="en-US" kern="0" dirty="0">
                <a:solidFill>
                  <a:schemeClr val="tx1"/>
                </a:solidFill>
                <a:latin typeface="Helvetica" panose="020B0604020202020204" pitchFamily="34" charset="0"/>
                <a:ea typeface="+mn-ea"/>
                <a:cs typeface="Helvetica" panose="020B0604020202020204" pitchFamily="34" charset="0"/>
              </a:rPr>
              <a:t> </a:t>
            </a:r>
            <a:r>
              <a:rPr lang="en-US" altLang="en-US" i="1" kern="0" dirty="0">
                <a:solidFill>
                  <a:schemeClr val="tx1"/>
                </a:solidFill>
                <a:latin typeface="Helvetica" panose="020B0604020202020204" pitchFamily="34" charset="0"/>
                <a:ea typeface="+mn-ea"/>
                <a:cs typeface="Helvetica" panose="020B0604020202020204" pitchFamily="34" charset="0"/>
              </a:rPr>
              <a:t>R&amp;D program – US community is ramping up</a:t>
            </a:r>
          </a:p>
          <a:p>
            <a:pPr marL="342900" indent="-342900" defTabSz="914400">
              <a:spcBef>
                <a:spcPts val="500"/>
              </a:spcBef>
              <a:spcAft>
                <a:spcPts val="500"/>
              </a:spcAft>
              <a:buFontTx/>
              <a:buChar char="•"/>
              <a:defRPr/>
            </a:pPr>
            <a:endParaRPr lang="en-US" kern="0" dirty="0">
              <a:solidFill>
                <a:schemeClr val="tx1"/>
              </a:solidFill>
              <a:latin typeface="Helvetica" panose="020B0604020202020204" pitchFamily="34" charset="0"/>
              <a:ea typeface="+mn-ea"/>
            </a:endParaRPr>
          </a:p>
          <a:p>
            <a:pPr marL="342900" indent="-342900" defTabSz="914400">
              <a:spcBef>
                <a:spcPts val="500"/>
              </a:spcBef>
              <a:spcAft>
                <a:spcPts val="500"/>
              </a:spcAft>
              <a:buFontTx/>
              <a:buChar char="•"/>
              <a:defRPr/>
            </a:pPr>
            <a:r>
              <a:rPr lang="en-US" kern="0" dirty="0">
                <a:solidFill>
                  <a:schemeClr val="tx1"/>
                </a:solidFill>
                <a:latin typeface="Helvetica" panose="020B0604020202020204" pitchFamily="34" charset="0"/>
                <a:ea typeface="+mn-ea"/>
              </a:rPr>
              <a:t>Big challenges to solve across accelerator/theory/experiment - need people, resources, creative ideas – please join the effort</a:t>
            </a:r>
          </a:p>
          <a:p>
            <a:pPr marL="342900" indent="-342900" defTabSz="914400">
              <a:spcBef>
                <a:spcPts val="500"/>
              </a:spcBef>
              <a:spcAft>
                <a:spcPts val="500"/>
              </a:spcAft>
              <a:buFontTx/>
              <a:buChar char="•"/>
              <a:defRPr/>
            </a:pPr>
            <a:endParaRPr lang="en-US" altLang="en-US" kern="0" dirty="0">
              <a:solidFill>
                <a:schemeClr val="tx1"/>
              </a:solidFill>
              <a:latin typeface="Helvetica" panose="020B0604020202020204" pitchFamily="34" charset="0"/>
              <a:ea typeface="+mn-ea"/>
              <a:cs typeface="Helvetica" panose="020B0604020202020204" pitchFamily="34" charset="0"/>
            </a:endParaRPr>
          </a:p>
          <a:p>
            <a:pPr marL="342900" indent="-342900" defTabSz="914400">
              <a:spcBef>
                <a:spcPts val="500"/>
              </a:spcBef>
              <a:spcAft>
                <a:spcPts val="500"/>
              </a:spcAft>
              <a:buFontTx/>
              <a:buChar char="•"/>
              <a:defRPr/>
            </a:pPr>
            <a:r>
              <a:rPr lang="en-US" altLang="en-US" kern="0" dirty="0">
                <a:solidFill>
                  <a:schemeClr val="tx1"/>
                </a:solidFill>
                <a:latin typeface="Helvetica" panose="020B0604020202020204" pitchFamily="34" charset="0"/>
                <a:ea typeface="+mn-ea"/>
                <a:cs typeface="Helvetica" panose="020B0604020202020204" pitchFamily="34" charset="0"/>
              </a:rPr>
              <a:t>Stay in touch:</a:t>
            </a:r>
          </a:p>
          <a:p>
            <a:pPr marL="685799" lvl="2" indent="-342900" defTabSz="914400">
              <a:spcBef>
                <a:spcPts val="500"/>
              </a:spcBef>
              <a:spcAft>
                <a:spcPts val="500"/>
              </a:spcAft>
              <a:buFontTx/>
              <a:buChar char="•"/>
              <a:defRPr/>
            </a:pPr>
            <a:r>
              <a:rPr lang="en-US" altLang="en-US" sz="1700" b="1" i="1" kern="0" dirty="0">
                <a:solidFill>
                  <a:schemeClr val="tx1">
                    <a:lumMod val="60000"/>
                    <a:lumOff val="40000"/>
                  </a:schemeClr>
                </a:solidFill>
                <a:latin typeface="Helvetica" panose="020B0604020202020204" pitchFamily="34" charset="0"/>
                <a:ea typeface="+mn-ea"/>
                <a:cs typeface="Helvetica" panose="020B0604020202020204" pitchFamily="34" charset="0"/>
              </a:rPr>
              <a:t>Self subscribe </a:t>
            </a:r>
            <a:r>
              <a:rPr lang="en-US" altLang="en-US" sz="1700" b="1" i="1" kern="0" dirty="0">
                <a:solidFill>
                  <a:schemeClr val="tx1">
                    <a:lumMod val="60000"/>
                    <a:lumOff val="40000"/>
                  </a:schemeClr>
                </a:solidFill>
                <a:latin typeface="Helvetica" panose="020B0604020202020204" pitchFamily="34" charset="0"/>
                <a:ea typeface="+mn-ea"/>
                <a:cs typeface="Helvetica" panose="020B0604020202020204" pitchFamily="34" charset="0"/>
                <a:hlinkClick r:id="rId3"/>
              </a:rPr>
              <a:t>to the mailing list</a:t>
            </a:r>
            <a:endParaRPr lang="en-US" altLang="en-US" sz="1700" b="1" i="1" kern="0" dirty="0">
              <a:solidFill>
                <a:schemeClr val="tx1">
                  <a:lumMod val="60000"/>
                  <a:lumOff val="40000"/>
                </a:schemeClr>
              </a:solidFill>
              <a:latin typeface="Helvetica" panose="020B0604020202020204" pitchFamily="34" charset="0"/>
              <a:ea typeface="+mn-ea"/>
              <a:cs typeface="Helvetica" panose="020B0604020202020204" pitchFamily="34" charset="0"/>
            </a:endParaRPr>
          </a:p>
          <a:p>
            <a:pPr marL="685799" lvl="2" indent="-342900" defTabSz="914400">
              <a:spcBef>
                <a:spcPts val="500"/>
              </a:spcBef>
              <a:spcAft>
                <a:spcPts val="500"/>
              </a:spcAft>
              <a:buFontTx/>
              <a:buChar char="•"/>
              <a:defRPr/>
            </a:pPr>
            <a:r>
              <a:rPr lang="en-US" altLang="en-US" sz="1700" b="1" i="1" kern="0" dirty="0">
                <a:solidFill>
                  <a:schemeClr val="tx1">
                    <a:lumMod val="60000"/>
                    <a:lumOff val="40000"/>
                  </a:schemeClr>
                </a:solidFill>
                <a:latin typeface="Helvetica" panose="020B0604020202020204" pitchFamily="34" charset="0"/>
                <a:ea typeface="+mn-ea"/>
                <a:cs typeface="Helvetica" panose="020B0604020202020204" pitchFamily="34" charset="0"/>
              </a:rPr>
              <a:t>Join the </a:t>
            </a:r>
            <a:r>
              <a:rPr lang="en-US" altLang="en-US" sz="1700" b="1" i="1" kern="0" dirty="0">
                <a:solidFill>
                  <a:schemeClr val="tx1">
                    <a:lumMod val="60000"/>
                    <a:lumOff val="40000"/>
                  </a:schemeClr>
                </a:solidFill>
                <a:latin typeface="Helvetica" panose="020B0604020202020204" pitchFamily="34" charset="0"/>
                <a:ea typeface="+mn-ea"/>
                <a:cs typeface="Helvetica" panose="020B0604020202020204" pitchFamily="34" charset="0"/>
                <a:hlinkClick r:id="rId4"/>
              </a:rPr>
              <a:t>SLACK</a:t>
            </a:r>
            <a:r>
              <a:rPr lang="en-US" altLang="en-US" sz="1700" b="1" i="1" kern="0" dirty="0">
                <a:solidFill>
                  <a:schemeClr val="tx1">
                    <a:lumMod val="60000"/>
                    <a:lumOff val="40000"/>
                  </a:schemeClr>
                </a:solidFill>
                <a:latin typeface="Helvetica" panose="020B0604020202020204" pitchFamily="34" charset="0"/>
                <a:ea typeface="+mn-ea"/>
                <a:cs typeface="Helvetica" panose="020B0604020202020204" pitchFamily="34" charset="0"/>
              </a:rPr>
              <a:t> channel</a:t>
            </a:r>
          </a:p>
        </p:txBody>
      </p:sp>
    </p:spTree>
    <p:extLst>
      <p:ext uri="{BB962C8B-B14F-4D97-AF65-F5344CB8AC3E}">
        <p14:creationId xmlns:p14="http://schemas.microsoft.com/office/powerpoint/2010/main" val="2163781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27DB2-4C57-BD5F-AAD8-EF84B9BC000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9A6AD3-D5CF-A2EF-D0B4-D558D94CF6DA}"/>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6" name="Title 5">
            <a:extLst>
              <a:ext uri="{FF2B5EF4-FFF2-40B4-BE49-F238E27FC236}">
                <a16:creationId xmlns:a16="http://schemas.microsoft.com/office/drawing/2014/main" id="{7CC9B708-5619-EE75-754F-D7D2A93B3259}"/>
              </a:ext>
            </a:extLst>
          </p:cNvPr>
          <p:cNvSpPr>
            <a:spLocks noGrp="1"/>
          </p:cNvSpPr>
          <p:nvPr>
            <p:ph type="title"/>
          </p:nvPr>
        </p:nvSpPr>
        <p:spPr/>
        <p:txBody>
          <a:bodyPr/>
          <a:lstStyle/>
          <a:p>
            <a:r>
              <a:rPr lang="en-US" dirty="0"/>
              <a:t>Backup</a:t>
            </a:r>
          </a:p>
        </p:txBody>
      </p:sp>
      <p:sp>
        <p:nvSpPr>
          <p:cNvPr id="2" name="Footer Placeholder 1">
            <a:extLst>
              <a:ext uri="{FF2B5EF4-FFF2-40B4-BE49-F238E27FC236}">
                <a16:creationId xmlns:a16="http://schemas.microsoft.com/office/drawing/2014/main" id="{E2160202-11B8-C3DC-9A68-6F4517EED54B}"/>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758117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71739-A0BC-2ADA-0854-46F83C7EE1AD}"/>
              </a:ext>
            </a:extLst>
          </p:cNvPr>
          <p:cNvSpPr>
            <a:spLocks noGrp="1"/>
          </p:cNvSpPr>
          <p:nvPr>
            <p:ph type="ctrTitle"/>
          </p:nvPr>
        </p:nvSpPr>
        <p:spPr>
          <a:xfrm>
            <a:off x="713365" y="226569"/>
            <a:ext cx="7832913" cy="681107"/>
          </a:xfrm>
        </p:spPr>
        <p:txBody>
          <a:bodyPr>
            <a:normAutofit/>
          </a:bodyPr>
          <a:lstStyle/>
          <a:p>
            <a:r>
              <a:rPr lang="en-US" sz="3200" dirty="0"/>
              <a:t>Theory progress since last year</a:t>
            </a:r>
          </a:p>
        </p:txBody>
      </p:sp>
      <p:sp>
        <p:nvSpPr>
          <p:cNvPr id="5" name="Subtitle 4">
            <a:extLst>
              <a:ext uri="{FF2B5EF4-FFF2-40B4-BE49-F238E27FC236}">
                <a16:creationId xmlns:a16="http://schemas.microsoft.com/office/drawing/2014/main" id="{54959DE0-8605-BC11-A3EE-B0EA2DDC7959}"/>
              </a:ext>
            </a:extLst>
          </p:cNvPr>
          <p:cNvSpPr>
            <a:spLocks noGrp="1"/>
          </p:cNvSpPr>
          <p:nvPr>
            <p:ph type="subTitle" idx="1"/>
          </p:nvPr>
        </p:nvSpPr>
        <p:spPr>
          <a:xfrm>
            <a:off x="782619" y="1177964"/>
            <a:ext cx="7832913" cy="3057861"/>
          </a:xfrm>
        </p:spPr>
        <p:txBody>
          <a:bodyPr>
            <a:normAutofit fontScale="92500" lnSpcReduction="20000"/>
          </a:bodyPr>
          <a:lstStyle/>
          <a:p>
            <a:pPr marL="257175" indent="-257175" algn="l">
              <a:buFont typeface="Arial" panose="020B0604020202020204" pitchFamily="34" charset="0"/>
              <a:buChar char="•"/>
            </a:pPr>
            <a:r>
              <a:rPr lang="en-US" dirty="0"/>
              <a:t>Community focus was on the European Strategy Update</a:t>
            </a:r>
          </a:p>
          <a:p>
            <a:pPr marL="600075" lvl="1" indent="-257175" algn="l">
              <a:buFont typeface="Arial" panose="020B0604020202020204" pitchFamily="34" charset="0"/>
              <a:buChar char="•"/>
            </a:pPr>
            <a:r>
              <a:rPr lang="en-US" dirty="0"/>
              <a:t>Many US theory participants were editors, chapter authors, PPG response contributors for IMCC submission</a:t>
            </a:r>
          </a:p>
          <a:p>
            <a:pPr marL="257175" indent="-257175" algn="l">
              <a:buFont typeface="Arial" panose="020B0604020202020204" pitchFamily="34" charset="0"/>
              <a:buChar char="•"/>
            </a:pPr>
            <a:r>
              <a:rPr lang="en-US" dirty="0"/>
              <a:t>Continued exploration of BSM models at energy frontier and precision EW studies – extending to exploration of phenomena tied to  e.g. “EW restoration”</a:t>
            </a:r>
          </a:p>
          <a:p>
            <a:pPr marL="257175" indent="-257175" algn="l">
              <a:buFont typeface="Arial" panose="020B0604020202020204" pitchFamily="34" charset="0"/>
              <a:buChar char="•"/>
            </a:pPr>
            <a:r>
              <a:rPr lang="en-US" dirty="0"/>
              <a:t>Exploration of new opportunities specific to muon collider</a:t>
            </a:r>
          </a:p>
          <a:p>
            <a:pPr marL="600075" lvl="1" indent="-257175" algn="l">
              <a:buFont typeface="Arial" panose="020B0604020202020204" pitchFamily="34" charset="0"/>
              <a:buChar char="•"/>
            </a:pPr>
            <a:r>
              <a:rPr lang="en-US" dirty="0"/>
              <a:t>Flavor physics isn’t just tied to muon-</a:t>
            </a:r>
            <a:r>
              <a:rPr lang="en-US" dirty="0" err="1"/>
              <a:t>phillic</a:t>
            </a:r>
            <a:r>
              <a:rPr lang="en-US" dirty="0"/>
              <a:t> operators but can be a powerful probe for </a:t>
            </a:r>
            <a:r>
              <a:rPr lang="en-US" i="1" dirty="0"/>
              <a:t>generic</a:t>
            </a:r>
            <a:r>
              <a:rPr lang="en-US" dirty="0"/>
              <a:t> flavor operators by combining energy with precision</a:t>
            </a:r>
          </a:p>
          <a:p>
            <a:pPr marL="600075" lvl="1" indent="-257175" algn="l">
              <a:buFont typeface="Arial" panose="020B0604020202020204" pitchFamily="34" charset="0"/>
              <a:buChar char="•"/>
            </a:pPr>
            <a:r>
              <a:rPr lang="en-US" dirty="0"/>
              <a:t>High energy neutrinos with forward experiments could provide exquisite sensitivity for CKM elements (even compared to FCC-ee) and unparalleled PDF measurements at moderate to large x</a:t>
            </a:r>
          </a:p>
          <a:p>
            <a:pPr marL="257175" indent="-257175" algn="l">
              <a:buFont typeface="Arial" panose="020B0604020202020204" pitchFamily="34" charset="0"/>
              <a:buChar char="•"/>
            </a:pPr>
            <a:r>
              <a:rPr lang="en-US" dirty="0"/>
              <a:t>Many studies in progress adding more detailed background studies that will allow better benchmarking for detector development</a:t>
            </a:r>
          </a:p>
          <a:p>
            <a:pPr marL="600075" lvl="1" indent="-257175" algn="l">
              <a:buFont typeface="Arial" panose="020B0604020202020204" pitchFamily="34" charset="0"/>
              <a:buChar char="•"/>
            </a:pPr>
            <a:endParaRPr lang="en-US" dirty="0"/>
          </a:p>
        </p:txBody>
      </p:sp>
    </p:spTree>
    <p:extLst>
      <p:ext uri="{BB962C8B-B14F-4D97-AF65-F5344CB8AC3E}">
        <p14:creationId xmlns:p14="http://schemas.microsoft.com/office/powerpoint/2010/main" val="598356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A760-4CB1-F29A-64F7-E0C9CB386E5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F38AA25-DE65-12B6-73BE-24CB6FC9D2A2}"/>
              </a:ext>
            </a:extLst>
          </p:cNvPr>
          <p:cNvSpPr>
            <a:spLocks noGrp="1"/>
          </p:cNvSpPr>
          <p:nvPr>
            <p:ph type="title"/>
          </p:nvPr>
        </p:nvSpPr>
        <p:spPr>
          <a:xfrm>
            <a:off x="429418" y="152725"/>
            <a:ext cx="7521507" cy="320908"/>
          </a:xfrm>
        </p:spPr>
        <p:txBody>
          <a:bodyPr/>
          <a:lstStyle/>
          <a:p>
            <a:r>
              <a:rPr lang="en-US" sz="2400" dirty="0"/>
              <a:t>MDI Challenges</a:t>
            </a:r>
          </a:p>
        </p:txBody>
      </p:sp>
      <p:sp>
        <p:nvSpPr>
          <p:cNvPr id="5" name="Slide Number Placeholder 4">
            <a:extLst>
              <a:ext uri="{FF2B5EF4-FFF2-40B4-BE49-F238E27FC236}">
                <a16:creationId xmlns:a16="http://schemas.microsoft.com/office/drawing/2014/main" id="{714D452C-1E53-3FC1-36B2-A3D79FA4C79C}"/>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14" name="Content Placeholder 1">
            <a:extLst>
              <a:ext uri="{FF2B5EF4-FFF2-40B4-BE49-F238E27FC236}">
                <a16:creationId xmlns:a16="http://schemas.microsoft.com/office/drawing/2014/main" id="{5C141B36-7E3B-CECA-C16F-894730D7C47E}"/>
              </a:ext>
            </a:extLst>
          </p:cNvPr>
          <p:cNvSpPr txBox="1">
            <a:spLocks/>
          </p:cNvSpPr>
          <p:nvPr/>
        </p:nvSpPr>
        <p:spPr>
          <a:xfrm>
            <a:off x="407506" y="662750"/>
            <a:ext cx="8672512" cy="598788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6" name="TextBox 5">
            <a:extLst>
              <a:ext uri="{FF2B5EF4-FFF2-40B4-BE49-F238E27FC236}">
                <a16:creationId xmlns:a16="http://schemas.microsoft.com/office/drawing/2014/main" id="{754BF9AA-E23C-6A60-5199-D8DED6443289}"/>
              </a:ext>
            </a:extLst>
          </p:cNvPr>
          <p:cNvSpPr txBox="1"/>
          <p:nvPr/>
        </p:nvSpPr>
        <p:spPr>
          <a:xfrm>
            <a:off x="3326674" y="580959"/>
            <a:ext cx="2525486" cy="461665"/>
          </a:xfrm>
          <a:prstGeom prst="rect">
            <a:avLst/>
          </a:prstGeom>
          <a:noFill/>
        </p:spPr>
        <p:txBody>
          <a:bodyPr wrap="square" rtlCol="0">
            <a:spAutoFit/>
          </a:bodyPr>
          <a:lstStyle/>
          <a:p>
            <a:endParaRPr lang="en-US" dirty="0"/>
          </a:p>
        </p:txBody>
      </p:sp>
      <p:pic>
        <p:nvPicPr>
          <p:cNvPr id="4" name="Picture 3" descr="A drawing of a box with a screwdriver&#10;&#10;Description automatically generated">
            <a:extLst>
              <a:ext uri="{FF2B5EF4-FFF2-40B4-BE49-F238E27FC236}">
                <a16:creationId xmlns:a16="http://schemas.microsoft.com/office/drawing/2014/main" id="{AAF31C45-E7E7-F97A-E853-94B3EF2661CE}"/>
              </a:ext>
            </a:extLst>
          </p:cNvPr>
          <p:cNvPicPr>
            <a:picLocks noChangeAspect="1"/>
          </p:cNvPicPr>
          <p:nvPr/>
        </p:nvPicPr>
        <p:blipFill>
          <a:blip r:embed="rId2"/>
          <a:stretch>
            <a:fillRect/>
          </a:stretch>
        </p:blipFill>
        <p:spPr>
          <a:xfrm>
            <a:off x="6091617" y="369823"/>
            <a:ext cx="3020392" cy="1244826"/>
          </a:xfrm>
          <a:prstGeom prst="rect">
            <a:avLst/>
          </a:prstGeom>
        </p:spPr>
      </p:pic>
      <p:pic>
        <p:nvPicPr>
          <p:cNvPr id="8" name="Picture 7">
            <a:extLst>
              <a:ext uri="{FF2B5EF4-FFF2-40B4-BE49-F238E27FC236}">
                <a16:creationId xmlns:a16="http://schemas.microsoft.com/office/drawing/2014/main" id="{58CFC204-CA28-4F93-2451-BBA6E05B2FF4}"/>
              </a:ext>
            </a:extLst>
          </p:cNvPr>
          <p:cNvPicPr>
            <a:picLocks noChangeAspect="1"/>
          </p:cNvPicPr>
          <p:nvPr/>
        </p:nvPicPr>
        <p:blipFill>
          <a:blip r:embed="rId3"/>
          <a:stretch>
            <a:fillRect/>
          </a:stretch>
        </p:blipFill>
        <p:spPr>
          <a:xfrm>
            <a:off x="7250003" y="1665178"/>
            <a:ext cx="1893997" cy="1622665"/>
          </a:xfrm>
          <a:prstGeom prst="rect">
            <a:avLst/>
          </a:prstGeom>
        </p:spPr>
      </p:pic>
      <p:pic>
        <p:nvPicPr>
          <p:cNvPr id="9" name="Picture 8" descr="A green and blue object&#10;&#10;Description automatically generated with medium confidence">
            <a:extLst>
              <a:ext uri="{FF2B5EF4-FFF2-40B4-BE49-F238E27FC236}">
                <a16:creationId xmlns:a16="http://schemas.microsoft.com/office/drawing/2014/main" id="{393C11CE-38FB-2E04-9F36-D404239ACA70}"/>
              </a:ext>
            </a:extLst>
          </p:cNvPr>
          <p:cNvPicPr>
            <a:picLocks noChangeAspect="1"/>
          </p:cNvPicPr>
          <p:nvPr/>
        </p:nvPicPr>
        <p:blipFill>
          <a:blip r:embed="rId4"/>
          <a:stretch>
            <a:fillRect/>
          </a:stretch>
        </p:blipFill>
        <p:spPr>
          <a:xfrm>
            <a:off x="6419700" y="2876073"/>
            <a:ext cx="1902745" cy="1838245"/>
          </a:xfrm>
          <a:prstGeom prst="rect">
            <a:avLst/>
          </a:prstGeom>
        </p:spPr>
      </p:pic>
      <p:pic>
        <p:nvPicPr>
          <p:cNvPr id="10" name="Picture 9" descr="A yellow tube with holes&#10;&#10;Description automatically generated">
            <a:extLst>
              <a:ext uri="{FF2B5EF4-FFF2-40B4-BE49-F238E27FC236}">
                <a16:creationId xmlns:a16="http://schemas.microsoft.com/office/drawing/2014/main" id="{9238D98D-C962-496A-D825-8D0F6001E6E2}"/>
              </a:ext>
            </a:extLst>
          </p:cNvPr>
          <p:cNvPicPr>
            <a:picLocks noChangeAspect="1"/>
          </p:cNvPicPr>
          <p:nvPr/>
        </p:nvPicPr>
        <p:blipFill>
          <a:blip r:embed="rId5"/>
          <a:stretch>
            <a:fillRect/>
          </a:stretch>
        </p:blipFill>
        <p:spPr>
          <a:xfrm>
            <a:off x="7655721" y="3889754"/>
            <a:ext cx="1488279" cy="858495"/>
          </a:xfrm>
          <a:prstGeom prst="rect">
            <a:avLst/>
          </a:prstGeom>
        </p:spPr>
      </p:pic>
      <p:sp>
        <p:nvSpPr>
          <p:cNvPr id="2" name="TextBox 1">
            <a:extLst>
              <a:ext uri="{FF2B5EF4-FFF2-40B4-BE49-F238E27FC236}">
                <a16:creationId xmlns:a16="http://schemas.microsoft.com/office/drawing/2014/main" id="{E7EB249C-F557-D9AA-ECF8-9BEA1AF7B663}"/>
              </a:ext>
            </a:extLst>
          </p:cNvPr>
          <p:cNvSpPr txBox="1"/>
          <p:nvPr/>
        </p:nvSpPr>
        <p:spPr>
          <a:xfrm>
            <a:off x="152751" y="580959"/>
            <a:ext cx="5799265" cy="4431983"/>
          </a:xfrm>
          <a:prstGeom prst="rect">
            <a:avLst/>
          </a:prstGeom>
          <a:noFill/>
        </p:spPr>
        <p:txBody>
          <a:bodyPr wrap="square" rtlCol="0">
            <a:spAutoFit/>
          </a:bodyPr>
          <a:lstStyle/>
          <a:p>
            <a:pPr marL="342900" indent="-342900">
              <a:buFont typeface="Arial" panose="020B0604020202020204" pitchFamily="34" charset="0"/>
              <a:buChar char="•"/>
            </a:pPr>
            <a:r>
              <a:rPr lang="en-US" sz="1800" dirty="0">
                <a:solidFill>
                  <a:srgbClr val="2874FF"/>
                </a:solidFill>
                <a:latin typeface="Avenir Book" panose="02000503020000020003" pitchFamily="2" charset="0"/>
              </a:rPr>
              <a:t>Very challenging lattice design:</a:t>
            </a:r>
            <a:endParaRPr lang="en-US" sz="1800" dirty="0">
              <a:latin typeface="Avenir Book" panose="02000503020000020003" pitchFamily="2" charset="0"/>
            </a:endParaRPr>
          </a:p>
          <a:p>
            <a:pPr marL="800100" lvl="1" indent="-342900">
              <a:buFont typeface="Arial" panose="020B0604020202020204" pitchFamily="34" charset="0"/>
              <a:buChar char="•"/>
            </a:pPr>
            <a:r>
              <a:rPr lang="en-US" sz="1600" dirty="0">
                <a:latin typeface="Avenir Book" panose="02000503020000020003" pitchFamily="2" charset="0"/>
              </a:rPr>
              <a:t>Key points: momentum acceptance, alignment requirements for IR magnets, IR magnet apertures vs achievable field strength </a:t>
            </a:r>
          </a:p>
          <a:p>
            <a:pPr marL="342900" indent="-342900">
              <a:buFont typeface="Arial" panose="020B0604020202020204" pitchFamily="34" charset="0"/>
              <a:buChar char="•"/>
            </a:pPr>
            <a:endParaRPr lang="en-US" sz="1800" dirty="0">
              <a:solidFill>
                <a:schemeClr val="tx1">
                  <a:lumMod val="60000"/>
                  <a:lumOff val="40000"/>
                </a:schemeClr>
              </a:solidFill>
              <a:latin typeface="Avenir Book" panose="02000503020000020003" pitchFamily="2" charset="0"/>
            </a:endParaRPr>
          </a:p>
          <a:p>
            <a:pPr marL="342900" indent="-342900">
              <a:buFont typeface="Arial" panose="020B0604020202020204" pitchFamily="34" charset="0"/>
              <a:buChar char="•"/>
            </a:pPr>
            <a:r>
              <a:rPr lang="en-US" sz="1800" dirty="0">
                <a:solidFill>
                  <a:schemeClr val="tx1">
                    <a:lumMod val="60000"/>
                    <a:lumOff val="40000"/>
                  </a:schemeClr>
                </a:solidFill>
                <a:latin typeface="Avenir Book" panose="02000503020000020003" pitchFamily="2" charset="0"/>
              </a:rPr>
              <a:t>Combined optimization </a:t>
            </a:r>
            <a:r>
              <a:rPr lang="en-US" sz="1800" dirty="0">
                <a:latin typeface="Avenir Book" panose="02000503020000020003" pitchFamily="2" charset="0"/>
              </a:rPr>
              <a:t>of the interaction region, the nozzles and the detector </a:t>
            </a:r>
          </a:p>
          <a:p>
            <a:pPr lvl="1"/>
            <a:endParaRPr lang="en-US" sz="1800" dirty="0">
              <a:latin typeface="Avenir Book" panose="02000503020000020003" pitchFamily="2" charset="0"/>
            </a:endParaRPr>
          </a:p>
          <a:p>
            <a:pPr marL="342900" indent="-342900">
              <a:buFont typeface="Arial" panose="020B0604020202020204" pitchFamily="34" charset="0"/>
              <a:buChar char="•"/>
            </a:pPr>
            <a:r>
              <a:rPr lang="en-US" sz="1800" dirty="0">
                <a:latin typeface="Avenir Book" panose="02000503020000020003" pitchFamily="2" charset="0"/>
              </a:rPr>
              <a:t>Design, assembly, support, integration and alignment of the </a:t>
            </a:r>
            <a:r>
              <a:rPr lang="en-US" sz="1800" dirty="0">
                <a:solidFill>
                  <a:srgbClr val="2874FF"/>
                </a:solidFill>
                <a:latin typeface="Avenir Book" panose="02000503020000020003" pitchFamily="2" charset="0"/>
              </a:rPr>
              <a:t>nozzles and central beam chamber</a:t>
            </a:r>
            <a:r>
              <a:rPr lang="en-US" sz="1800" dirty="0">
                <a:latin typeface="Avenir Book" panose="02000503020000020003" pitchFamily="2" charset="0"/>
              </a:rPr>
              <a:t>  </a:t>
            </a:r>
          </a:p>
          <a:p>
            <a:pPr marL="342900" indent="-342900">
              <a:buFont typeface="Arial" panose="020B0604020202020204" pitchFamily="34" charset="0"/>
              <a:buChar char="•"/>
            </a:pPr>
            <a:endParaRPr lang="en-US" sz="1800" dirty="0">
              <a:solidFill>
                <a:schemeClr val="tx1">
                  <a:lumMod val="60000"/>
                  <a:lumOff val="40000"/>
                </a:schemeClr>
              </a:solidFill>
              <a:latin typeface="Avenir Book" panose="02000503020000020003" pitchFamily="2" charset="0"/>
            </a:endParaRPr>
          </a:p>
          <a:p>
            <a:pPr marL="285750" indent="-285750">
              <a:buFont typeface="Arial" panose="020B0604020202020204" pitchFamily="34" charset="0"/>
              <a:buChar char="•"/>
            </a:pPr>
            <a:r>
              <a:rPr lang="en-US" sz="1800" dirty="0">
                <a:latin typeface="Avenir Book" panose="02000503020000020003" pitchFamily="2" charset="0"/>
                <a:sym typeface="Wingdings" panose="05000000000000000000" pitchFamily="2" charset="2"/>
              </a:rPr>
              <a:t>Important to start with </a:t>
            </a:r>
            <a:r>
              <a:rPr lang="en-US" sz="1800" dirty="0">
                <a:solidFill>
                  <a:srgbClr val="2874FF"/>
                </a:solidFill>
                <a:latin typeface="Avenir Book" panose="02000503020000020003" pitchFamily="2" charset="0"/>
                <a:sym typeface="Wingdings" panose="05000000000000000000" pitchFamily="2" charset="2"/>
              </a:rPr>
              <a:t>global MDI integration studies </a:t>
            </a:r>
            <a:r>
              <a:rPr lang="en-US" sz="1800" dirty="0">
                <a:latin typeface="Avenir Book" panose="02000503020000020003" pitchFamily="2" charset="0"/>
                <a:sym typeface="Wingdings" panose="05000000000000000000" pitchFamily="2" charset="2"/>
              </a:rPr>
              <a:t>in order to define space requirements and interfaces</a:t>
            </a:r>
          </a:p>
          <a:p>
            <a:pPr marL="342900" indent="-342900">
              <a:buFont typeface="Arial" panose="020B0604020202020204" pitchFamily="34" charset="0"/>
              <a:buChar char="•"/>
            </a:pPr>
            <a:endParaRPr lang="en-US" sz="1800" dirty="0">
              <a:latin typeface="Avenir Book" panose="02000503020000020003" pitchFamily="2" charset="0"/>
            </a:endParaRPr>
          </a:p>
        </p:txBody>
      </p:sp>
    </p:spTree>
    <p:extLst>
      <p:ext uri="{BB962C8B-B14F-4D97-AF65-F5344CB8AC3E}">
        <p14:creationId xmlns:p14="http://schemas.microsoft.com/office/powerpoint/2010/main" val="316533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15716-D8EE-3521-59BE-321EEFAFB59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7E8973-1328-9FE9-EF9F-5F74EC2DD055}"/>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18" name="Title 17">
            <a:extLst>
              <a:ext uri="{FF2B5EF4-FFF2-40B4-BE49-F238E27FC236}">
                <a16:creationId xmlns:a16="http://schemas.microsoft.com/office/drawing/2014/main" id="{73755C69-67B8-2246-4500-BBC35E1153BD}"/>
              </a:ext>
            </a:extLst>
          </p:cNvPr>
          <p:cNvSpPr>
            <a:spLocks noGrp="1"/>
          </p:cNvSpPr>
          <p:nvPr>
            <p:ph type="title"/>
          </p:nvPr>
        </p:nvSpPr>
        <p:spPr/>
        <p:txBody>
          <a:bodyPr/>
          <a:lstStyle/>
          <a:p>
            <a:r>
              <a:rPr lang="en-US" dirty="0"/>
              <a:t>Muon Collider Needs: </a:t>
            </a:r>
            <a:r>
              <a:rPr lang="en-US"/>
              <a:t>Accelerator Technology</a:t>
            </a:r>
            <a:endParaRPr lang="en-US" dirty="0"/>
          </a:p>
        </p:txBody>
      </p:sp>
      <p:sp>
        <p:nvSpPr>
          <p:cNvPr id="21" name="Content Placeholder 5">
            <a:extLst>
              <a:ext uri="{FF2B5EF4-FFF2-40B4-BE49-F238E27FC236}">
                <a16:creationId xmlns:a16="http://schemas.microsoft.com/office/drawing/2014/main" id="{475077CE-78CE-454B-A966-15A6DB9D9969}"/>
              </a:ext>
            </a:extLst>
          </p:cNvPr>
          <p:cNvSpPr txBox="1">
            <a:spLocks/>
          </p:cNvSpPr>
          <p:nvPr/>
        </p:nvSpPr>
        <p:spPr>
          <a:xfrm>
            <a:off x="65496" y="614489"/>
            <a:ext cx="8556037" cy="3914521"/>
          </a:xfrm>
          <a:prstGeom prst="rect">
            <a:avLst/>
          </a:prstGeom>
          <a:no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500"/>
              </a:spcBef>
              <a:spcAft>
                <a:spcPts val="500"/>
              </a:spcAft>
              <a:defRPr/>
            </a:pPr>
            <a:r>
              <a:rPr lang="en-US" altLang="en-US" sz="1800" kern="0" dirty="0">
                <a:solidFill>
                  <a:schemeClr val="tx1"/>
                </a:solidFill>
                <a:latin typeface="+mn-lt"/>
                <a:ea typeface="+mn-ea"/>
                <a:cs typeface="+mn-cs"/>
              </a:rPr>
              <a:t>Optimal performance of a Muon Collider requires significant development in several areas of accelerator technology, including:</a:t>
            </a:r>
          </a:p>
          <a:p>
            <a:pPr lvl="1" defTabSz="914400">
              <a:spcBef>
                <a:spcPts val="500"/>
              </a:spcBef>
              <a:spcAft>
                <a:spcPts val="500"/>
              </a:spcAft>
              <a:defRPr/>
            </a:pPr>
            <a:r>
              <a:rPr lang="en-US" altLang="en-US" sz="1600" kern="0" dirty="0">
                <a:solidFill>
                  <a:schemeClr val="tx1"/>
                </a:solidFill>
                <a:latin typeface="+mn-lt"/>
                <a:ea typeface="+mn-ea"/>
                <a:cs typeface="+mn-cs"/>
              </a:rPr>
              <a:t>High Power Targets and Capture systems  </a:t>
            </a:r>
          </a:p>
          <a:p>
            <a:pPr lvl="2" defTabSz="914400">
              <a:spcBef>
                <a:spcPts val="500"/>
              </a:spcBef>
              <a:spcAft>
                <a:spcPts val="500"/>
              </a:spcAft>
              <a:defRPr/>
            </a:pPr>
            <a:r>
              <a:rPr lang="en-US" altLang="en-US" sz="1400" kern="0" dirty="0">
                <a:solidFill>
                  <a:srgbClr val="404040"/>
                </a:solidFill>
                <a:latin typeface="+mn-lt"/>
                <a:ea typeface="+mn-ea"/>
                <a:cs typeface="+mn-cs"/>
              </a:rPr>
              <a:t>Ability to withstand large thermal and structural shock </a:t>
            </a:r>
          </a:p>
          <a:p>
            <a:pPr lvl="2" defTabSz="914400">
              <a:spcBef>
                <a:spcPts val="500"/>
              </a:spcBef>
              <a:spcAft>
                <a:spcPts val="500"/>
              </a:spcAft>
              <a:defRPr/>
            </a:pPr>
            <a:r>
              <a:rPr lang="en-US" altLang="en-US" sz="1400" kern="0" dirty="0">
                <a:solidFill>
                  <a:srgbClr val="404040"/>
                </a:solidFill>
                <a:latin typeface="+mn-lt"/>
                <a:ea typeface="+mn-ea"/>
                <a:cs typeface="+mn-cs"/>
              </a:rPr>
              <a:t>Large B superconducting magnets in high radiation environment </a:t>
            </a:r>
          </a:p>
          <a:p>
            <a:pPr marL="800100" lvl="1" defTabSz="914400">
              <a:spcBef>
                <a:spcPts val="500"/>
              </a:spcBef>
              <a:spcAft>
                <a:spcPts val="500"/>
              </a:spcAft>
              <a:defRPr/>
            </a:pPr>
            <a:r>
              <a:rPr lang="en-US" altLang="en-US" sz="1600" kern="0" dirty="0">
                <a:solidFill>
                  <a:schemeClr val="tx1"/>
                </a:solidFill>
                <a:latin typeface="+mn-lt"/>
                <a:ea typeface="+mn-ea"/>
                <a:cs typeface="+mn-cs"/>
              </a:rPr>
              <a:t>RF cavities:  </a:t>
            </a:r>
          </a:p>
          <a:p>
            <a:pPr marL="1200150" lvl="2" defTabSz="914400">
              <a:spcBef>
                <a:spcPts val="500"/>
              </a:spcBef>
              <a:spcAft>
                <a:spcPts val="500"/>
              </a:spcAft>
              <a:defRPr/>
            </a:pPr>
            <a:r>
              <a:rPr lang="en-US" altLang="en-US" sz="1400" kern="0" dirty="0">
                <a:solidFill>
                  <a:srgbClr val="404040"/>
                </a:solidFill>
                <a:latin typeface="+mn-lt"/>
                <a:ea typeface="+mn-ea"/>
                <a:cs typeface="+mn-cs"/>
              </a:rPr>
              <a:t>High gradient NC cavities for cooling that have to operate in multi-T fields</a:t>
            </a:r>
          </a:p>
          <a:p>
            <a:pPr marL="1200150" lvl="2" defTabSz="914400">
              <a:spcBef>
                <a:spcPts val="500"/>
              </a:spcBef>
              <a:spcAft>
                <a:spcPts val="500"/>
              </a:spcAft>
              <a:defRPr/>
            </a:pPr>
            <a:r>
              <a:rPr lang="en-US" altLang="en-US" sz="1400" kern="0" dirty="0">
                <a:solidFill>
                  <a:srgbClr val="404040"/>
                </a:solidFill>
                <a:latin typeface="+mn-lt"/>
                <a:ea typeface="+mn-ea"/>
                <a:cs typeface="+mn-cs"/>
              </a:rPr>
              <a:t>High gradient SC cavities for acceleration that tolerate muon decay products</a:t>
            </a:r>
          </a:p>
          <a:p>
            <a:pPr marL="800100" lvl="1" defTabSz="914400">
              <a:spcBef>
                <a:spcPts val="500"/>
              </a:spcBef>
              <a:spcAft>
                <a:spcPts val="500"/>
              </a:spcAft>
              <a:defRPr/>
            </a:pPr>
            <a:r>
              <a:rPr lang="en-US" altLang="en-US" sz="1600" kern="0" dirty="0">
                <a:solidFill>
                  <a:schemeClr val="tx1"/>
                </a:solidFill>
                <a:latin typeface="+mn-lt"/>
                <a:ea typeface="+mn-ea"/>
                <a:cs typeface="+mn-cs"/>
              </a:rPr>
              <a:t>A variety of different Magnets: </a:t>
            </a:r>
          </a:p>
          <a:p>
            <a:pPr marL="1200150" lvl="2" defTabSz="914400">
              <a:spcBef>
                <a:spcPts val="500"/>
              </a:spcBef>
              <a:spcAft>
                <a:spcPts val="500"/>
              </a:spcAft>
              <a:defRPr/>
            </a:pPr>
            <a:r>
              <a:rPr lang="en-US" altLang="en-US" sz="1400" kern="0" dirty="0">
                <a:solidFill>
                  <a:srgbClr val="404040"/>
                </a:solidFill>
                <a:latin typeface="+mn-lt"/>
                <a:ea typeface="+mn-ea"/>
                <a:cs typeface="+mn-cs"/>
              </a:rPr>
              <a:t>High-field solenoids for the Cooling channel </a:t>
            </a:r>
          </a:p>
          <a:p>
            <a:pPr marL="1200150" lvl="2" defTabSz="914400">
              <a:spcBef>
                <a:spcPts val="500"/>
              </a:spcBef>
              <a:spcAft>
                <a:spcPts val="500"/>
              </a:spcAft>
              <a:defRPr/>
            </a:pPr>
            <a:r>
              <a:rPr lang="en-US" altLang="en-US" sz="1400" kern="0" dirty="0">
                <a:solidFill>
                  <a:srgbClr val="404040"/>
                </a:solidFill>
                <a:latin typeface="+mn-lt"/>
                <a:ea typeface="+mn-ea"/>
                <a:cs typeface="+mn-cs"/>
              </a:rPr>
              <a:t>Fast ramping dipoles for the muon acceleration </a:t>
            </a:r>
          </a:p>
          <a:p>
            <a:pPr marL="1200150" lvl="2" defTabSz="914400">
              <a:spcBef>
                <a:spcPts val="500"/>
              </a:spcBef>
              <a:spcAft>
                <a:spcPts val="500"/>
              </a:spcAft>
              <a:defRPr/>
            </a:pPr>
            <a:r>
              <a:rPr lang="en-US" altLang="en-US" sz="1400" kern="0" dirty="0">
                <a:solidFill>
                  <a:srgbClr val="404040"/>
                </a:solidFill>
                <a:latin typeface="+mn-lt"/>
                <a:ea typeface="+mn-ea"/>
                <a:cs typeface="+mn-cs"/>
              </a:rPr>
              <a:t>High-aperture and field dipoles and quadrupoles in the collider ring</a:t>
            </a:r>
          </a:p>
          <a:p>
            <a:pPr defTabSz="914400">
              <a:spcBef>
                <a:spcPts val="500"/>
              </a:spcBef>
              <a:spcAft>
                <a:spcPts val="500"/>
              </a:spcAft>
              <a:defRPr/>
            </a:pPr>
            <a:endParaRPr lang="en-US" altLang="en-US" sz="1800" kern="0" dirty="0">
              <a:solidFill>
                <a:schemeClr val="tx1"/>
              </a:solidFill>
              <a:latin typeface="+mn-lt"/>
              <a:ea typeface="+mn-ea"/>
              <a:cs typeface="+mn-cs"/>
            </a:endParaRPr>
          </a:p>
          <a:p>
            <a:pPr marL="0" indent="0" defTabSz="914400">
              <a:spcBef>
                <a:spcPts val="500"/>
              </a:spcBef>
              <a:spcAft>
                <a:spcPts val="500"/>
              </a:spcAft>
              <a:buNone/>
              <a:defRPr/>
            </a:pPr>
            <a:endParaRPr lang="en-US" altLang="en-US" sz="1800" kern="0" dirty="0">
              <a:solidFill>
                <a:schemeClr val="tx1"/>
              </a:solidFill>
              <a:latin typeface="+mn-lt"/>
              <a:ea typeface="+mn-ea"/>
              <a:cs typeface="+mn-cs"/>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p:txBody>
      </p:sp>
      <p:pic>
        <p:nvPicPr>
          <p:cNvPr id="23" name="Picture 22" descr="Diagram&#10;&#10;AI-generated content may be incorrect.">
            <a:extLst>
              <a:ext uri="{FF2B5EF4-FFF2-40B4-BE49-F238E27FC236}">
                <a16:creationId xmlns:a16="http://schemas.microsoft.com/office/drawing/2014/main" id="{38AD6F3B-5246-E784-AB51-72F138FC50CF}"/>
              </a:ext>
            </a:extLst>
          </p:cNvPr>
          <p:cNvPicPr>
            <a:picLocks noChangeAspect="1"/>
          </p:cNvPicPr>
          <p:nvPr/>
        </p:nvPicPr>
        <p:blipFill>
          <a:blip r:embed="rId3"/>
          <a:stretch>
            <a:fillRect/>
          </a:stretch>
        </p:blipFill>
        <p:spPr>
          <a:xfrm>
            <a:off x="6653479" y="860607"/>
            <a:ext cx="2278483" cy="1396840"/>
          </a:xfrm>
          <a:prstGeom prst="rect">
            <a:avLst/>
          </a:prstGeom>
        </p:spPr>
      </p:pic>
      <p:pic>
        <p:nvPicPr>
          <p:cNvPr id="3" name="Picture 2">
            <a:extLst>
              <a:ext uri="{FF2B5EF4-FFF2-40B4-BE49-F238E27FC236}">
                <a16:creationId xmlns:a16="http://schemas.microsoft.com/office/drawing/2014/main" id="{1B6331CA-90FE-9E7C-474E-9AEDFA3148AD}"/>
              </a:ext>
            </a:extLst>
          </p:cNvPr>
          <p:cNvPicPr>
            <a:picLocks noChangeAspect="1"/>
          </p:cNvPicPr>
          <p:nvPr/>
        </p:nvPicPr>
        <p:blipFill>
          <a:blip r:embed="rId4"/>
          <a:stretch>
            <a:fillRect/>
          </a:stretch>
        </p:blipFill>
        <p:spPr>
          <a:xfrm>
            <a:off x="7748089" y="2287211"/>
            <a:ext cx="1395911" cy="1389001"/>
          </a:xfrm>
          <a:prstGeom prst="rect">
            <a:avLst/>
          </a:prstGeom>
        </p:spPr>
      </p:pic>
      <p:pic>
        <p:nvPicPr>
          <p:cNvPr id="6" name="Picture 5">
            <a:extLst>
              <a:ext uri="{FF2B5EF4-FFF2-40B4-BE49-F238E27FC236}">
                <a16:creationId xmlns:a16="http://schemas.microsoft.com/office/drawing/2014/main" id="{9C66C5A3-46E9-3B79-9D8F-B13A634D6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534328" y="3683778"/>
            <a:ext cx="1459939" cy="1270908"/>
          </a:xfrm>
          <a:prstGeom prst="rect">
            <a:avLst/>
          </a:prstGeom>
        </p:spPr>
      </p:pic>
      <p:cxnSp>
        <p:nvCxnSpPr>
          <p:cNvPr id="7" name="Straight Arrow Connector 6">
            <a:extLst>
              <a:ext uri="{FF2B5EF4-FFF2-40B4-BE49-F238E27FC236}">
                <a16:creationId xmlns:a16="http://schemas.microsoft.com/office/drawing/2014/main" id="{09978ADA-47B6-A3E7-B19A-014E3599CD18}"/>
              </a:ext>
            </a:extLst>
          </p:cNvPr>
          <p:cNvCxnSpPr>
            <a:cxnSpLocks/>
          </p:cNvCxnSpPr>
          <p:nvPr/>
        </p:nvCxnSpPr>
        <p:spPr bwMode="auto">
          <a:xfrm>
            <a:off x="7595537" y="3992006"/>
            <a:ext cx="590109" cy="2159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3719FD98-0838-C43A-4729-68B63FC972A2}"/>
              </a:ext>
            </a:extLst>
          </p:cNvPr>
          <p:cNvSpPr/>
          <p:nvPr/>
        </p:nvSpPr>
        <p:spPr bwMode="auto">
          <a:xfrm>
            <a:off x="6702330" y="3841176"/>
            <a:ext cx="905713" cy="158774"/>
          </a:xfrm>
          <a:prstGeom prst="rect">
            <a:avLst/>
          </a:prstGeom>
        </p:spPr>
        <p:style>
          <a:lnRef idx="1">
            <a:schemeClr val="accent1"/>
          </a:lnRef>
          <a:fillRef idx="3">
            <a:schemeClr val="accent1"/>
          </a:fillRef>
          <a:effectRef idx="2">
            <a:schemeClr val="accent1"/>
          </a:effectRef>
          <a:fontRef idx="minor">
            <a:schemeClr val="lt1"/>
          </a:fontRef>
        </p:style>
        <p:txBody>
          <a:bodyPr lIns="100499" tIns="50250" rIns="100499" bIns="50250" rtlCol="0" anchor="ctr"/>
          <a:lstStyle/>
          <a:p>
            <a:pPr algn="ctr"/>
            <a:r>
              <a:rPr lang="en-US" sz="1400" dirty="0">
                <a:solidFill>
                  <a:schemeClr val="tx1"/>
                </a:solidFill>
                <a:latin typeface="Calibri"/>
                <a:cs typeface="Calibri"/>
              </a:rPr>
              <a:t>Shielding</a:t>
            </a:r>
          </a:p>
        </p:txBody>
      </p:sp>
      <p:sp>
        <p:nvSpPr>
          <p:cNvPr id="9" name="Rectangle 8">
            <a:extLst>
              <a:ext uri="{FF2B5EF4-FFF2-40B4-BE49-F238E27FC236}">
                <a16:creationId xmlns:a16="http://schemas.microsoft.com/office/drawing/2014/main" id="{B0290379-DC27-8B34-6C56-113E82844661}"/>
              </a:ext>
            </a:extLst>
          </p:cNvPr>
          <p:cNvSpPr/>
          <p:nvPr/>
        </p:nvSpPr>
        <p:spPr bwMode="auto">
          <a:xfrm>
            <a:off x="6924432" y="4504253"/>
            <a:ext cx="538814" cy="182155"/>
          </a:xfrm>
          <a:prstGeom prst="rect">
            <a:avLst/>
          </a:prstGeom>
        </p:spPr>
        <p:style>
          <a:lnRef idx="1">
            <a:schemeClr val="accent1"/>
          </a:lnRef>
          <a:fillRef idx="3">
            <a:schemeClr val="accent1"/>
          </a:fillRef>
          <a:effectRef idx="2">
            <a:schemeClr val="accent1"/>
          </a:effectRef>
          <a:fontRef idx="minor">
            <a:schemeClr val="lt1"/>
          </a:fontRef>
        </p:style>
        <p:txBody>
          <a:bodyPr lIns="100499" tIns="50250" rIns="100499" bIns="50250" rtlCol="0" anchor="ctr"/>
          <a:lstStyle/>
          <a:p>
            <a:pPr algn="ctr"/>
            <a:r>
              <a:rPr lang="en-US" sz="1400" dirty="0">
                <a:solidFill>
                  <a:schemeClr val="tx1"/>
                </a:solidFill>
                <a:latin typeface="Calibri"/>
                <a:cs typeface="Calibri"/>
              </a:rPr>
              <a:t>Coil</a:t>
            </a:r>
          </a:p>
        </p:txBody>
      </p:sp>
      <p:cxnSp>
        <p:nvCxnSpPr>
          <p:cNvPr id="10" name="Straight Arrow Connector 9">
            <a:extLst>
              <a:ext uri="{FF2B5EF4-FFF2-40B4-BE49-F238E27FC236}">
                <a16:creationId xmlns:a16="http://schemas.microsoft.com/office/drawing/2014/main" id="{5A0AC6BE-D09A-B412-78E1-F744C058EFEE}"/>
              </a:ext>
            </a:extLst>
          </p:cNvPr>
          <p:cNvCxnSpPr>
            <a:cxnSpLocks/>
          </p:cNvCxnSpPr>
          <p:nvPr/>
        </p:nvCxnSpPr>
        <p:spPr bwMode="auto">
          <a:xfrm flipV="1">
            <a:off x="7463246" y="4381777"/>
            <a:ext cx="664048" cy="197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F73D0507-EE7A-E6F4-76DD-D02D7C417FD1}"/>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3337682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18" name="Title 17">
            <a:extLst>
              <a:ext uri="{FF2B5EF4-FFF2-40B4-BE49-F238E27FC236}">
                <a16:creationId xmlns:a16="http://schemas.microsoft.com/office/drawing/2014/main" id="{D141BD69-F588-20F9-6D64-3669BDD4BE4D}"/>
              </a:ext>
            </a:extLst>
          </p:cNvPr>
          <p:cNvSpPr>
            <a:spLocks noGrp="1"/>
          </p:cNvSpPr>
          <p:nvPr>
            <p:ph type="title"/>
          </p:nvPr>
        </p:nvSpPr>
        <p:spPr/>
        <p:txBody>
          <a:bodyPr/>
          <a:lstStyle/>
          <a:p>
            <a:r>
              <a:rPr lang="en-US" dirty="0"/>
              <a:t>Muon Collider Needs: Accelerator End-to-end Design</a:t>
            </a:r>
          </a:p>
        </p:txBody>
      </p:sp>
      <p:sp>
        <p:nvSpPr>
          <p:cNvPr id="21" name="Content Placeholder 5">
            <a:extLst>
              <a:ext uri="{FF2B5EF4-FFF2-40B4-BE49-F238E27FC236}">
                <a16:creationId xmlns:a16="http://schemas.microsoft.com/office/drawing/2014/main" id="{616A08D9-D525-D5B2-8B76-B391A3C34D73}"/>
              </a:ext>
            </a:extLst>
          </p:cNvPr>
          <p:cNvSpPr txBox="1">
            <a:spLocks/>
          </p:cNvSpPr>
          <p:nvPr/>
        </p:nvSpPr>
        <p:spPr>
          <a:xfrm>
            <a:off x="318262" y="614489"/>
            <a:ext cx="8686800" cy="3914521"/>
          </a:xfrm>
          <a:prstGeom prst="rect">
            <a:avLst/>
          </a:prstGeom>
          <a:no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500"/>
              </a:spcBef>
              <a:spcAft>
                <a:spcPts val="500"/>
              </a:spcAft>
              <a:defRPr/>
            </a:pPr>
            <a:r>
              <a:rPr lang="en-US" altLang="en-US" sz="1800" kern="0" dirty="0">
                <a:solidFill>
                  <a:schemeClr val="tx1"/>
                </a:solidFill>
                <a:latin typeface="+mn-lt"/>
                <a:ea typeface="+mn-ea"/>
                <a:cs typeface="+mn-cs"/>
              </a:rPr>
              <a:t>Muon Collider accelerator complex includes ~10 different sub-systems that are tightly interconnected due to non-stable nature of the colliding particles</a:t>
            </a:r>
            <a:endParaRPr lang="en-US" altLang="en-US" sz="1600" kern="0" dirty="0">
              <a:solidFill>
                <a:schemeClr val="tx1"/>
              </a:solidFill>
              <a:latin typeface="+mn-lt"/>
              <a:ea typeface="+mn-ea"/>
              <a:cs typeface="+mn-cs"/>
            </a:endParaRPr>
          </a:p>
          <a:p>
            <a:pPr defTabSz="914400">
              <a:spcBef>
                <a:spcPts val="500"/>
              </a:spcBef>
              <a:spcAft>
                <a:spcPts val="500"/>
              </a:spcAft>
              <a:defRPr/>
            </a:pPr>
            <a:r>
              <a:rPr lang="en-US" altLang="en-US" sz="1800" kern="0" dirty="0">
                <a:solidFill>
                  <a:schemeClr val="tx1"/>
                </a:solidFill>
                <a:latin typeface="+mn-lt"/>
                <a:ea typeface="+mn-ea"/>
                <a:cs typeface="+mn-cs"/>
              </a:rPr>
              <a:t>Designs for various sub-systems exist:</a:t>
            </a:r>
          </a:p>
          <a:p>
            <a:pPr lvl="1" defTabSz="914400">
              <a:spcBef>
                <a:spcPts val="500"/>
              </a:spcBef>
              <a:spcAft>
                <a:spcPts val="500"/>
              </a:spcAft>
              <a:defRPr/>
            </a:pPr>
            <a:r>
              <a:rPr lang="en-US" altLang="en-US" sz="1600" kern="0" dirty="0">
                <a:solidFill>
                  <a:srgbClr val="404040"/>
                </a:solidFill>
                <a:latin typeface="+mn-lt"/>
                <a:ea typeface="+mn-ea"/>
                <a:cs typeface="+mn-cs"/>
              </a:rPr>
              <a:t>Developed by Muon Accelerator Program</a:t>
            </a:r>
          </a:p>
          <a:p>
            <a:pPr lvl="1" defTabSz="914400">
              <a:spcBef>
                <a:spcPts val="500"/>
              </a:spcBef>
              <a:spcAft>
                <a:spcPts val="500"/>
              </a:spcAft>
              <a:defRPr/>
            </a:pPr>
            <a:r>
              <a:rPr lang="en-US" altLang="en-US" sz="1600" kern="0" dirty="0">
                <a:solidFill>
                  <a:srgbClr val="404040"/>
                </a:solidFill>
                <a:latin typeface="+mn-lt"/>
                <a:ea typeface="+mn-ea"/>
                <a:cs typeface="+mn-cs"/>
              </a:rPr>
              <a:t>Refined or revisited by IMCC, considering new ideas and evolution of accelerator technologies</a:t>
            </a:r>
          </a:p>
          <a:p>
            <a:pPr lvl="1" defTabSz="914400">
              <a:spcBef>
                <a:spcPts val="500"/>
              </a:spcBef>
              <a:spcAft>
                <a:spcPts val="500"/>
              </a:spcAft>
              <a:defRPr/>
            </a:pPr>
            <a:endParaRPr lang="en-US" altLang="en-US" sz="1600" kern="0" dirty="0">
              <a:solidFill>
                <a:schemeClr val="tx1"/>
              </a:solidFill>
              <a:latin typeface="+mn-lt"/>
              <a:ea typeface="+mn-ea"/>
              <a:cs typeface="+mn-cs"/>
            </a:endParaRPr>
          </a:p>
          <a:p>
            <a:pPr defTabSz="914400">
              <a:spcBef>
                <a:spcPts val="500"/>
              </a:spcBef>
              <a:spcAft>
                <a:spcPts val="500"/>
              </a:spcAft>
              <a:defRPr/>
            </a:pPr>
            <a:r>
              <a:rPr lang="en-US" altLang="en-US" sz="1800" kern="0" dirty="0">
                <a:solidFill>
                  <a:schemeClr val="tx1"/>
                </a:solidFill>
                <a:latin typeface="+mn-lt"/>
                <a:ea typeface="+mn-ea"/>
                <a:cs typeface="+mn-cs"/>
              </a:rPr>
              <a:t>A full end-to-end simulation framework which puts all the sub-systems together in a coherent fashion is necessary in the next 5 for the “reference” design</a:t>
            </a:r>
          </a:p>
          <a:p>
            <a:pPr lvl="1" defTabSz="914400">
              <a:spcBef>
                <a:spcPts val="500"/>
              </a:spcBef>
              <a:spcAft>
                <a:spcPts val="500"/>
              </a:spcAft>
              <a:defRPr/>
            </a:pPr>
            <a:r>
              <a:rPr lang="en-US" altLang="en-US" sz="1600" kern="0" dirty="0">
                <a:solidFill>
                  <a:srgbClr val="404040"/>
                </a:solidFill>
                <a:latin typeface="+mn-lt"/>
                <a:ea typeface="+mn-ea"/>
                <a:cs typeface="+mn-cs"/>
              </a:rPr>
              <a:t>Pin down performance of the machine in simulation </a:t>
            </a:r>
          </a:p>
          <a:p>
            <a:pPr lvl="1" defTabSz="914400">
              <a:spcBef>
                <a:spcPts val="500"/>
              </a:spcBef>
              <a:spcAft>
                <a:spcPts val="500"/>
              </a:spcAft>
              <a:defRPr/>
            </a:pPr>
            <a:r>
              <a:rPr lang="en-US" altLang="en-US" sz="1600" kern="0" dirty="0">
                <a:solidFill>
                  <a:srgbClr val="404040"/>
                </a:solidFill>
                <a:latin typeface="+mn-lt"/>
                <a:ea typeface="+mn-ea"/>
                <a:cs typeface="+mn-cs"/>
              </a:rPr>
              <a:t>Study and compare various configurations and trade-offs for further developments</a:t>
            </a:r>
          </a:p>
          <a:p>
            <a:pPr defTabSz="914400">
              <a:spcBef>
                <a:spcPts val="500"/>
              </a:spcBef>
              <a:spcAft>
                <a:spcPts val="500"/>
              </a:spcAft>
              <a:defRPr/>
            </a:pPr>
            <a:endParaRPr lang="en-US" altLang="en-US" sz="1800" kern="0" dirty="0">
              <a:solidFill>
                <a:schemeClr val="tx1"/>
              </a:solidFill>
              <a:latin typeface="+mn-lt"/>
              <a:ea typeface="+mn-ea"/>
              <a:cs typeface="+mn-cs"/>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p:txBody>
      </p:sp>
      <p:sp>
        <p:nvSpPr>
          <p:cNvPr id="2" name="Footer Placeholder 1">
            <a:extLst>
              <a:ext uri="{FF2B5EF4-FFF2-40B4-BE49-F238E27FC236}">
                <a16:creationId xmlns:a16="http://schemas.microsoft.com/office/drawing/2014/main" id="{75FED3A1-8003-5658-ECF0-5B55304ED6CD}"/>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1422245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Muon Collider Needs: Ionization Cooling</a:t>
            </a:r>
          </a:p>
        </p:txBody>
      </p:sp>
      <p:pic>
        <p:nvPicPr>
          <p:cNvPr id="2" name="Picture 1">
            <a:extLst>
              <a:ext uri="{FF2B5EF4-FFF2-40B4-BE49-F238E27FC236}">
                <a16:creationId xmlns:a16="http://schemas.microsoft.com/office/drawing/2014/main" id="{BD2DE690-77F5-CBAA-39FB-726E091F873D}"/>
              </a:ext>
            </a:extLst>
          </p:cNvPr>
          <p:cNvPicPr>
            <a:picLocks noChangeAspect="1"/>
          </p:cNvPicPr>
          <p:nvPr/>
        </p:nvPicPr>
        <p:blipFill>
          <a:blip r:embed="rId3"/>
          <a:stretch>
            <a:fillRect/>
          </a:stretch>
        </p:blipFill>
        <p:spPr>
          <a:xfrm>
            <a:off x="6046035" y="2289260"/>
            <a:ext cx="2064781" cy="543614"/>
          </a:xfrm>
          <a:prstGeom prst="rect">
            <a:avLst/>
          </a:prstGeom>
        </p:spPr>
      </p:pic>
      <p:pic>
        <p:nvPicPr>
          <p:cNvPr id="3" name="Picture 2">
            <a:extLst>
              <a:ext uri="{FF2B5EF4-FFF2-40B4-BE49-F238E27FC236}">
                <a16:creationId xmlns:a16="http://schemas.microsoft.com/office/drawing/2014/main" id="{0DB1E347-DEAB-C88C-850D-598028F3E90C}"/>
              </a:ext>
            </a:extLst>
          </p:cNvPr>
          <p:cNvPicPr>
            <a:picLocks noChangeAspect="1"/>
          </p:cNvPicPr>
          <p:nvPr/>
        </p:nvPicPr>
        <p:blipFill>
          <a:blip r:embed="rId4"/>
          <a:stretch>
            <a:fillRect/>
          </a:stretch>
        </p:blipFill>
        <p:spPr>
          <a:xfrm>
            <a:off x="4864842" y="708657"/>
            <a:ext cx="4187916" cy="148763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F48B74B-3927-859A-64E7-A316411F2D4B}"/>
                  </a:ext>
                </a:extLst>
              </p:cNvPr>
              <p:cNvSpPr txBox="1"/>
              <p:nvPr/>
            </p:nvSpPr>
            <p:spPr>
              <a:xfrm>
                <a:off x="2281135" y="943157"/>
                <a:ext cx="2309280" cy="1032334"/>
              </a:xfrm>
              <a:prstGeom prst="rect">
                <a:avLst/>
              </a:prstGeom>
              <a:noFill/>
              <a:ln>
                <a:solidFill>
                  <a:srgbClr val="FF0000"/>
                </a:solidFill>
              </a:ln>
            </p:spPr>
            <p:txBody>
              <a:bodyPr wrap="square" rtlCol="0">
                <a:spAutoFit/>
              </a:bodyPr>
              <a:lstStyle/>
              <a:p>
                <a:pPr defTabSz="9144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800" b="0" i="1" smtClean="0">
                          <a:solidFill>
                            <a:srgbClr val="000000"/>
                          </a:solidFill>
                          <a:latin typeface="Cambria Math" panose="02040503050406030204" pitchFamily="18" charset="0"/>
                          <a:ea typeface="+mn-ea"/>
                          <a:cs typeface="+mn-cs"/>
                        </a:rPr>
                        <m:t>𝐿</m:t>
                      </m:r>
                      <m:r>
                        <a:rPr lang="en-US" sz="2800" b="0" i="1" smtClean="0">
                          <a:solidFill>
                            <a:srgbClr val="000000"/>
                          </a:solidFill>
                          <a:latin typeface="Cambria Math" panose="02040503050406030204" pitchFamily="18" charset="0"/>
                          <a:ea typeface="+mn-ea"/>
                          <a:cs typeface="+mn-cs"/>
                        </a:rPr>
                        <m:t>=</m:t>
                      </m:r>
                      <m:f>
                        <m:fPr>
                          <m:ctrlPr>
                            <a:rPr lang="en-US" sz="2800" i="1" smtClean="0">
                              <a:solidFill>
                                <a:srgbClr val="000000"/>
                              </a:solidFill>
                              <a:latin typeface="Cambria Math" panose="02040503050406030204" pitchFamily="18" charset="0"/>
                              <a:ea typeface="+mn-ea"/>
                              <a:cs typeface="+mn-cs"/>
                            </a:rPr>
                          </m:ctrlPr>
                        </m:fPr>
                        <m:num>
                          <m:sSub>
                            <m:sSubPr>
                              <m:ctrlPr>
                                <a:rPr lang="en-US" sz="2800" i="1" smtClean="0">
                                  <a:solidFill>
                                    <a:srgbClr val="000000"/>
                                  </a:solidFill>
                                  <a:latin typeface="Cambria Math" panose="02040503050406030204" pitchFamily="18" charset="0"/>
                                  <a:ea typeface="+mn-ea"/>
                                  <a:cs typeface="+mn-cs"/>
                                </a:rPr>
                              </m:ctrlPr>
                            </m:sSubPr>
                            <m:e>
                              <m:r>
                                <a:rPr lang="en-US" sz="2800" i="1" smtClean="0">
                                  <a:solidFill>
                                    <a:srgbClr val="000000"/>
                                  </a:solidFill>
                                  <a:latin typeface="Cambria Math" panose="02040503050406030204" pitchFamily="18" charset="0"/>
                                  <a:ea typeface="+mn-ea"/>
                                  <a:cs typeface="+mn-cs"/>
                                </a:rPr>
                                <m:t>𝑁</m:t>
                              </m:r>
                            </m:e>
                            <m:sub>
                              <m:r>
                                <a:rPr lang="en-US" sz="2800" i="1" smtClean="0">
                                  <a:solidFill>
                                    <a:srgbClr val="000000"/>
                                  </a:solidFill>
                                  <a:latin typeface="Cambria Math" panose="02040503050406030204" pitchFamily="18" charset="0"/>
                                  <a:ea typeface="+mn-ea"/>
                                  <a:cs typeface="+mn-cs"/>
                                </a:rPr>
                                <m:t>+</m:t>
                              </m:r>
                            </m:sub>
                          </m:sSub>
                          <m:sSub>
                            <m:sSubPr>
                              <m:ctrlPr>
                                <a:rPr lang="en-US" sz="2800" i="1" smtClean="0">
                                  <a:solidFill>
                                    <a:srgbClr val="000000"/>
                                  </a:solidFill>
                                  <a:latin typeface="Cambria Math" panose="02040503050406030204" pitchFamily="18" charset="0"/>
                                  <a:ea typeface="+mn-ea"/>
                                  <a:cs typeface="+mn-cs"/>
                                </a:rPr>
                              </m:ctrlPr>
                            </m:sSubPr>
                            <m:e>
                              <m:r>
                                <a:rPr lang="en-US" sz="2800" i="1" smtClean="0">
                                  <a:solidFill>
                                    <a:srgbClr val="000000"/>
                                  </a:solidFill>
                                  <a:latin typeface="Cambria Math" panose="02040503050406030204" pitchFamily="18" charset="0"/>
                                  <a:ea typeface="+mn-ea"/>
                                  <a:cs typeface="+mn-cs"/>
                                </a:rPr>
                                <m:t>𝑁</m:t>
                              </m:r>
                            </m:e>
                            <m:sub>
                              <m:r>
                                <a:rPr lang="en-US" sz="2800" i="1" smtClean="0">
                                  <a:solidFill>
                                    <a:srgbClr val="000000"/>
                                  </a:solidFill>
                                  <a:latin typeface="Cambria Math" panose="02040503050406030204" pitchFamily="18" charset="0"/>
                                  <a:ea typeface="+mn-ea"/>
                                  <a:cs typeface="+mn-cs"/>
                                </a:rPr>
                                <m:t>−</m:t>
                              </m:r>
                            </m:sub>
                          </m:sSub>
                          <m:sSub>
                            <m:sSubPr>
                              <m:ctrlPr>
                                <a:rPr lang="en-US" sz="2800" i="1" smtClean="0">
                                  <a:solidFill>
                                    <a:srgbClr val="000000"/>
                                  </a:solidFill>
                                  <a:latin typeface="Cambria Math" panose="02040503050406030204" pitchFamily="18" charset="0"/>
                                  <a:ea typeface="+mn-ea"/>
                                  <a:cs typeface="+mn-cs"/>
                                </a:rPr>
                              </m:ctrlPr>
                            </m:sSubPr>
                            <m:e>
                              <m:r>
                                <a:rPr lang="en-US" sz="2800" i="1" smtClean="0">
                                  <a:solidFill>
                                    <a:srgbClr val="000000"/>
                                  </a:solidFill>
                                  <a:latin typeface="Cambria Math" panose="02040503050406030204" pitchFamily="18" charset="0"/>
                                  <a:ea typeface="+mn-ea"/>
                                  <a:cs typeface="+mn-cs"/>
                                </a:rPr>
                                <m:t>𝑛</m:t>
                              </m:r>
                            </m:e>
                            <m:sub>
                              <m:r>
                                <a:rPr lang="en-US" sz="2800" i="1" smtClean="0">
                                  <a:solidFill>
                                    <a:srgbClr val="000000"/>
                                  </a:solidFill>
                                  <a:latin typeface="Cambria Math" panose="02040503050406030204" pitchFamily="18" charset="0"/>
                                  <a:ea typeface="+mn-ea"/>
                                  <a:cs typeface="+mn-cs"/>
                                </a:rPr>
                                <m:t>𝐶</m:t>
                              </m:r>
                            </m:sub>
                          </m:sSub>
                          <m:r>
                            <a:rPr lang="en-US" sz="2800" i="1" smtClean="0">
                              <a:solidFill>
                                <a:srgbClr val="000000"/>
                              </a:solidFill>
                              <a:latin typeface="Cambria Math" panose="02040503050406030204" pitchFamily="18" charset="0"/>
                              <a:ea typeface="+mn-ea"/>
                              <a:cs typeface="+mn-cs"/>
                            </a:rPr>
                            <m:t>𝑓</m:t>
                          </m:r>
                        </m:num>
                        <m:den>
                          <m:r>
                            <a:rPr lang="en-US" sz="2800" i="1" smtClean="0">
                              <a:solidFill>
                                <a:srgbClr val="000000"/>
                              </a:solidFill>
                              <a:latin typeface="Cambria Math" panose="02040503050406030204" pitchFamily="18" charset="0"/>
                              <a:ea typeface="+mn-ea"/>
                              <a:cs typeface="+mn-cs"/>
                            </a:rPr>
                            <m:t>4</m:t>
                          </m:r>
                          <m:r>
                            <a:rPr lang="en-US" sz="2800" i="1" smtClean="0">
                              <a:solidFill>
                                <a:srgbClr val="000000"/>
                              </a:solidFill>
                              <a:latin typeface="Cambria Math" panose="02040503050406030204" pitchFamily="18" charset="0"/>
                              <a:ea typeface="+mn-ea"/>
                              <a:cs typeface="+mn-cs"/>
                            </a:rPr>
                            <m:t>𝜋</m:t>
                          </m:r>
                          <m:sSub>
                            <m:sSubPr>
                              <m:ctrlPr>
                                <a:rPr lang="en-US" sz="2800" i="1" smtClean="0">
                                  <a:solidFill>
                                    <a:srgbClr val="000000"/>
                                  </a:solidFill>
                                  <a:latin typeface="Cambria Math" panose="02040503050406030204" pitchFamily="18" charset="0"/>
                                  <a:ea typeface="+mn-ea"/>
                                  <a:cs typeface="+mn-cs"/>
                                </a:rPr>
                              </m:ctrlPr>
                            </m:sSubPr>
                            <m:e>
                              <m:r>
                                <a:rPr lang="en-US" sz="2800" i="1" smtClean="0">
                                  <a:solidFill>
                                    <a:srgbClr val="000000"/>
                                  </a:solidFill>
                                  <a:latin typeface="Cambria Math" panose="02040503050406030204" pitchFamily="18" charset="0"/>
                                  <a:ea typeface="+mn-ea"/>
                                  <a:cs typeface="+mn-cs"/>
                                </a:rPr>
                                <m:t>𝜎</m:t>
                              </m:r>
                            </m:e>
                            <m:sub>
                              <m:r>
                                <a:rPr lang="en-US" sz="2800" i="1" smtClean="0">
                                  <a:solidFill>
                                    <a:srgbClr val="000000"/>
                                  </a:solidFill>
                                  <a:latin typeface="Cambria Math" panose="02040503050406030204" pitchFamily="18" charset="0"/>
                                  <a:ea typeface="+mn-ea"/>
                                  <a:cs typeface="+mn-cs"/>
                                </a:rPr>
                                <m:t>𝑥</m:t>
                              </m:r>
                            </m:sub>
                          </m:sSub>
                          <m:sSub>
                            <m:sSubPr>
                              <m:ctrlPr>
                                <a:rPr lang="en-US" sz="2800" i="1" smtClean="0">
                                  <a:solidFill>
                                    <a:srgbClr val="000000"/>
                                  </a:solidFill>
                                  <a:latin typeface="Cambria Math" panose="02040503050406030204" pitchFamily="18" charset="0"/>
                                  <a:ea typeface="+mn-ea"/>
                                  <a:cs typeface="+mn-cs"/>
                                </a:rPr>
                              </m:ctrlPr>
                            </m:sSubPr>
                            <m:e>
                              <m:r>
                                <a:rPr lang="en-US" sz="2800" i="1" smtClean="0">
                                  <a:solidFill>
                                    <a:srgbClr val="000000"/>
                                  </a:solidFill>
                                  <a:latin typeface="Cambria Math" panose="02040503050406030204" pitchFamily="18" charset="0"/>
                                  <a:ea typeface="+mn-ea"/>
                                  <a:cs typeface="+mn-cs"/>
                                </a:rPr>
                                <m:t>𝜎</m:t>
                              </m:r>
                            </m:e>
                            <m:sub>
                              <m:r>
                                <a:rPr lang="en-US" sz="2800" i="1" smtClean="0">
                                  <a:solidFill>
                                    <a:srgbClr val="000000"/>
                                  </a:solidFill>
                                  <a:latin typeface="Cambria Math" panose="02040503050406030204" pitchFamily="18" charset="0"/>
                                  <a:ea typeface="+mn-ea"/>
                                  <a:cs typeface="+mn-cs"/>
                                </a:rPr>
                                <m:t>𝑦</m:t>
                              </m:r>
                            </m:sub>
                          </m:sSub>
                        </m:den>
                      </m:f>
                    </m:oMath>
                  </m:oMathPara>
                </a14:m>
                <a:endParaRPr lang="en-US" sz="2800" dirty="0">
                  <a:solidFill>
                    <a:srgbClr val="000000"/>
                  </a:solidFill>
                  <a:latin typeface="Arial" panose="020B0604020202020204"/>
                  <a:ea typeface="+mn-ea"/>
                  <a:cs typeface="+mn-cs"/>
                </a:endParaRPr>
              </a:p>
            </p:txBody>
          </p:sp>
        </mc:Choice>
        <mc:Fallback xmlns="">
          <p:sp>
            <p:nvSpPr>
              <p:cNvPr id="8" name="TextBox 7">
                <a:extLst>
                  <a:ext uri="{FF2B5EF4-FFF2-40B4-BE49-F238E27FC236}">
                    <a16:creationId xmlns:a16="http://schemas.microsoft.com/office/drawing/2014/main" id="{1F48B74B-3927-859A-64E7-A316411F2D4B}"/>
                  </a:ext>
                </a:extLst>
              </p:cNvPr>
              <p:cNvSpPr txBox="1">
                <a:spLocks noRot="1" noChangeAspect="1" noMove="1" noResize="1" noEditPoints="1" noAdjustHandles="1" noChangeArrowheads="1" noChangeShapeType="1" noTextEdit="1"/>
              </p:cNvSpPr>
              <p:nvPr/>
            </p:nvSpPr>
            <p:spPr>
              <a:xfrm>
                <a:off x="2281135" y="943157"/>
                <a:ext cx="2309280" cy="1032334"/>
              </a:xfrm>
              <a:prstGeom prst="rect">
                <a:avLst/>
              </a:prstGeom>
              <a:blipFill>
                <a:blip r:embed="rId5"/>
                <a:stretch>
                  <a:fillRect l="-1093" r="-2186" b="-2410"/>
                </a:stretch>
              </a:blipFill>
              <a:ln>
                <a:solidFill>
                  <a:srgbClr val="FF0000"/>
                </a:solid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C080B2B3-C8F3-9FF3-92B9-EC614718BBFA}"/>
              </a:ext>
            </a:extLst>
          </p:cNvPr>
          <p:cNvSpPr txBox="1"/>
          <p:nvPr/>
        </p:nvSpPr>
        <p:spPr>
          <a:xfrm>
            <a:off x="1681591" y="2557570"/>
            <a:ext cx="2884714" cy="646331"/>
          </a:xfrm>
          <a:prstGeom prst="rect">
            <a:avLst/>
          </a:prstGeom>
          <a:noFill/>
        </p:spPr>
        <p:txBody>
          <a:bodyPr wrap="square" rtlCol="0">
            <a:spAutoFit/>
          </a:bodyPr>
          <a:lstStyle/>
          <a:p>
            <a:r>
              <a:rPr lang="en-US" sz="1800" dirty="0"/>
              <a:t>Need to cool muons to achieve target luminosity!</a:t>
            </a:r>
          </a:p>
        </p:txBody>
      </p:sp>
      <p:cxnSp>
        <p:nvCxnSpPr>
          <p:cNvPr id="10" name="Straight Arrow Connector 9">
            <a:extLst>
              <a:ext uri="{FF2B5EF4-FFF2-40B4-BE49-F238E27FC236}">
                <a16:creationId xmlns:a16="http://schemas.microsoft.com/office/drawing/2014/main" id="{58CB5AAB-65AC-F51A-6A9B-B692CEFDF2EA}"/>
              </a:ext>
            </a:extLst>
          </p:cNvPr>
          <p:cNvCxnSpPr>
            <a:cxnSpLocks/>
          </p:cNvCxnSpPr>
          <p:nvPr/>
        </p:nvCxnSpPr>
        <p:spPr>
          <a:xfrm flipV="1">
            <a:off x="2977057" y="2095859"/>
            <a:ext cx="335021" cy="5358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2A29B18-90A1-58E2-FA32-F753B0A0DDC7}"/>
              </a:ext>
            </a:extLst>
          </p:cNvPr>
          <p:cNvSpPr txBox="1"/>
          <p:nvPr/>
        </p:nvSpPr>
        <p:spPr>
          <a:xfrm>
            <a:off x="228600" y="3273499"/>
            <a:ext cx="8223020" cy="400110"/>
          </a:xfrm>
          <a:prstGeom prst="rect">
            <a:avLst/>
          </a:prstGeom>
          <a:noFill/>
        </p:spPr>
        <p:txBody>
          <a:bodyPr wrap="none" rtlCol="0">
            <a:spAutoFit/>
          </a:bodyPr>
          <a:lstStyle/>
          <a:p>
            <a:r>
              <a:rPr lang="en-US" sz="2000" dirty="0"/>
              <a:t>Each cell reduces emittance by ~10%. </a:t>
            </a:r>
            <a:r>
              <a:rPr lang="en-US" sz="2000" b="1" dirty="0"/>
              <a:t>Repeat O(100) times = cooling channel</a:t>
            </a:r>
          </a:p>
        </p:txBody>
      </p:sp>
      <p:pic>
        <p:nvPicPr>
          <p:cNvPr id="27" name="Picture 26" descr="Diagram of a diagram of a diagram&#10;&#10;Description automatically generated">
            <a:extLst>
              <a:ext uri="{FF2B5EF4-FFF2-40B4-BE49-F238E27FC236}">
                <a16:creationId xmlns:a16="http://schemas.microsoft.com/office/drawing/2014/main" id="{85352F8C-0C27-EACE-4CE5-6F5F4312E96A}"/>
              </a:ext>
            </a:extLst>
          </p:cNvPr>
          <p:cNvPicPr>
            <a:picLocks noChangeAspect="1"/>
          </p:cNvPicPr>
          <p:nvPr/>
        </p:nvPicPr>
        <p:blipFill>
          <a:blip r:embed="rId6"/>
          <a:stretch>
            <a:fillRect/>
          </a:stretch>
        </p:blipFill>
        <p:spPr>
          <a:xfrm>
            <a:off x="569822" y="782600"/>
            <a:ext cx="1466454" cy="1437511"/>
          </a:xfrm>
          <a:prstGeom prst="rect">
            <a:avLst/>
          </a:prstGeom>
        </p:spPr>
        <p:style>
          <a:lnRef idx="2">
            <a:schemeClr val="dk1"/>
          </a:lnRef>
          <a:fillRef idx="1">
            <a:schemeClr val="lt1"/>
          </a:fillRef>
          <a:effectRef idx="0">
            <a:schemeClr val="dk1"/>
          </a:effectRef>
          <a:fontRef idx="minor">
            <a:schemeClr val="dk1"/>
          </a:fontRef>
        </p:style>
      </p:pic>
      <p:sp>
        <p:nvSpPr>
          <p:cNvPr id="28" name="Rectangle 27">
            <a:extLst>
              <a:ext uri="{FF2B5EF4-FFF2-40B4-BE49-F238E27FC236}">
                <a16:creationId xmlns:a16="http://schemas.microsoft.com/office/drawing/2014/main" id="{2BB5A595-384B-DD78-957C-8DB097D8A809}"/>
              </a:ext>
            </a:extLst>
          </p:cNvPr>
          <p:cNvSpPr/>
          <p:nvPr/>
        </p:nvSpPr>
        <p:spPr>
          <a:xfrm>
            <a:off x="91242" y="1769458"/>
            <a:ext cx="712301" cy="7856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56B3E5E2-5762-F0F6-5183-33F3C8768084}"/>
              </a:ext>
            </a:extLst>
          </p:cNvPr>
          <p:cNvSpPr txBox="1"/>
          <p:nvPr/>
        </p:nvSpPr>
        <p:spPr>
          <a:xfrm>
            <a:off x="3950568" y="4339158"/>
            <a:ext cx="2380139" cy="400110"/>
          </a:xfrm>
          <a:prstGeom prst="rect">
            <a:avLst/>
          </a:prstGeom>
          <a:noFill/>
        </p:spPr>
        <p:txBody>
          <a:bodyPr wrap="none" rtlCol="0">
            <a:spAutoFit/>
          </a:bodyPr>
          <a:lstStyle/>
          <a:p>
            <a:r>
              <a:rPr lang="en-US" sz="2000" dirty="0"/>
              <a:t>Not all cells identical</a:t>
            </a:r>
          </a:p>
        </p:txBody>
      </p:sp>
      <p:pic>
        <p:nvPicPr>
          <p:cNvPr id="7" name="Picture 6">
            <a:extLst>
              <a:ext uri="{FF2B5EF4-FFF2-40B4-BE49-F238E27FC236}">
                <a16:creationId xmlns:a16="http://schemas.microsoft.com/office/drawing/2014/main" id="{E70893FB-F3D1-7055-849A-92BEFA92149E}"/>
              </a:ext>
            </a:extLst>
          </p:cNvPr>
          <p:cNvPicPr>
            <a:picLocks noChangeAspect="1"/>
          </p:cNvPicPr>
          <p:nvPr/>
        </p:nvPicPr>
        <p:blipFill>
          <a:blip r:embed="rId4"/>
          <a:stretch>
            <a:fillRect/>
          </a:stretch>
        </p:blipFill>
        <p:spPr>
          <a:xfrm>
            <a:off x="1530603" y="3735338"/>
            <a:ext cx="1663519" cy="590916"/>
          </a:xfrm>
          <a:prstGeom prst="rect">
            <a:avLst/>
          </a:prstGeom>
        </p:spPr>
      </p:pic>
      <p:pic>
        <p:nvPicPr>
          <p:cNvPr id="11" name="Picture 10">
            <a:extLst>
              <a:ext uri="{FF2B5EF4-FFF2-40B4-BE49-F238E27FC236}">
                <a16:creationId xmlns:a16="http://schemas.microsoft.com/office/drawing/2014/main" id="{93B43800-8428-9D54-E756-5A32D001CF6C}"/>
              </a:ext>
            </a:extLst>
          </p:cNvPr>
          <p:cNvPicPr>
            <a:picLocks noChangeAspect="1"/>
          </p:cNvPicPr>
          <p:nvPr/>
        </p:nvPicPr>
        <p:blipFill>
          <a:blip r:embed="rId4"/>
          <a:stretch>
            <a:fillRect/>
          </a:stretch>
        </p:blipFill>
        <p:spPr>
          <a:xfrm>
            <a:off x="3020144" y="3708919"/>
            <a:ext cx="1663519" cy="590916"/>
          </a:xfrm>
          <a:prstGeom prst="rect">
            <a:avLst/>
          </a:prstGeom>
        </p:spPr>
      </p:pic>
      <p:pic>
        <p:nvPicPr>
          <p:cNvPr id="12" name="Picture 11">
            <a:extLst>
              <a:ext uri="{FF2B5EF4-FFF2-40B4-BE49-F238E27FC236}">
                <a16:creationId xmlns:a16="http://schemas.microsoft.com/office/drawing/2014/main" id="{4D94B022-C361-9C82-BABA-4A3AC44CF81F}"/>
              </a:ext>
            </a:extLst>
          </p:cNvPr>
          <p:cNvPicPr>
            <a:picLocks noChangeAspect="1"/>
          </p:cNvPicPr>
          <p:nvPr/>
        </p:nvPicPr>
        <p:blipFill>
          <a:blip r:embed="rId4"/>
          <a:stretch>
            <a:fillRect/>
          </a:stretch>
        </p:blipFill>
        <p:spPr>
          <a:xfrm>
            <a:off x="5386244" y="3739119"/>
            <a:ext cx="1663519" cy="590916"/>
          </a:xfrm>
          <a:prstGeom prst="rect">
            <a:avLst/>
          </a:prstGeom>
        </p:spPr>
      </p:pic>
      <p:sp>
        <p:nvSpPr>
          <p:cNvPr id="13" name="TextBox 12">
            <a:extLst>
              <a:ext uri="{FF2B5EF4-FFF2-40B4-BE49-F238E27FC236}">
                <a16:creationId xmlns:a16="http://schemas.microsoft.com/office/drawing/2014/main" id="{217EAB0C-5EF5-9142-1B39-DD9F7D4ABE7A}"/>
              </a:ext>
            </a:extLst>
          </p:cNvPr>
          <p:cNvSpPr txBox="1"/>
          <p:nvPr/>
        </p:nvSpPr>
        <p:spPr>
          <a:xfrm>
            <a:off x="4836020" y="3851290"/>
            <a:ext cx="397866" cy="461665"/>
          </a:xfrm>
          <a:prstGeom prst="rect">
            <a:avLst/>
          </a:prstGeom>
          <a:noFill/>
        </p:spPr>
        <p:txBody>
          <a:bodyPr wrap="none" rtlCol="0">
            <a:spAutoFit/>
          </a:bodyPr>
          <a:lstStyle/>
          <a:p>
            <a:r>
              <a:rPr lang="en-US" dirty="0"/>
              <a:t>…</a:t>
            </a:r>
          </a:p>
        </p:txBody>
      </p:sp>
      <p:sp>
        <p:nvSpPr>
          <p:cNvPr id="14" name="Footer Placeholder 13">
            <a:extLst>
              <a:ext uri="{FF2B5EF4-FFF2-40B4-BE49-F238E27FC236}">
                <a16:creationId xmlns:a16="http://schemas.microsoft.com/office/drawing/2014/main" id="{8D14706D-CE71-74CC-FCF4-353CA60D47CA}"/>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685503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0661B-3DF8-4A22-D4A5-42AB102C16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B7C010-8800-0D65-E4B0-D8EBADBBB48A}"/>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11" name="Picture 10">
            <a:extLst>
              <a:ext uri="{FF2B5EF4-FFF2-40B4-BE49-F238E27FC236}">
                <a16:creationId xmlns:a16="http://schemas.microsoft.com/office/drawing/2014/main" id="{EB3BC7C0-1FA6-F790-1869-D20F3EAF9396}"/>
              </a:ext>
            </a:extLst>
          </p:cNvPr>
          <p:cNvPicPr>
            <a:picLocks noChangeAspect="1"/>
          </p:cNvPicPr>
          <p:nvPr/>
        </p:nvPicPr>
        <p:blipFill rotWithShape="1">
          <a:blip r:embed="rId2"/>
          <a:srcRect l="12462" t="27352" r="11923" b="13993"/>
          <a:stretch/>
        </p:blipFill>
        <p:spPr>
          <a:xfrm>
            <a:off x="3777320" y="1968899"/>
            <a:ext cx="5366680" cy="2341692"/>
          </a:xfrm>
          <a:prstGeom prst="rect">
            <a:avLst/>
          </a:prstGeom>
        </p:spPr>
      </p:pic>
      <p:sp>
        <p:nvSpPr>
          <p:cNvPr id="15" name="Title 6">
            <a:extLst>
              <a:ext uri="{FF2B5EF4-FFF2-40B4-BE49-F238E27FC236}">
                <a16:creationId xmlns:a16="http://schemas.microsoft.com/office/drawing/2014/main" id="{92D57451-A618-D8BB-A87C-607F5E374C24}"/>
              </a:ext>
            </a:extLst>
          </p:cNvPr>
          <p:cNvSpPr txBox="1">
            <a:spLocks/>
          </p:cNvSpPr>
          <p:nvPr/>
        </p:nvSpPr>
        <p:spPr>
          <a:xfrm>
            <a:off x="222250" y="170973"/>
            <a:ext cx="6515100" cy="320908"/>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100" dirty="0"/>
              <a:t>Fermilab Accelerator Complex Evolution (ACE)</a:t>
            </a:r>
          </a:p>
        </p:txBody>
      </p:sp>
      <p:sp>
        <p:nvSpPr>
          <p:cNvPr id="6" name="Content Placeholder 5">
            <a:extLst>
              <a:ext uri="{FF2B5EF4-FFF2-40B4-BE49-F238E27FC236}">
                <a16:creationId xmlns:a16="http://schemas.microsoft.com/office/drawing/2014/main" id="{9131D676-FBA1-112F-418C-3A7D6FD6BBBD}"/>
              </a:ext>
            </a:extLst>
          </p:cNvPr>
          <p:cNvSpPr>
            <a:spLocks noGrp="1"/>
          </p:cNvSpPr>
          <p:nvPr>
            <p:ph idx="1"/>
          </p:nvPr>
        </p:nvSpPr>
        <p:spPr>
          <a:xfrm>
            <a:off x="235743" y="832909"/>
            <a:ext cx="8672513" cy="3794522"/>
          </a:xfrm>
        </p:spPr>
        <p:txBody>
          <a:bodyPr/>
          <a:lstStyle/>
          <a:p>
            <a:r>
              <a:rPr lang="en-US" dirty="0"/>
              <a:t>Fermilab accelerator provides a variety of different beams to the user experiments</a:t>
            </a:r>
          </a:p>
          <a:p>
            <a:r>
              <a:rPr lang="en-US" dirty="0"/>
              <a:t>Modernization and upgrades of the complex are ongoing or planned </a:t>
            </a:r>
            <a:r>
              <a:rPr lang="en-US" b="1" i="1" dirty="0"/>
              <a:t>(more in Sasha’s talk) </a:t>
            </a:r>
          </a:p>
        </p:txBody>
      </p:sp>
      <p:pic>
        <p:nvPicPr>
          <p:cNvPr id="21" name="Picture 20" descr="Diagram&#10;&#10;AI-generated content may be incorrect.">
            <a:extLst>
              <a:ext uri="{FF2B5EF4-FFF2-40B4-BE49-F238E27FC236}">
                <a16:creationId xmlns:a16="http://schemas.microsoft.com/office/drawing/2014/main" id="{1B62FBF6-287A-A1C9-07AD-F1BAB0A5B5BA}"/>
              </a:ext>
            </a:extLst>
          </p:cNvPr>
          <p:cNvPicPr>
            <a:picLocks noChangeAspect="1"/>
          </p:cNvPicPr>
          <p:nvPr/>
        </p:nvPicPr>
        <p:blipFill>
          <a:blip r:embed="rId3"/>
          <a:stretch>
            <a:fillRect/>
          </a:stretch>
        </p:blipFill>
        <p:spPr>
          <a:xfrm>
            <a:off x="141356" y="2079707"/>
            <a:ext cx="3635964" cy="2096271"/>
          </a:xfrm>
          <a:prstGeom prst="rect">
            <a:avLst/>
          </a:prstGeom>
        </p:spPr>
      </p:pic>
      <p:sp>
        <p:nvSpPr>
          <p:cNvPr id="3" name="Footer Placeholder 2">
            <a:extLst>
              <a:ext uri="{FF2B5EF4-FFF2-40B4-BE49-F238E27FC236}">
                <a16:creationId xmlns:a16="http://schemas.microsoft.com/office/drawing/2014/main" id="{7AD16CB0-D445-7928-B83D-DCDE154010A3}"/>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191811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Can ACE provide the Proton Source?</a:t>
            </a:r>
          </a:p>
        </p:txBody>
      </p:sp>
      <p:sp>
        <p:nvSpPr>
          <p:cNvPr id="30" name="Content Placeholder 5">
            <a:extLst>
              <a:ext uri="{FF2B5EF4-FFF2-40B4-BE49-F238E27FC236}">
                <a16:creationId xmlns:a16="http://schemas.microsoft.com/office/drawing/2014/main" id="{DB26F037-AC99-47C7-DB82-E88221ACB3E6}"/>
              </a:ext>
            </a:extLst>
          </p:cNvPr>
          <p:cNvSpPr txBox="1">
            <a:spLocks/>
          </p:cNvSpPr>
          <p:nvPr/>
        </p:nvSpPr>
        <p:spPr>
          <a:xfrm>
            <a:off x="222250" y="2350911"/>
            <a:ext cx="8556037" cy="2705214"/>
          </a:xfrm>
          <a:prstGeom prst="rect">
            <a:avLst/>
          </a:prstGeom>
          <a:no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500"/>
              </a:spcBef>
              <a:spcAft>
                <a:spcPts val="500"/>
              </a:spcAft>
              <a:defRPr/>
            </a:pPr>
            <a:r>
              <a:rPr lang="en-US" altLang="en-US" sz="1800" kern="0" dirty="0">
                <a:solidFill>
                  <a:schemeClr val="tx1"/>
                </a:solidFill>
                <a:latin typeface="+mn-lt"/>
                <a:ea typeface="+mn-ea"/>
                <a:cs typeface="+mn-cs"/>
              </a:rPr>
              <a:t>Proton beam ranges for optimal performance : </a:t>
            </a:r>
          </a:p>
          <a:p>
            <a:pPr lvl="1" defTabSz="914400">
              <a:spcBef>
                <a:spcPts val="500"/>
              </a:spcBef>
              <a:spcAft>
                <a:spcPts val="500"/>
              </a:spcAft>
              <a:defRPr/>
            </a:pPr>
            <a:r>
              <a:rPr lang="en-US" altLang="en-US" sz="1600" b="1" kern="0" dirty="0">
                <a:solidFill>
                  <a:srgbClr val="404040"/>
                </a:solidFill>
                <a:latin typeface="+mn-lt"/>
                <a:ea typeface="+mn-ea"/>
                <a:cs typeface="+mn-cs"/>
              </a:rPr>
              <a:t>1-4 MW </a:t>
            </a:r>
            <a:r>
              <a:rPr lang="en-US" altLang="en-US" sz="1600" kern="0" dirty="0">
                <a:solidFill>
                  <a:srgbClr val="404040"/>
                </a:solidFill>
                <a:latin typeface="+mn-lt"/>
                <a:ea typeface="+mn-ea"/>
                <a:cs typeface="+mn-cs"/>
              </a:rPr>
              <a:t>@ </a:t>
            </a:r>
            <a:r>
              <a:rPr lang="en-US" altLang="en-US" sz="1600" b="1" kern="0" dirty="0">
                <a:solidFill>
                  <a:srgbClr val="404040"/>
                </a:solidFill>
                <a:latin typeface="+mn-lt"/>
                <a:ea typeface="+mn-ea"/>
                <a:cs typeface="+mn-cs"/>
              </a:rPr>
              <a:t>5-20 GeV</a:t>
            </a:r>
            <a:r>
              <a:rPr lang="en-US" altLang="en-US" sz="1600" kern="0" dirty="0">
                <a:solidFill>
                  <a:srgbClr val="404040"/>
                </a:solidFill>
                <a:latin typeface="+mn-lt"/>
                <a:ea typeface="+mn-ea"/>
                <a:cs typeface="+mn-cs"/>
              </a:rPr>
              <a:t>, </a:t>
            </a:r>
          </a:p>
          <a:p>
            <a:pPr lvl="1" defTabSz="914400">
              <a:spcBef>
                <a:spcPts val="500"/>
              </a:spcBef>
              <a:spcAft>
                <a:spcPts val="500"/>
              </a:spcAft>
              <a:defRPr/>
            </a:pPr>
            <a:r>
              <a:rPr lang="en-US" altLang="en-US" sz="1600" kern="0" dirty="0">
                <a:solidFill>
                  <a:srgbClr val="404040"/>
                </a:solidFill>
                <a:latin typeface="+mn-lt"/>
                <a:ea typeface="+mn-ea"/>
                <a:cs typeface="+mn-cs"/>
              </a:rPr>
              <a:t>Narrow bunches </a:t>
            </a:r>
            <a:r>
              <a:rPr lang="en-US" altLang="en-US" sz="1600" b="1" kern="0" dirty="0">
                <a:solidFill>
                  <a:srgbClr val="404040"/>
                </a:solidFill>
                <a:latin typeface="+mn-lt"/>
                <a:ea typeface="+mn-ea"/>
                <a:cs typeface="+mn-cs"/>
              </a:rPr>
              <a:t>1-3 ns </a:t>
            </a:r>
          </a:p>
          <a:p>
            <a:pPr lvl="1" defTabSz="914400">
              <a:spcBef>
                <a:spcPts val="500"/>
              </a:spcBef>
              <a:spcAft>
                <a:spcPts val="500"/>
              </a:spcAft>
              <a:defRPr/>
            </a:pPr>
            <a:r>
              <a:rPr lang="en-US" altLang="en-US" sz="1600" b="1" kern="0" dirty="0">
                <a:solidFill>
                  <a:srgbClr val="404040"/>
                </a:solidFill>
                <a:latin typeface="+mn-lt"/>
                <a:ea typeface="+mn-ea"/>
                <a:cs typeface="+mn-cs"/>
              </a:rPr>
              <a:t>5-10 Hz </a:t>
            </a:r>
            <a:r>
              <a:rPr lang="en-US" altLang="en-US" sz="1600" kern="0" dirty="0">
                <a:solidFill>
                  <a:srgbClr val="404040"/>
                </a:solidFill>
                <a:latin typeface="+mn-lt"/>
                <a:ea typeface="+mn-ea"/>
                <a:cs typeface="+mn-cs"/>
              </a:rPr>
              <a:t>frequency</a:t>
            </a:r>
          </a:p>
          <a:p>
            <a:pPr defTabSz="914400">
              <a:spcBef>
                <a:spcPts val="500"/>
              </a:spcBef>
              <a:spcAft>
                <a:spcPts val="500"/>
              </a:spcAft>
              <a:defRPr/>
            </a:pPr>
            <a:r>
              <a:rPr lang="en-US" altLang="en-US" sz="1800" kern="0" dirty="0">
                <a:solidFill>
                  <a:schemeClr val="tx1"/>
                </a:solidFill>
                <a:latin typeface="+mn-lt"/>
                <a:ea typeface="+mn-ea"/>
                <a:cs typeface="+mn-cs"/>
              </a:rPr>
              <a:t>Requires work to study bunch accumulation, compression and collective effects to convert ranges into specific set of parameters </a:t>
            </a:r>
          </a:p>
          <a:p>
            <a:pPr defTabSz="914400">
              <a:spcBef>
                <a:spcPts val="500"/>
              </a:spcBef>
              <a:spcAft>
                <a:spcPts val="500"/>
              </a:spcAft>
              <a:defRPr/>
            </a:pPr>
            <a:endParaRPr lang="en-US" altLang="en-US" sz="1800" kern="0" dirty="0">
              <a:solidFill>
                <a:schemeClr val="tx1"/>
              </a:solidFill>
              <a:latin typeface="+mn-lt"/>
              <a:ea typeface="+mn-ea"/>
              <a:cs typeface="+mn-cs"/>
            </a:endParaRPr>
          </a:p>
          <a:p>
            <a:pPr defTabSz="914400">
              <a:spcBef>
                <a:spcPts val="500"/>
              </a:spcBef>
              <a:spcAft>
                <a:spcPts val="500"/>
              </a:spcAft>
              <a:defRPr/>
            </a:pPr>
            <a:endParaRPr lang="en-US" altLang="en-US" sz="1800" kern="0" dirty="0">
              <a:solidFill>
                <a:schemeClr val="tx1"/>
              </a:solidFill>
              <a:latin typeface="+mn-lt"/>
              <a:ea typeface="+mn-ea"/>
              <a:cs typeface="+mn-cs"/>
            </a:endParaRPr>
          </a:p>
          <a:p>
            <a:pPr defTabSz="914400">
              <a:spcBef>
                <a:spcPts val="500"/>
              </a:spcBef>
              <a:spcAft>
                <a:spcPts val="500"/>
              </a:spcAft>
              <a:defRPr/>
            </a:pPr>
            <a:endParaRPr lang="en-US" altLang="en-US" sz="1800" kern="0" dirty="0">
              <a:solidFill>
                <a:schemeClr val="tx1"/>
              </a:solidFill>
              <a:latin typeface="+mn-lt"/>
              <a:ea typeface="+mn-ea"/>
              <a:cs typeface="+mn-cs"/>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a:p>
            <a:pPr marL="0" indent="0">
              <a:spcBef>
                <a:spcPts val="600"/>
              </a:spcBef>
              <a:spcAft>
                <a:spcPts val="600"/>
              </a:spcAft>
              <a:buNone/>
            </a:pPr>
            <a:endParaRPr lang="en-US" sz="1800" dirty="0">
              <a:solidFill>
                <a:schemeClr val="tx1"/>
              </a:solidFill>
              <a:latin typeface="+mn-lt"/>
            </a:endParaRPr>
          </a:p>
        </p:txBody>
      </p:sp>
      <p:pic>
        <p:nvPicPr>
          <p:cNvPr id="35" name="Picture 34">
            <a:extLst>
              <a:ext uri="{FF2B5EF4-FFF2-40B4-BE49-F238E27FC236}">
                <a16:creationId xmlns:a16="http://schemas.microsoft.com/office/drawing/2014/main" id="{0282CEE7-DDF9-3115-0D81-310180E56249}"/>
              </a:ext>
            </a:extLst>
          </p:cNvPr>
          <p:cNvPicPr>
            <a:picLocks noChangeAspect="1"/>
          </p:cNvPicPr>
          <p:nvPr/>
        </p:nvPicPr>
        <p:blipFill>
          <a:blip r:embed="rId3"/>
          <a:stretch>
            <a:fillRect/>
          </a:stretch>
        </p:blipFill>
        <p:spPr>
          <a:xfrm>
            <a:off x="5687986" y="2266588"/>
            <a:ext cx="3039706" cy="1254248"/>
          </a:xfrm>
          <a:prstGeom prst="rect">
            <a:avLst/>
          </a:prstGeom>
        </p:spPr>
      </p:pic>
      <p:pic>
        <p:nvPicPr>
          <p:cNvPr id="36" name="Picture 35">
            <a:extLst>
              <a:ext uri="{FF2B5EF4-FFF2-40B4-BE49-F238E27FC236}">
                <a16:creationId xmlns:a16="http://schemas.microsoft.com/office/drawing/2014/main" id="{A029257C-96F7-59D6-2F15-2558B02464FD}"/>
              </a:ext>
            </a:extLst>
          </p:cNvPr>
          <p:cNvPicPr>
            <a:picLocks noChangeAspect="1"/>
          </p:cNvPicPr>
          <p:nvPr/>
        </p:nvPicPr>
        <p:blipFill>
          <a:blip r:embed="rId4"/>
          <a:stretch>
            <a:fillRect/>
          </a:stretch>
        </p:blipFill>
        <p:spPr>
          <a:xfrm>
            <a:off x="6579326" y="709509"/>
            <a:ext cx="1800497" cy="1350373"/>
          </a:xfrm>
          <a:prstGeom prst="rect">
            <a:avLst/>
          </a:prstGeom>
        </p:spPr>
      </p:pic>
      <p:pic>
        <p:nvPicPr>
          <p:cNvPr id="3" name="Picture 2" descr="Diagram&#10;&#10;AI-generated content may be incorrect.">
            <a:extLst>
              <a:ext uri="{FF2B5EF4-FFF2-40B4-BE49-F238E27FC236}">
                <a16:creationId xmlns:a16="http://schemas.microsoft.com/office/drawing/2014/main" id="{52E66CCC-5B21-20F7-DB98-BE2D3A75DE06}"/>
              </a:ext>
            </a:extLst>
          </p:cNvPr>
          <p:cNvPicPr>
            <a:picLocks noChangeAspect="1"/>
          </p:cNvPicPr>
          <p:nvPr/>
        </p:nvPicPr>
        <p:blipFill>
          <a:blip r:embed="rId5"/>
          <a:stretch>
            <a:fillRect/>
          </a:stretch>
        </p:blipFill>
        <p:spPr>
          <a:xfrm>
            <a:off x="222250" y="476818"/>
            <a:ext cx="5197747" cy="1467600"/>
          </a:xfrm>
          <a:prstGeom prst="rect">
            <a:avLst/>
          </a:prstGeom>
        </p:spPr>
      </p:pic>
      <p:sp>
        <p:nvSpPr>
          <p:cNvPr id="2" name="Footer Placeholder 1">
            <a:extLst>
              <a:ext uri="{FF2B5EF4-FFF2-40B4-BE49-F238E27FC236}">
                <a16:creationId xmlns:a16="http://schemas.microsoft.com/office/drawing/2014/main" id="{5C42A182-ECF8-BDE0-7488-0C7C92C59AF9}"/>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1916747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F10F-C996-2F9B-2195-822CF37A57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2AF73B-172F-1927-F9A8-032C50FE30BC}"/>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15" name="Title 6">
            <a:extLst>
              <a:ext uri="{FF2B5EF4-FFF2-40B4-BE49-F238E27FC236}">
                <a16:creationId xmlns:a16="http://schemas.microsoft.com/office/drawing/2014/main" id="{BFC8D8F5-8B0C-C008-0897-6B6A8C7FDD88}"/>
              </a:ext>
            </a:extLst>
          </p:cNvPr>
          <p:cNvSpPr txBox="1">
            <a:spLocks/>
          </p:cNvSpPr>
          <p:nvPr/>
        </p:nvSpPr>
        <p:spPr>
          <a:xfrm>
            <a:off x="222250" y="170973"/>
            <a:ext cx="6515100" cy="320908"/>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000" dirty="0"/>
              <a:t>PIP-II as part of the Muon Collider Proton Driver</a:t>
            </a:r>
            <a:endParaRPr lang="en-US" sz="2100" dirty="0"/>
          </a:p>
        </p:txBody>
      </p:sp>
      <p:sp>
        <p:nvSpPr>
          <p:cNvPr id="8" name="TextBox 7">
            <a:extLst>
              <a:ext uri="{FF2B5EF4-FFF2-40B4-BE49-F238E27FC236}">
                <a16:creationId xmlns:a16="http://schemas.microsoft.com/office/drawing/2014/main" id="{B9F03828-03D3-2B35-A241-CC2E4BDDA86A}"/>
              </a:ext>
            </a:extLst>
          </p:cNvPr>
          <p:cNvSpPr txBox="1"/>
          <p:nvPr/>
        </p:nvSpPr>
        <p:spPr>
          <a:xfrm>
            <a:off x="222250" y="606545"/>
            <a:ext cx="8366361" cy="1354217"/>
          </a:xfrm>
          <a:prstGeom prst="rect">
            <a:avLst/>
          </a:prstGeom>
          <a:noFill/>
        </p:spPr>
        <p:txBody>
          <a:bodyPr wrap="square">
            <a:spAutoFit/>
          </a:bodyPr>
          <a:lstStyle/>
          <a:p>
            <a:pPr>
              <a:buNone/>
            </a:pPr>
            <a:r>
              <a:rPr lang="en-US" sz="1800" dirty="0">
                <a:effectLst/>
                <a:latin typeface="Helvetica" pitchFamily="2" charset="0"/>
              </a:rPr>
              <a:t>PIP-II Project provides</a:t>
            </a:r>
          </a:p>
          <a:p>
            <a:pPr marL="285750" indent="-285750">
              <a:buFont typeface="Arial" panose="020B0604020202020204" pitchFamily="34" charset="0"/>
              <a:buChar char="•"/>
            </a:pPr>
            <a:r>
              <a:rPr lang="en-US" sz="1600" dirty="0">
                <a:solidFill>
                  <a:srgbClr val="3F3F3F"/>
                </a:solidFill>
                <a:effectLst/>
                <a:latin typeface="Helvetica" pitchFamily="2" charset="0"/>
              </a:rPr>
              <a:t>New SRF linac for injection into Booster at 800 MeV (present 400 MeV)</a:t>
            </a:r>
          </a:p>
          <a:p>
            <a:pPr marL="285750" indent="-285750">
              <a:buFont typeface="Arial" panose="020B0604020202020204" pitchFamily="34" charset="0"/>
              <a:buChar char="•"/>
            </a:pPr>
            <a:r>
              <a:rPr lang="en-US" sz="1600" dirty="0">
                <a:solidFill>
                  <a:srgbClr val="1E1E1E"/>
                </a:solidFill>
                <a:effectLst/>
                <a:latin typeface="Helvetica" pitchFamily="2" charset="0"/>
              </a:rPr>
              <a:t>New Beam Transfer Line (BTL) from Linac to 8 GeV Booster,</a:t>
            </a:r>
          </a:p>
          <a:p>
            <a:pPr marL="285750" indent="-285750">
              <a:buFont typeface="Arial" panose="020B0604020202020204" pitchFamily="34" charset="0"/>
              <a:buChar char="•"/>
            </a:pPr>
            <a:r>
              <a:rPr lang="en-US" sz="1600" dirty="0">
                <a:solidFill>
                  <a:srgbClr val="3F3F3F"/>
                </a:solidFill>
                <a:effectLst/>
                <a:latin typeface="Helvetica" pitchFamily="2" charset="0"/>
              </a:rPr>
              <a:t>Booster cycle rate upgraded to 20 Hz from 15 Hz</a:t>
            </a:r>
          </a:p>
          <a:p>
            <a:pPr marL="285750" indent="-285750">
              <a:buFont typeface="Arial" panose="020B0604020202020204" pitchFamily="34" charset="0"/>
              <a:buChar char="•"/>
            </a:pPr>
            <a:r>
              <a:rPr lang="en-US" sz="1600" dirty="0">
                <a:solidFill>
                  <a:srgbClr val="3F3F3F"/>
                </a:solidFill>
                <a:latin typeface="Helvetica" pitchFamily="2" charset="0"/>
              </a:rPr>
              <a:t>I</a:t>
            </a:r>
            <a:r>
              <a:rPr lang="en-US" sz="1600" dirty="0">
                <a:solidFill>
                  <a:srgbClr val="3F3F3F"/>
                </a:solidFill>
                <a:effectLst/>
                <a:latin typeface="Helvetica" pitchFamily="2" charset="0"/>
              </a:rPr>
              <a:t>ncreased proton beam intensity at 8 GeV for 1.2 MW beam power from MI</a:t>
            </a:r>
          </a:p>
        </p:txBody>
      </p:sp>
      <p:pic>
        <p:nvPicPr>
          <p:cNvPr id="10" name="Picture 9" descr="A aerial view of a building&#10;&#10;AI-generated content may be incorrect.">
            <a:extLst>
              <a:ext uri="{FF2B5EF4-FFF2-40B4-BE49-F238E27FC236}">
                <a16:creationId xmlns:a16="http://schemas.microsoft.com/office/drawing/2014/main" id="{74BD631C-009D-018D-8390-A08ECA4AA61B}"/>
              </a:ext>
            </a:extLst>
          </p:cNvPr>
          <p:cNvPicPr>
            <a:picLocks noChangeAspect="1"/>
          </p:cNvPicPr>
          <p:nvPr/>
        </p:nvPicPr>
        <p:blipFill>
          <a:blip r:embed="rId2"/>
          <a:stretch>
            <a:fillRect/>
          </a:stretch>
        </p:blipFill>
        <p:spPr>
          <a:xfrm>
            <a:off x="405128" y="2161325"/>
            <a:ext cx="4166872" cy="2166773"/>
          </a:xfrm>
          <a:prstGeom prst="rect">
            <a:avLst/>
          </a:prstGeom>
        </p:spPr>
        <p:style>
          <a:lnRef idx="2">
            <a:schemeClr val="dk1"/>
          </a:lnRef>
          <a:fillRef idx="1">
            <a:schemeClr val="lt1"/>
          </a:fillRef>
          <a:effectRef idx="0">
            <a:schemeClr val="dk1"/>
          </a:effectRef>
          <a:fontRef idx="minor">
            <a:schemeClr val="dk1"/>
          </a:fontRef>
        </p:style>
      </p:pic>
      <p:sp>
        <p:nvSpPr>
          <p:cNvPr id="16" name="TextBox 15">
            <a:extLst>
              <a:ext uri="{FF2B5EF4-FFF2-40B4-BE49-F238E27FC236}">
                <a16:creationId xmlns:a16="http://schemas.microsoft.com/office/drawing/2014/main" id="{F72B8B66-1A08-8646-DAD8-EE7407A122B9}"/>
              </a:ext>
            </a:extLst>
          </p:cNvPr>
          <p:cNvSpPr txBox="1"/>
          <p:nvPr/>
        </p:nvSpPr>
        <p:spPr>
          <a:xfrm>
            <a:off x="4661662" y="2512216"/>
            <a:ext cx="4354285" cy="1815882"/>
          </a:xfrm>
          <a:prstGeom prst="rect">
            <a:avLst/>
          </a:prstGeom>
          <a:noFill/>
        </p:spPr>
        <p:txBody>
          <a:bodyPr wrap="square">
            <a:spAutoFit/>
          </a:bodyPr>
          <a:lstStyle/>
          <a:p>
            <a:pPr marL="285750" indent="-285750">
              <a:buFont typeface="Arial" panose="020B0604020202020204" pitchFamily="34" charset="0"/>
              <a:buChar char="•"/>
            </a:pPr>
            <a:r>
              <a:rPr lang="en-US" sz="1600" dirty="0">
                <a:effectLst/>
                <a:latin typeface="Helvetica" pitchFamily="2" charset="0"/>
              </a:rPr>
              <a:t>The present PIP-II linac current appears too low for the MC Proton Driver</a:t>
            </a:r>
          </a:p>
          <a:p>
            <a:pPr marL="285750" indent="-285750">
              <a:buFont typeface="Arial" panose="020B0604020202020204" pitchFamily="34" charset="0"/>
              <a:buChar char="•"/>
            </a:pPr>
            <a:endParaRPr lang="en-US" sz="1600" dirty="0">
              <a:effectLst/>
              <a:latin typeface="Helvetica" pitchFamily="2" charset="0"/>
            </a:endParaRPr>
          </a:p>
          <a:p>
            <a:pPr marL="285750" indent="-285750">
              <a:buFont typeface="Arial" panose="020B0604020202020204" pitchFamily="34" charset="0"/>
              <a:buChar char="•"/>
            </a:pPr>
            <a:r>
              <a:rPr lang="en-US" sz="1600" dirty="0">
                <a:effectLst/>
                <a:latin typeface="Helvetica" pitchFamily="2" charset="0"/>
              </a:rPr>
              <a:t>There are ideas on how to adopt/adjust the PIP-II linac design, but requires a detailed study</a:t>
            </a:r>
          </a:p>
          <a:p>
            <a:endParaRPr lang="en-US" sz="1600" dirty="0">
              <a:solidFill>
                <a:srgbClr val="000000"/>
              </a:solidFill>
              <a:effectLst/>
              <a:latin typeface="Helvetica" pitchFamily="2" charset="0"/>
            </a:endParaRPr>
          </a:p>
        </p:txBody>
      </p:sp>
      <p:sp>
        <p:nvSpPr>
          <p:cNvPr id="3" name="Footer Placeholder 2">
            <a:extLst>
              <a:ext uri="{FF2B5EF4-FFF2-40B4-BE49-F238E27FC236}">
                <a16:creationId xmlns:a16="http://schemas.microsoft.com/office/drawing/2014/main" id="{B72AAAF0-959F-1AC9-FF42-531855965172}"/>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366863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8FD4A-0BEB-0AFF-15DA-3D5DAA13D70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10AFB9-17A4-7F3E-57FB-4A17AABE3FCD}"/>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3" name="Title 6">
            <a:extLst>
              <a:ext uri="{FF2B5EF4-FFF2-40B4-BE49-F238E27FC236}">
                <a16:creationId xmlns:a16="http://schemas.microsoft.com/office/drawing/2014/main" id="{808897A4-88E6-0571-50DC-5EA0460DB308}"/>
              </a:ext>
            </a:extLst>
          </p:cNvPr>
          <p:cNvSpPr>
            <a:spLocks noGrp="1"/>
          </p:cNvSpPr>
          <p:nvPr>
            <p:ph type="title"/>
          </p:nvPr>
        </p:nvSpPr>
        <p:spPr>
          <a:xfrm>
            <a:off x="222250" y="0"/>
            <a:ext cx="8204200" cy="571500"/>
          </a:xfrm>
        </p:spPr>
        <p:txBody>
          <a:bodyPr/>
          <a:lstStyle/>
          <a:p>
            <a:r>
              <a:rPr lang="en-US" sz="2800" dirty="0"/>
              <a:t>Statements from the P5 and NAS panel reports</a:t>
            </a:r>
          </a:p>
        </p:txBody>
      </p:sp>
      <p:sp>
        <p:nvSpPr>
          <p:cNvPr id="6" name="TextBox 5">
            <a:extLst>
              <a:ext uri="{FF2B5EF4-FFF2-40B4-BE49-F238E27FC236}">
                <a16:creationId xmlns:a16="http://schemas.microsoft.com/office/drawing/2014/main" id="{22102813-7268-08B4-5C44-2C030FC64D26}"/>
              </a:ext>
            </a:extLst>
          </p:cNvPr>
          <p:cNvSpPr txBox="1"/>
          <p:nvPr/>
        </p:nvSpPr>
        <p:spPr>
          <a:xfrm>
            <a:off x="222250" y="1174608"/>
            <a:ext cx="8672512"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b="1" dirty="0">
                <a:solidFill>
                  <a:srgbClr val="4F4F4F"/>
                </a:solidFill>
                <a:latin typeface="Helvetica" pitchFamily="2" charset="0"/>
              </a:rPr>
              <a:t>P5: </a:t>
            </a:r>
            <a:r>
              <a:rPr lang="en-US" sz="1800" dirty="0">
                <a:solidFill>
                  <a:srgbClr val="4F4F4F"/>
                </a:solidFill>
                <a:effectLst/>
                <a:latin typeface="Helvetica" pitchFamily="2" charset="0"/>
              </a:rPr>
              <a:t>Although </a:t>
            </a:r>
            <a:r>
              <a:rPr lang="en-US" sz="1800" b="1" dirty="0">
                <a:solidFill>
                  <a:srgbClr val="FF0000"/>
                </a:solidFill>
                <a:effectLst/>
                <a:latin typeface="Helvetica" pitchFamily="2" charset="0"/>
              </a:rPr>
              <a:t>we do not know if a muon collider is ultimately feasible</a:t>
            </a:r>
            <a:r>
              <a:rPr lang="en-US" sz="1800" dirty="0">
                <a:solidFill>
                  <a:srgbClr val="4F4F4F"/>
                </a:solidFill>
                <a:effectLst/>
                <a:latin typeface="Helvetica" pitchFamily="2" charset="0"/>
              </a:rPr>
              <a:t>, the road toward it leads from current Fermilab strengths and capabilities to </a:t>
            </a:r>
            <a:r>
              <a:rPr lang="en-US" sz="1800" b="1" dirty="0">
                <a:solidFill>
                  <a:schemeClr val="tx1">
                    <a:lumMod val="60000"/>
                    <a:lumOff val="40000"/>
                  </a:schemeClr>
                </a:solidFill>
                <a:effectLst/>
                <a:latin typeface="Helvetica" pitchFamily="2" charset="0"/>
              </a:rPr>
              <a:t>a series of proton beam improvements and neutrino beam facilities</a:t>
            </a:r>
            <a:r>
              <a:rPr lang="en-US" sz="1800" dirty="0">
                <a:solidFill>
                  <a:srgbClr val="4F4F4F"/>
                </a:solidFill>
                <a:effectLst/>
                <a:latin typeface="Helvetica" pitchFamily="2" charset="0"/>
              </a:rPr>
              <a:t>, . . . . At the end of the path is an unparalleled global facility on US soil… </a:t>
            </a:r>
            <a:r>
              <a:rPr lang="en-US" sz="1800" b="1" i="1" dirty="0">
                <a:solidFill>
                  <a:srgbClr val="FF0000"/>
                </a:solidFill>
                <a:effectLst/>
                <a:latin typeface="Helvetica" pitchFamily="2" charset="0"/>
              </a:rPr>
              <a:t>This is our muon shot</a:t>
            </a:r>
          </a:p>
        </p:txBody>
      </p:sp>
      <p:sp>
        <p:nvSpPr>
          <p:cNvPr id="12" name="TextBox 11">
            <a:extLst>
              <a:ext uri="{FF2B5EF4-FFF2-40B4-BE49-F238E27FC236}">
                <a16:creationId xmlns:a16="http://schemas.microsoft.com/office/drawing/2014/main" id="{D055C127-D7DE-FB2F-4343-10FA9E17AF6D}"/>
              </a:ext>
            </a:extLst>
          </p:cNvPr>
          <p:cNvSpPr txBox="1"/>
          <p:nvPr/>
        </p:nvSpPr>
        <p:spPr>
          <a:xfrm>
            <a:off x="222250" y="3074724"/>
            <a:ext cx="884337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None/>
            </a:pPr>
            <a:r>
              <a:rPr lang="en-US" sz="1800" b="1" dirty="0">
                <a:solidFill>
                  <a:srgbClr val="404040"/>
                </a:solidFill>
                <a:effectLst/>
                <a:latin typeface="Arial" panose="020B0604020202020204" pitchFamily="34" charset="0"/>
              </a:rPr>
              <a:t>NAS EPP Recommendation 1: </a:t>
            </a:r>
            <a:r>
              <a:rPr lang="en-US" sz="1800" b="1" dirty="0">
                <a:solidFill>
                  <a:srgbClr val="FF0000"/>
                </a:solidFill>
                <a:effectLst/>
                <a:latin typeface="Arial" panose="020B0604020202020204" pitchFamily="34" charset="0"/>
              </a:rPr>
              <a:t>The United States should host the world’s highest-energy elementary</a:t>
            </a:r>
            <a:r>
              <a:rPr lang="en-US" sz="1800" b="1" dirty="0">
                <a:solidFill>
                  <a:srgbClr val="FF0000"/>
                </a:solidFill>
                <a:latin typeface="Arial" panose="020B0604020202020204" pitchFamily="34" charset="0"/>
              </a:rPr>
              <a:t> </a:t>
            </a:r>
            <a:r>
              <a:rPr lang="en-US" sz="1800" b="1" dirty="0">
                <a:solidFill>
                  <a:srgbClr val="FF0000"/>
                </a:solidFill>
                <a:effectLst/>
                <a:latin typeface="Arial" panose="020B0604020202020204" pitchFamily="34" charset="0"/>
              </a:rPr>
              <a:t>particle collider around the middle of the century.</a:t>
            </a:r>
            <a:r>
              <a:rPr lang="en-US" sz="1800" dirty="0">
                <a:solidFill>
                  <a:srgbClr val="2D2D2E"/>
                </a:solidFill>
                <a:effectLst/>
                <a:latin typeface="Arial" panose="020B0604020202020204" pitchFamily="34" charset="0"/>
              </a:rPr>
              <a:t> This requires </a:t>
            </a:r>
            <a:r>
              <a:rPr lang="en-US" sz="1800" b="1" dirty="0">
                <a:solidFill>
                  <a:schemeClr val="tx1">
                    <a:lumMod val="60000"/>
                    <a:lumOff val="40000"/>
                  </a:schemeClr>
                </a:solidFill>
                <a:effectLst/>
                <a:latin typeface="Arial" panose="020B0604020202020204" pitchFamily="34" charset="0"/>
              </a:rPr>
              <a:t>the immediate creation of a</a:t>
            </a:r>
            <a:r>
              <a:rPr lang="en-US" sz="1800" b="1" dirty="0">
                <a:solidFill>
                  <a:schemeClr val="tx1">
                    <a:lumMod val="60000"/>
                    <a:lumOff val="40000"/>
                  </a:schemeClr>
                </a:solidFill>
                <a:latin typeface="Arial" panose="020B0604020202020204" pitchFamily="34" charset="0"/>
              </a:rPr>
              <a:t> </a:t>
            </a:r>
            <a:r>
              <a:rPr lang="en-US" sz="1800" b="1" dirty="0">
                <a:solidFill>
                  <a:schemeClr val="tx1">
                    <a:lumMod val="60000"/>
                    <a:lumOff val="40000"/>
                  </a:schemeClr>
                </a:solidFill>
                <a:effectLst/>
                <a:latin typeface="Arial" panose="020B0604020202020204" pitchFamily="34" charset="0"/>
              </a:rPr>
              <a:t>national muon collider research and development program </a:t>
            </a:r>
            <a:r>
              <a:rPr lang="en-US" sz="1800" dirty="0">
                <a:solidFill>
                  <a:srgbClr val="2D2D2E"/>
                </a:solidFill>
                <a:effectLst/>
                <a:latin typeface="Arial" panose="020B0604020202020204" pitchFamily="34" charset="0"/>
              </a:rPr>
              <a:t>to enable the construction of a</a:t>
            </a:r>
            <a:r>
              <a:rPr lang="en-US" sz="1800" dirty="0">
                <a:solidFill>
                  <a:srgbClr val="2D2D2E"/>
                </a:solidFill>
                <a:latin typeface="Arial" panose="020B0604020202020204" pitchFamily="34" charset="0"/>
              </a:rPr>
              <a:t> </a:t>
            </a:r>
            <a:r>
              <a:rPr lang="en-US" sz="1800" dirty="0">
                <a:solidFill>
                  <a:srgbClr val="2D2D2E"/>
                </a:solidFill>
                <a:effectLst/>
                <a:latin typeface="Arial" panose="020B0604020202020204" pitchFamily="34" charset="0"/>
              </a:rPr>
              <a:t>demonstrator of the key new technologies and their integration.</a:t>
            </a:r>
          </a:p>
        </p:txBody>
      </p:sp>
    </p:spTree>
    <p:extLst>
      <p:ext uri="{BB962C8B-B14F-4D97-AF65-F5344CB8AC3E}">
        <p14:creationId xmlns:p14="http://schemas.microsoft.com/office/powerpoint/2010/main" val="2460893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5F0E6-AFB0-E228-F208-F5FB4E9494C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06C06A-0E0C-D734-AF4B-F41DEA4DBE1F}"/>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6" name="Title 5">
            <a:extLst>
              <a:ext uri="{FF2B5EF4-FFF2-40B4-BE49-F238E27FC236}">
                <a16:creationId xmlns:a16="http://schemas.microsoft.com/office/drawing/2014/main" id="{9B99B65B-260D-960C-EDA6-D506F84BCE69}"/>
              </a:ext>
            </a:extLst>
          </p:cNvPr>
          <p:cNvSpPr>
            <a:spLocks noGrp="1"/>
          </p:cNvSpPr>
          <p:nvPr>
            <p:ph type="title"/>
          </p:nvPr>
        </p:nvSpPr>
        <p:spPr/>
        <p:txBody>
          <a:bodyPr/>
          <a:lstStyle/>
          <a:p>
            <a:r>
              <a:rPr lang="en-US" dirty="0"/>
              <a:t>New Booster as part of the Muon Collider Proton Driver</a:t>
            </a:r>
          </a:p>
        </p:txBody>
      </p:sp>
      <p:pic>
        <p:nvPicPr>
          <p:cNvPr id="2" name="Picture 1" descr="Map&#10;&#10;AI-generated content may be incorrect.">
            <a:extLst>
              <a:ext uri="{FF2B5EF4-FFF2-40B4-BE49-F238E27FC236}">
                <a16:creationId xmlns:a16="http://schemas.microsoft.com/office/drawing/2014/main" id="{B1AC1170-4813-5EC6-8523-CD4DE86DE27F}"/>
              </a:ext>
            </a:extLst>
          </p:cNvPr>
          <p:cNvPicPr>
            <a:picLocks noChangeAspect="1"/>
          </p:cNvPicPr>
          <p:nvPr/>
        </p:nvPicPr>
        <p:blipFill>
          <a:blip r:embed="rId3"/>
          <a:stretch>
            <a:fillRect/>
          </a:stretch>
        </p:blipFill>
        <p:spPr>
          <a:xfrm>
            <a:off x="1644143" y="1953930"/>
            <a:ext cx="5245958" cy="2838090"/>
          </a:xfrm>
          <a:prstGeom prst="rect">
            <a:avLst/>
          </a:prstGeom>
        </p:spPr>
      </p:pic>
      <p:sp>
        <p:nvSpPr>
          <p:cNvPr id="9" name="Content Placeholder 5">
            <a:extLst>
              <a:ext uri="{FF2B5EF4-FFF2-40B4-BE49-F238E27FC236}">
                <a16:creationId xmlns:a16="http://schemas.microsoft.com/office/drawing/2014/main" id="{61B5A689-D746-A5FF-6093-36F6110E87CA}"/>
              </a:ext>
            </a:extLst>
          </p:cNvPr>
          <p:cNvSpPr txBox="1">
            <a:spLocks/>
          </p:cNvSpPr>
          <p:nvPr/>
        </p:nvSpPr>
        <p:spPr>
          <a:xfrm>
            <a:off x="439905" y="687936"/>
            <a:ext cx="8556037" cy="2705214"/>
          </a:xfrm>
          <a:prstGeom prst="rect">
            <a:avLst/>
          </a:prstGeom>
          <a:no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500"/>
              </a:spcBef>
              <a:spcAft>
                <a:spcPts val="500"/>
              </a:spcAft>
              <a:defRPr/>
            </a:pPr>
            <a:r>
              <a:rPr lang="en-US" altLang="en-US" sz="1800" kern="0" dirty="0">
                <a:solidFill>
                  <a:schemeClr val="tx1"/>
                </a:solidFill>
                <a:latin typeface="+mn-lt"/>
                <a:ea typeface="+mn-ea"/>
                <a:cs typeface="+mn-cs"/>
              </a:rPr>
              <a:t>Past Booster Replacement designs focused almost entirely on DUNE needs</a:t>
            </a:r>
          </a:p>
          <a:p>
            <a:pPr defTabSz="914400">
              <a:spcBef>
                <a:spcPts val="500"/>
              </a:spcBef>
              <a:spcAft>
                <a:spcPts val="500"/>
              </a:spcAft>
              <a:defRPr/>
            </a:pPr>
            <a:r>
              <a:rPr lang="en-US" altLang="en-US" sz="1800" kern="0" dirty="0">
                <a:solidFill>
                  <a:schemeClr val="tx1"/>
                </a:solidFill>
                <a:latin typeface="+mn-lt"/>
                <a:ea typeface="+mn-ea"/>
                <a:cs typeface="+mn-cs"/>
              </a:rPr>
              <a:t>Muon Collider adds a new goal for the ACE-BR design choices </a:t>
            </a:r>
          </a:p>
          <a:p>
            <a:pPr defTabSz="914400">
              <a:spcBef>
                <a:spcPts val="500"/>
              </a:spcBef>
              <a:spcAft>
                <a:spcPts val="500"/>
              </a:spcAft>
              <a:defRPr/>
            </a:pPr>
            <a:r>
              <a:rPr lang="en-US" altLang="en-US" sz="1800" kern="0" dirty="0">
                <a:solidFill>
                  <a:schemeClr val="tx1"/>
                </a:solidFill>
                <a:latin typeface="+mn-lt"/>
                <a:ea typeface="+mn-ea"/>
                <a:cs typeface="+mn-cs"/>
              </a:rPr>
              <a:t>Need to evaluate compatibility with potential modifications for the PIP-II linac</a:t>
            </a:r>
          </a:p>
          <a:p>
            <a:pPr defTabSz="914400">
              <a:spcBef>
                <a:spcPts val="500"/>
              </a:spcBef>
              <a:spcAft>
                <a:spcPts val="500"/>
              </a:spcAft>
              <a:defRPr/>
            </a:pPr>
            <a:endParaRPr lang="en-US" altLang="en-US" sz="1800" kern="0" dirty="0">
              <a:solidFill>
                <a:schemeClr val="tx1"/>
              </a:solidFill>
              <a:latin typeface="+mn-lt"/>
              <a:ea typeface="+mn-ea"/>
              <a:cs typeface="+mn-cs"/>
            </a:endParaRPr>
          </a:p>
          <a:p>
            <a:pPr defTabSz="914400">
              <a:spcBef>
                <a:spcPts val="500"/>
              </a:spcBef>
              <a:spcAft>
                <a:spcPts val="500"/>
              </a:spcAft>
              <a:defRPr/>
            </a:pPr>
            <a:endParaRPr lang="en-US" altLang="en-US" sz="1800" kern="0" dirty="0">
              <a:solidFill>
                <a:schemeClr val="tx1"/>
              </a:solidFill>
              <a:latin typeface="+mn-lt"/>
              <a:ea typeface="+mn-ea"/>
              <a:cs typeface="+mn-cs"/>
            </a:endParaRPr>
          </a:p>
          <a:p>
            <a:pPr defTabSz="914400">
              <a:spcBef>
                <a:spcPts val="500"/>
              </a:spcBef>
              <a:spcAft>
                <a:spcPts val="500"/>
              </a:spcAft>
              <a:defRPr/>
            </a:pPr>
            <a:endParaRPr lang="en-US" altLang="en-US" sz="1800" kern="0" dirty="0">
              <a:solidFill>
                <a:schemeClr val="tx1"/>
              </a:solidFill>
              <a:latin typeface="+mn-lt"/>
              <a:ea typeface="+mn-ea"/>
              <a:cs typeface="+mn-cs"/>
            </a:endParaRPr>
          </a:p>
          <a:p>
            <a:pPr defTabSz="914400">
              <a:spcBef>
                <a:spcPts val="500"/>
              </a:spcBef>
              <a:spcAft>
                <a:spcPts val="500"/>
              </a:spcAft>
              <a:defRPr/>
            </a:pPr>
            <a:endParaRPr lang="en-US" altLang="en-US" sz="1800" kern="0" dirty="0">
              <a:solidFill>
                <a:schemeClr val="tx1"/>
              </a:solidFill>
              <a:latin typeface="+mn-lt"/>
              <a:ea typeface="+mn-ea"/>
              <a:cs typeface="+mn-cs"/>
            </a:endParaRPr>
          </a:p>
        </p:txBody>
      </p:sp>
      <p:sp>
        <p:nvSpPr>
          <p:cNvPr id="10" name="TextBox 9">
            <a:extLst>
              <a:ext uri="{FF2B5EF4-FFF2-40B4-BE49-F238E27FC236}">
                <a16:creationId xmlns:a16="http://schemas.microsoft.com/office/drawing/2014/main" id="{59461089-6DC8-6367-8ADC-85EDDB3C4112}"/>
              </a:ext>
            </a:extLst>
          </p:cNvPr>
          <p:cNvSpPr txBox="1"/>
          <p:nvPr/>
        </p:nvSpPr>
        <p:spPr>
          <a:xfrm>
            <a:off x="2125847" y="4653272"/>
            <a:ext cx="4539897"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t>Sketches of potential configurations for ACE-BR</a:t>
            </a:r>
          </a:p>
        </p:txBody>
      </p:sp>
      <p:sp>
        <p:nvSpPr>
          <p:cNvPr id="3" name="Footer Placeholder 2">
            <a:extLst>
              <a:ext uri="{FF2B5EF4-FFF2-40B4-BE49-F238E27FC236}">
                <a16:creationId xmlns:a16="http://schemas.microsoft.com/office/drawing/2014/main" id="{0156A5FA-762D-34FD-493F-5CF97E2968A2}"/>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000455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7CE2F-E04C-52F2-A3C5-949DC4F2B89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9DF7F3E-8853-8223-95B6-40C6423AA177}"/>
              </a:ext>
            </a:extLst>
          </p:cNvPr>
          <p:cNvSpPr>
            <a:spLocks noGrp="1"/>
          </p:cNvSpPr>
          <p:nvPr>
            <p:ph type="title"/>
          </p:nvPr>
        </p:nvSpPr>
        <p:spPr>
          <a:xfrm>
            <a:off x="429419" y="152725"/>
            <a:ext cx="5254586" cy="320908"/>
          </a:xfrm>
        </p:spPr>
        <p:txBody>
          <a:bodyPr/>
          <a:lstStyle/>
          <a:p>
            <a:r>
              <a:rPr lang="en-US" sz="2400" dirty="0"/>
              <a:t>Potential US timeline shown to P5</a:t>
            </a:r>
          </a:p>
        </p:txBody>
      </p:sp>
      <p:sp>
        <p:nvSpPr>
          <p:cNvPr id="5" name="Slide Number Placeholder 4">
            <a:extLst>
              <a:ext uri="{FF2B5EF4-FFF2-40B4-BE49-F238E27FC236}">
                <a16:creationId xmlns:a16="http://schemas.microsoft.com/office/drawing/2014/main" id="{848E08ED-E29B-631C-7B5A-34701C4D119B}"/>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12" name="Content Placeholder 1">
            <a:extLst>
              <a:ext uri="{FF2B5EF4-FFF2-40B4-BE49-F238E27FC236}">
                <a16:creationId xmlns:a16="http://schemas.microsoft.com/office/drawing/2014/main" id="{AC510F36-1438-F087-5D3A-1394AEE7ECDA}"/>
              </a:ext>
            </a:extLst>
          </p:cNvPr>
          <p:cNvSpPr txBox="1">
            <a:spLocks noGrp="1"/>
          </p:cNvSpPr>
          <p:nvPr>
            <p:ph idx="1"/>
          </p:nvPr>
        </p:nvSpPr>
        <p:spPr>
          <a:xfrm>
            <a:off x="249238" y="1084036"/>
            <a:ext cx="8672512" cy="379412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solidFill>
                <a:schemeClr val="tx1"/>
              </a:solidFill>
            </a:endParaRPr>
          </a:p>
          <a:p>
            <a:pPr lvl="1"/>
            <a:endParaRPr lang="en-US" dirty="0">
              <a:solidFill>
                <a:schemeClr val="tx1"/>
              </a:solidFill>
            </a:endParaRPr>
          </a:p>
          <a:p>
            <a:pPr marL="57150" indent="0">
              <a:buNone/>
            </a:pPr>
            <a:endParaRPr lang="en-US" sz="1600" dirty="0"/>
          </a:p>
          <a:p>
            <a:pPr marL="457200" lvl="1" indent="0">
              <a:buNone/>
            </a:pPr>
            <a:endParaRPr lang="en-US" dirty="0"/>
          </a:p>
          <a:p>
            <a:pPr marL="457200" lvl="1" indent="0">
              <a:buNone/>
            </a:pPr>
            <a:endParaRPr lang="en-US" dirty="0"/>
          </a:p>
          <a:p>
            <a:pPr lvl="1"/>
            <a:endParaRPr lang="en-US" dirty="0"/>
          </a:p>
          <a:p>
            <a:pPr lvl="1"/>
            <a:endParaRPr lang="en-US" dirty="0"/>
          </a:p>
        </p:txBody>
      </p:sp>
      <p:sp>
        <p:nvSpPr>
          <p:cNvPr id="14" name="Content Placeholder 1">
            <a:extLst>
              <a:ext uri="{FF2B5EF4-FFF2-40B4-BE49-F238E27FC236}">
                <a16:creationId xmlns:a16="http://schemas.microsoft.com/office/drawing/2014/main" id="{D5B0C707-CC02-7E62-8C8B-E5338CB26282}"/>
              </a:ext>
            </a:extLst>
          </p:cNvPr>
          <p:cNvSpPr txBox="1">
            <a:spLocks/>
          </p:cNvSpPr>
          <p:nvPr/>
        </p:nvSpPr>
        <p:spPr>
          <a:xfrm>
            <a:off x="407506" y="662750"/>
            <a:ext cx="8672512" cy="598788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8" name="We have no idea exactly what DM is other than it appears to act like matter gravitationally">
            <a:extLst>
              <a:ext uri="{FF2B5EF4-FFF2-40B4-BE49-F238E27FC236}">
                <a16:creationId xmlns:a16="http://schemas.microsoft.com/office/drawing/2014/main" id="{8946B435-34FA-D0E7-7D46-6109BB16DFCF}"/>
              </a:ext>
            </a:extLst>
          </p:cNvPr>
          <p:cNvSpPr txBox="1">
            <a:spLocks/>
          </p:cNvSpPr>
          <p:nvPr/>
        </p:nvSpPr>
        <p:spPr>
          <a:xfrm>
            <a:off x="636588" y="1626117"/>
            <a:ext cx="8082083" cy="2739723"/>
          </a:xfrm>
          <a:prstGeom prst="rect">
            <a:avLst/>
          </a:prstGeom>
        </p:spPr>
        <p:txBody>
          <a:bodyPr lIns="0" tIns="0" rIns="0" bIns="0" anchor="b" anchorCtr="0"/>
          <a:lstStyle>
            <a:lvl1pPr algn="l" defTabSz="520065" rtl="0" eaLnBrk="1" fontAlgn="base" hangingPunct="1">
              <a:spcBef>
                <a:spcPct val="0"/>
              </a:spcBef>
              <a:spcAft>
                <a:spcPct val="0"/>
              </a:spcAft>
              <a:defRPr sz="7056"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endParaRPr lang="en-US" sz="1600" dirty="0"/>
          </a:p>
        </p:txBody>
      </p:sp>
      <p:pic>
        <p:nvPicPr>
          <p:cNvPr id="1026" name="Picture 2">
            <a:extLst>
              <a:ext uri="{FF2B5EF4-FFF2-40B4-BE49-F238E27FC236}">
                <a16:creationId xmlns:a16="http://schemas.microsoft.com/office/drawing/2014/main" id="{11145E3A-BE14-31AC-68D8-23678F27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29" y="1084036"/>
            <a:ext cx="7924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5">
            <a:extLst>
              <a:ext uri="{FF2B5EF4-FFF2-40B4-BE49-F238E27FC236}">
                <a16:creationId xmlns:a16="http://schemas.microsoft.com/office/drawing/2014/main" id="{F055F9C6-8FD3-F7D4-4673-8A6A83E6AE9C}"/>
              </a:ext>
            </a:extLst>
          </p:cNvPr>
          <p:cNvSpPr txBox="1">
            <a:spLocks/>
          </p:cNvSpPr>
          <p:nvPr/>
        </p:nvSpPr>
        <p:spPr>
          <a:xfrm>
            <a:off x="222250" y="566114"/>
            <a:ext cx="8311165" cy="899199"/>
          </a:xfrm>
          <a:prstGeom prst="rect">
            <a:avLst/>
          </a:prstGeom>
          <a:noFill/>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a:buSzPts val="1000"/>
              <a:buFont typeface="Arial" panose="020B0604020202020204" pitchFamily="34" charset="0"/>
              <a:buChar char="●"/>
            </a:pPr>
            <a:r>
              <a:rPr lang="en-US" dirty="0">
                <a:solidFill>
                  <a:srgbClr val="C00000"/>
                </a:solidFill>
                <a:latin typeface="+mj-lt"/>
                <a:ea typeface="Arial" panose="020B0604020202020204" pitchFamily="34" charset="0"/>
                <a:cs typeface="Helvetica" panose="020B0604020202020204"/>
              </a:rPr>
              <a:t>The timeline is slightly shifted (but not inconsistent) with IMCC timeline due to </a:t>
            </a:r>
            <a:r>
              <a:rPr lang="en-US" b="1" i="1" dirty="0">
                <a:solidFill>
                  <a:srgbClr val="C00000"/>
                </a:solidFill>
                <a:latin typeface="+mj-lt"/>
                <a:ea typeface="Arial" panose="020B0604020202020204" pitchFamily="34" charset="0"/>
                <a:cs typeface="Helvetica" panose="020B0604020202020204"/>
              </a:rPr>
              <a:t>US specific budgetary and resource constraints  </a:t>
            </a:r>
          </a:p>
          <a:p>
            <a:pPr marL="342900" indent="-342900" algn="just">
              <a:buSzPts val="1000"/>
              <a:buFont typeface="Arial" panose="020B0604020202020204" pitchFamily="34" charset="0"/>
              <a:buChar char="●"/>
            </a:pPr>
            <a:endParaRPr lang="en-US" sz="1400" dirty="0">
              <a:solidFill>
                <a:srgbClr val="C00000"/>
              </a:solidFill>
              <a:ea typeface="Noto Sans Symbols"/>
              <a:cs typeface="Helvetica" panose="020B0604020202020204"/>
            </a:endParaRPr>
          </a:p>
          <a:p>
            <a:pPr marL="0" indent="0">
              <a:spcBef>
                <a:spcPts val="450"/>
              </a:spcBef>
              <a:spcAft>
                <a:spcPts val="450"/>
              </a:spcAft>
              <a:buFont typeface="Arial" charset="0"/>
              <a:buNone/>
            </a:pPr>
            <a:endParaRPr lang="en-US" dirty="0">
              <a:solidFill>
                <a:srgbClr val="C00000"/>
              </a:solidFill>
            </a:endParaRPr>
          </a:p>
          <a:p>
            <a:pPr marL="0" indent="0">
              <a:spcBef>
                <a:spcPts val="450"/>
              </a:spcBef>
              <a:spcAft>
                <a:spcPts val="450"/>
              </a:spcAft>
              <a:buFont typeface="Arial" charset="0"/>
              <a:buNone/>
            </a:pPr>
            <a:endParaRPr lang="en-US" dirty="0">
              <a:solidFill>
                <a:srgbClr val="C00000"/>
              </a:solidFill>
            </a:endParaRPr>
          </a:p>
          <a:p>
            <a:pPr marL="0" indent="0">
              <a:spcBef>
                <a:spcPts val="450"/>
              </a:spcBef>
              <a:spcAft>
                <a:spcPts val="450"/>
              </a:spcAft>
              <a:buFont typeface="Arial" charset="0"/>
              <a:buNone/>
            </a:pPr>
            <a:endParaRPr lang="en-US" dirty="0">
              <a:solidFill>
                <a:srgbClr val="C00000"/>
              </a:solidFill>
            </a:endParaRPr>
          </a:p>
        </p:txBody>
      </p:sp>
      <p:sp>
        <p:nvSpPr>
          <p:cNvPr id="3" name="Footer Placeholder 2">
            <a:extLst>
              <a:ext uri="{FF2B5EF4-FFF2-40B4-BE49-F238E27FC236}">
                <a16:creationId xmlns:a16="http://schemas.microsoft.com/office/drawing/2014/main" id="{B08F2D56-A84D-0303-F061-EB0334774796}"/>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340858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0385-78DB-03AF-67C0-064013147CD6}"/>
            </a:ext>
          </a:extLst>
        </p:cNvPr>
        <p:cNvGrpSpPr/>
        <p:nvPr/>
      </p:nvGrpSpPr>
      <p:grpSpPr>
        <a:xfrm>
          <a:off x="0" y="0"/>
          <a:ext cx="0" cy="0"/>
          <a:chOff x="0" y="0"/>
          <a:chExt cx="0" cy="0"/>
        </a:xfrm>
      </p:grpSpPr>
      <p:pic>
        <p:nvPicPr>
          <p:cNvPr id="4" name="Picture 3" descr="Chart, bar chart, histogram&#10;&#10;AI-generated content may be incorrect.">
            <a:extLst>
              <a:ext uri="{FF2B5EF4-FFF2-40B4-BE49-F238E27FC236}">
                <a16:creationId xmlns:a16="http://schemas.microsoft.com/office/drawing/2014/main" id="{6A2216B5-6CCF-586A-3AFB-BD0BCD036774}"/>
              </a:ext>
            </a:extLst>
          </p:cNvPr>
          <p:cNvPicPr>
            <a:picLocks noChangeAspect="1"/>
          </p:cNvPicPr>
          <p:nvPr/>
        </p:nvPicPr>
        <p:blipFill>
          <a:blip r:embed="rId2"/>
          <a:stretch>
            <a:fillRect/>
          </a:stretch>
        </p:blipFill>
        <p:spPr>
          <a:xfrm>
            <a:off x="314670" y="422922"/>
            <a:ext cx="2743200" cy="2265218"/>
          </a:xfrm>
          <a:prstGeom prst="rect">
            <a:avLst/>
          </a:prstGeom>
        </p:spPr>
      </p:pic>
      <p:sp>
        <p:nvSpPr>
          <p:cNvPr id="7" name="Title 6">
            <a:extLst>
              <a:ext uri="{FF2B5EF4-FFF2-40B4-BE49-F238E27FC236}">
                <a16:creationId xmlns:a16="http://schemas.microsoft.com/office/drawing/2014/main" id="{DBE5791E-60C4-B7CB-C4E4-2A8A5AAD824D}"/>
              </a:ext>
            </a:extLst>
          </p:cNvPr>
          <p:cNvSpPr>
            <a:spLocks noGrp="1"/>
          </p:cNvSpPr>
          <p:nvPr>
            <p:ph type="title"/>
          </p:nvPr>
        </p:nvSpPr>
        <p:spPr>
          <a:xfrm>
            <a:off x="429418" y="152725"/>
            <a:ext cx="7521507" cy="320908"/>
          </a:xfrm>
        </p:spPr>
        <p:txBody>
          <a:bodyPr/>
          <a:lstStyle/>
          <a:p>
            <a:r>
              <a:rPr lang="en-US" sz="2400" dirty="0"/>
              <a:t>Resource Request to P5 – R&amp;D Phase (first 7 year) </a:t>
            </a:r>
          </a:p>
        </p:txBody>
      </p:sp>
      <p:sp>
        <p:nvSpPr>
          <p:cNvPr id="5" name="Slide Number Placeholder 4">
            <a:extLst>
              <a:ext uri="{FF2B5EF4-FFF2-40B4-BE49-F238E27FC236}">
                <a16:creationId xmlns:a16="http://schemas.microsoft.com/office/drawing/2014/main" id="{138B1CCC-D073-C2CA-46AB-EFBF5809520F}"/>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14" name="Content Placeholder 1">
            <a:extLst>
              <a:ext uri="{FF2B5EF4-FFF2-40B4-BE49-F238E27FC236}">
                <a16:creationId xmlns:a16="http://schemas.microsoft.com/office/drawing/2014/main" id="{E06CFADB-1B2E-0BB8-9DA1-10836F18E1F6}"/>
              </a:ext>
            </a:extLst>
          </p:cNvPr>
          <p:cNvSpPr txBox="1">
            <a:spLocks/>
          </p:cNvSpPr>
          <p:nvPr/>
        </p:nvSpPr>
        <p:spPr>
          <a:xfrm>
            <a:off x="407506" y="662750"/>
            <a:ext cx="8672512" cy="598788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8" name="We have no idea exactly what DM is other than it appears to act like matter gravitationally">
            <a:extLst>
              <a:ext uri="{FF2B5EF4-FFF2-40B4-BE49-F238E27FC236}">
                <a16:creationId xmlns:a16="http://schemas.microsoft.com/office/drawing/2014/main" id="{A9447EA1-DE8B-D925-E1F1-F38634090314}"/>
              </a:ext>
            </a:extLst>
          </p:cNvPr>
          <p:cNvSpPr txBox="1">
            <a:spLocks/>
          </p:cNvSpPr>
          <p:nvPr/>
        </p:nvSpPr>
        <p:spPr>
          <a:xfrm>
            <a:off x="636588" y="1626117"/>
            <a:ext cx="8082083" cy="2739723"/>
          </a:xfrm>
          <a:prstGeom prst="rect">
            <a:avLst/>
          </a:prstGeom>
        </p:spPr>
        <p:txBody>
          <a:bodyPr lIns="0" tIns="0" rIns="0" bIns="0" anchor="b" anchorCtr="0"/>
          <a:lstStyle>
            <a:lvl1pPr algn="l" defTabSz="520065" rtl="0" eaLnBrk="1" fontAlgn="base" hangingPunct="1">
              <a:spcBef>
                <a:spcPct val="0"/>
              </a:spcBef>
              <a:spcAft>
                <a:spcPct val="0"/>
              </a:spcAft>
              <a:defRPr sz="7056"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endParaRPr lang="en-US" sz="1600" dirty="0"/>
          </a:p>
        </p:txBody>
      </p:sp>
      <p:sp>
        <p:nvSpPr>
          <p:cNvPr id="9" name="Content Placeholder 5">
            <a:extLst>
              <a:ext uri="{FF2B5EF4-FFF2-40B4-BE49-F238E27FC236}">
                <a16:creationId xmlns:a16="http://schemas.microsoft.com/office/drawing/2014/main" id="{71F988DC-71E5-032F-20CD-E1A8CCF7D90A}"/>
              </a:ext>
            </a:extLst>
          </p:cNvPr>
          <p:cNvSpPr txBox="1">
            <a:spLocks/>
          </p:cNvSpPr>
          <p:nvPr/>
        </p:nvSpPr>
        <p:spPr>
          <a:xfrm>
            <a:off x="3367085" y="872263"/>
            <a:ext cx="5486790" cy="3893877"/>
          </a:xfrm>
          <a:prstGeom prst="rect">
            <a:avLst/>
          </a:prstGeom>
          <a:noFill/>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kern="1200">
                <a:solidFill>
                  <a:srgbClr val="505050"/>
                </a:solidFill>
                <a:latin typeface="Helvetica"/>
                <a:ea typeface="ＭＳ Ｐゴシック" charset="0"/>
                <a:cs typeface="ＭＳ Ｐゴシック" charset="0"/>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kern="1200">
                <a:solidFill>
                  <a:srgbClr val="505050"/>
                </a:solidFill>
                <a:latin typeface="Helvetica"/>
                <a:ea typeface="ＭＳ Ｐゴシック" charset="0"/>
                <a:cs typeface="ＭＳ Ｐゴシック" charset="0"/>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kern="1200">
                <a:solidFill>
                  <a:srgbClr val="505050"/>
                </a:solidFill>
                <a:latin typeface="Helvetica"/>
                <a:ea typeface="ＭＳ Ｐゴシック" charset="0"/>
                <a:cs typeface="ＭＳ Ｐゴシック" charset="0"/>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SzPts val="1000"/>
              <a:buFont typeface="Arial" panose="020B0604020202020204" pitchFamily="34" charset="0"/>
              <a:buChar char="●"/>
            </a:pPr>
            <a:r>
              <a:rPr lang="en-US" sz="2000" dirty="0">
                <a:solidFill>
                  <a:schemeClr val="accent6">
                    <a:lumMod val="75000"/>
                  </a:schemeClr>
                </a:solidFill>
                <a:latin typeface="Helvetica" pitchFamily="2" charset="0"/>
                <a:ea typeface="Arial" panose="020B0604020202020204" pitchFamily="34" charset="0"/>
                <a:cs typeface="Helvetica" panose="020B0604020202020204"/>
              </a:rPr>
              <a:t>M&amp;S ramp up to at least ~5M/year for the accelerator and ~1.5M/year for detector R&amp;D</a:t>
            </a:r>
          </a:p>
          <a:p>
            <a:pPr marL="342900" indent="-342900">
              <a:buSzPts val="1000"/>
              <a:buFont typeface="Arial" panose="020B0604020202020204" pitchFamily="34" charset="0"/>
              <a:buChar char="●"/>
            </a:pPr>
            <a:r>
              <a:rPr lang="en-US" sz="2000" b="1" dirty="0">
                <a:solidFill>
                  <a:srgbClr val="C00000"/>
                </a:solidFill>
                <a:latin typeface="Helvetica" pitchFamily="2" charset="0"/>
                <a:ea typeface="Arial" panose="020B0604020202020204" pitchFamily="34" charset="0"/>
                <a:cs typeface="Helvetica" panose="020B0604020202020204"/>
              </a:rPr>
              <a:t>Assumed equal contribution from Europe to maintain the current R&amp;D plan</a:t>
            </a:r>
          </a:p>
          <a:p>
            <a:pPr marL="342900" indent="-342900">
              <a:buSzPts val="1000"/>
              <a:buFont typeface="Arial" panose="020B0604020202020204" pitchFamily="34" charset="0"/>
              <a:buChar char="●"/>
            </a:pPr>
            <a:endParaRPr lang="en-US" sz="2000" dirty="0">
              <a:solidFill>
                <a:srgbClr val="000000"/>
              </a:solidFill>
              <a:latin typeface="Helvetica" pitchFamily="2" charset="0"/>
              <a:ea typeface="Arial" panose="020B0604020202020204" pitchFamily="34" charset="0"/>
              <a:cs typeface="Helvetica" panose="020B0604020202020204"/>
            </a:endParaRPr>
          </a:p>
          <a:p>
            <a:pPr marL="342900" indent="-342900">
              <a:buSzPts val="1000"/>
              <a:buFont typeface="Arial" panose="020B0604020202020204" pitchFamily="34" charset="0"/>
              <a:buChar char="●"/>
            </a:pPr>
            <a:r>
              <a:rPr lang="en-US" sz="2000" dirty="0">
                <a:solidFill>
                  <a:srgbClr val="000000"/>
                </a:solidFill>
                <a:latin typeface="Helvetica" pitchFamily="2" charset="0"/>
                <a:ea typeface="Arial" panose="020B0604020202020204" pitchFamily="34" charset="0"/>
                <a:cs typeface="Helvetica" panose="020B0604020202020204"/>
              </a:rPr>
              <a:t>Detailed profile for the Demonstrator Phase (2030+) was not provided, only top-down estimates were made</a:t>
            </a:r>
          </a:p>
          <a:p>
            <a:pPr marL="342900" indent="-342900">
              <a:buSzPts val="1000"/>
              <a:buFont typeface="Arial" panose="020B0604020202020204" pitchFamily="34" charset="0"/>
              <a:buChar char="●"/>
            </a:pPr>
            <a:r>
              <a:rPr lang="en-US" sz="2000" dirty="0">
                <a:solidFill>
                  <a:srgbClr val="000000"/>
                </a:solidFill>
                <a:latin typeface="Helvetica" pitchFamily="2" charset="0"/>
                <a:ea typeface="Arial" panose="020B0604020202020204" pitchFamily="34" charset="0"/>
                <a:cs typeface="Helvetica" panose="020B0604020202020204"/>
              </a:rPr>
              <a:t>Work is ongoing with IMCC to develop such profile</a:t>
            </a:r>
          </a:p>
          <a:p>
            <a:pPr marL="0" indent="0">
              <a:buSzPts val="1000"/>
              <a:buNone/>
            </a:pPr>
            <a:endParaRPr lang="en-US" sz="2000" dirty="0">
              <a:latin typeface="Helvetica" pitchFamily="2" charset="0"/>
              <a:ea typeface="Noto Sans Symbols"/>
              <a:cs typeface="Helvetica" panose="020B0604020202020204"/>
            </a:endParaRPr>
          </a:p>
          <a:p>
            <a:pPr marL="0" indent="0">
              <a:spcBef>
                <a:spcPts val="450"/>
              </a:spcBef>
              <a:spcAft>
                <a:spcPts val="450"/>
              </a:spcAft>
              <a:buFont typeface="Arial" charset="0"/>
              <a:buNone/>
            </a:pPr>
            <a:endParaRPr lang="en-US" sz="2000" dirty="0">
              <a:latin typeface="Helvetica" pitchFamily="2" charset="0"/>
            </a:endParaRPr>
          </a:p>
          <a:p>
            <a:pPr marL="0" indent="0">
              <a:spcBef>
                <a:spcPts val="450"/>
              </a:spcBef>
              <a:spcAft>
                <a:spcPts val="450"/>
              </a:spcAft>
              <a:buFont typeface="Arial" charset="0"/>
              <a:buNone/>
            </a:pPr>
            <a:endParaRPr lang="en-US" sz="2000" dirty="0">
              <a:latin typeface="Helvetica" pitchFamily="2" charset="0"/>
            </a:endParaRPr>
          </a:p>
          <a:p>
            <a:pPr marL="0" indent="0">
              <a:spcBef>
                <a:spcPts val="450"/>
              </a:spcBef>
              <a:spcAft>
                <a:spcPts val="450"/>
              </a:spcAft>
              <a:buFont typeface="Arial" charset="0"/>
              <a:buNone/>
            </a:pPr>
            <a:endParaRPr lang="en-US" sz="2000" dirty="0">
              <a:latin typeface="Helvetica" pitchFamily="2" charset="0"/>
            </a:endParaRPr>
          </a:p>
        </p:txBody>
      </p:sp>
      <p:pic>
        <p:nvPicPr>
          <p:cNvPr id="11" name="Picture 10" descr="Chart, histogram&#10;&#10;AI-generated content may be incorrect.">
            <a:extLst>
              <a:ext uri="{FF2B5EF4-FFF2-40B4-BE49-F238E27FC236}">
                <a16:creationId xmlns:a16="http://schemas.microsoft.com/office/drawing/2014/main" id="{53525054-3AFF-E16E-F1DE-59E3A553FF1F}"/>
              </a:ext>
            </a:extLst>
          </p:cNvPr>
          <p:cNvPicPr>
            <a:picLocks noChangeAspect="1"/>
          </p:cNvPicPr>
          <p:nvPr/>
        </p:nvPicPr>
        <p:blipFill>
          <a:blip r:embed="rId3"/>
          <a:stretch>
            <a:fillRect/>
          </a:stretch>
        </p:blipFill>
        <p:spPr>
          <a:xfrm>
            <a:off x="290125" y="2758571"/>
            <a:ext cx="2743200" cy="2143932"/>
          </a:xfrm>
          <a:prstGeom prst="rect">
            <a:avLst/>
          </a:prstGeom>
        </p:spPr>
      </p:pic>
      <p:sp>
        <p:nvSpPr>
          <p:cNvPr id="16" name="TextBox 15">
            <a:extLst>
              <a:ext uri="{FF2B5EF4-FFF2-40B4-BE49-F238E27FC236}">
                <a16:creationId xmlns:a16="http://schemas.microsoft.com/office/drawing/2014/main" id="{99DEB804-E09C-58AF-C449-48E0862FC38F}"/>
              </a:ext>
            </a:extLst>
          </p:cNvPr>
          <p:cNvSpPr txBox="1"/>
          <p:nvPr/>
        </p:nvSpPr>
        <p:spPr>
          <a:xfrm>
            <a:off x="222250" y="2402636"/>
            <a:ext cx="2732992"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Year:   1    2    3    4    5    6    7 </a:t>
            </a:r>
          </a:p>
        </p:txBody>
      </p:sp>
      <p:sp>
        <p:nvSpPr>
          <p:cNvPr id="17" name="TextBox 16">
            <a:extLst>
              <a:ext uri="{FF2B5EF4-FFF2-40B4-BE49-F238E27FC236}">
                <a16:creationId xmlns:a16="http://schemas.microsoft.com/office/drawing/2014/main" id="{EC983B94-22DC-4884-C84A-B1327F2E0E1C}"/>
              </a:ext>
            </a:extLst>
          </p:cNvPr>
          <p:cNvSpPr txBox="1"/>
          <p:nvPr/>
        </p:nvSpPr>
        <p:spPr>
          <a:xfrm>
            <a:off x="222250" y="4671537"/>
            <a:ext cx="2732992"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Year:   1    2    3    4    5    6    7 </a:t>
            </a:r>
          </a:p>
        </p:txBody>
      </p:sp>
      <p:sp>
        <p:nvSpPr>
          <p:cNvPr id="18" name="TextBox 17">
            <a:extLst>
              <a:ext uri="{FF2B5EF4-FFF2-40B4-BE49-F238E27FC236}">
                <a16:creationId xmlns:a16="http://schemas.microsoft.com/office/drawing/2014/main" id="{D828F7F3-C1CC-D261-9254-F38D634C577E}"/>
              </a:ext>
            </a:extLst>
          </p:cNvPr>
          <p:cNvSpPr txBox="1"/>
          <p:nvPr/>
        </p:nvSpPr>
        <p:spPr>
          <a:xfrm>
            <a:off x="493671" y="375782"/>
            <a:ext cx="2461571" cy="461665"/>
          </a:xfrm>
          <a:prstGeom prst="rect">
            <a:avLst/>
          </a:prstGeom>
          <a:noFill/>
        </p:spPr>
        <p:txBody>
          <a:bodyPr wrap="none" rtlCol="0">
            <a:spAutoFit/>
          </a:bodyPr>
          <a:lstStyle/>
          <a:p>
            <a:r>
              <a:rPr lang="en-US" dirty="0"/>
              <a:t>Accelerator Labor </a:t>
            </a:r>
          </a:p>
        </p:txBody>
      </p:sp>
      <p:sp>
        <p:nvSpPr>
          <p:cNvPr id="19" name="TextBox 18">
            <a:extLst>
              <a:ext uri="{FF2B5EF4-FFF2-40B4-BE49-F238E27FC236}">
                <a16:creationId xmlns:a16="http://schemas.microsoft.com/office/drawing/2014/main" id="{34F9E238-704D-AE8F-5426-0F8E8EC56E96}"/>
              </a:ext>
            </a:extLst>
          </p:cNvPr>
          <p:cNvSpPr txBox="1"/>
          <p:nvPr/>
        </p:nvSpPr>
        <p:spPr>
          <a:xfrm>
            <a:off x="-88412" y="2710413"/>
            <a:ext cx="3625736" cy="461665"/>
          </a:xfrm>
          <a:prstGeom prst="rect">
            <a:avLst/>
          </a:prstGeom>
          <a:noFill/>
        </p:spPr>
        <p:txBody>
          <a:bodyPr wrap="none" rtlCol="0">
            <a:spAutoFit/>
          </a:bodyPr>
          <a:lstStyle/>
          <a:p>
            <a:r>
              <a:rPr lang="en-US" dirty="0"/>
              <a:t>Physics and Detector Labor </a:t>
            </a:r>
          </a:p>
        </p:txBody>
      </p:sp>
      <p:sp>
        <p:nvSpPr>
          <p:cNvPr id="3" name="Footer Placeholder 2">
            <a:extLst>
              <a:ext uri="{FF2B5EF4-FFF2-40B4-BE49-F238E27FC236}">
                <a16:creationId xmlns:a16="http://schemas.microsoft.com/office/drawing/2014/main" id="{ED9C4032-AFB2-3225-C499-E740E925DCF8}"/>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322293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A5473-2F91-A20B-32C2-1561AF74E2C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BFF8B95-38BD-2996-750B-D6632013DC0C}"/>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6" name="Title 5">
            <a:extLst>
              <a:ext uri="{FF2B5EF4-FFF2-40B4-BE49-F238E27FC236}">
                <a16:creationId xmlns:a16="http://schemas.microsoft.com/office/drawing/2014/main" id="{C8243B97-AEFF-6260-4EAA-ECA6783FB4C5}"/>
              </a:ext>
            </a:extLst>
          </p:cNvPr>
          <p:cNvSpPr>
            <a:spLocks noGrp="1"/>
          </p:cNvSpPr>
          <p:nvPr>
            <p:ph type="title"/>
          </p:nvPr>
        </p:nvSpPr>
        <p:spPr/>
        <p:txBody>
          <a:bodyPr/>
          <a:lstStyle/>
          <a:p>
            <a:r>
              <a:rPr lang="en-US" dirty="0"/>
              <a:t>Acceleration of Muons </a:t>
            </a:r>
          </a:p>
        </p:txBody>
      </p:sp>
      <p:pic>
        <p:nvPicPr>
          <p:cNvPr id="2" name="Picture 1">
            <a:extLst>
              <a:ext uri="{FF2B5EF4-FFF2-40B4-BE49-F238E27FC236}">
                <a16:creationId xmlns:a16="http://schemas.microsoft.com/office/drawing/2014/main" id="{7CB67EF4-432C-99C1-55C3-F21C32978558}"/>
              </a:ext>
            </a:extLst>
          </p:cNvPr>
          <p:cNvPicPr>
            <a:picLocks noChangeAspect="1"/>
          </p:cNvPicPr>
          <p:nvPr/>
        </p:nvPicPr>
        <p:blipFill rotWithShape="1">
          <a:blip r:embed="rId3"/>
          <a:srcRect b="73811"/>
          <a:stretch/>
        </p:blipFill>
        <p:spPr>
          <a:xfrm>
            <a:off x="4209691" y="913999"/>
            <a:ext cx="4934309" cy="1162418"/>
          </a:xfrm>
          <a:prstGeom prst="rect">
            <a:avLst/>
          </a:prstGeom>
        </p:spPr>
        <p:style>
          <a:lnRef idx="0">
            <a:schemeClr val="accent6"/>
          </a:lnRef>
          <a:fillRef idx="3">
            <a:schemeClr val="accent6"/>
          </a:fillRef>
          <a:effectRef idx="3">
            <a:schemeClr val="accent6"/>
          </a:effectRef>
          <a:fontRef idx="minor">
            <a:schemeClr val="lt1"/>
          </a:fontRef>
        </p:style>
      </p:pic>
      <p:sp>
        <p:nvSpPr>
          <p:cNvPr id="3" name="TextBox 2">
            <a:extLst>
              <a:ext uri="{FF2B5EF4-FFF2-40B4-BE49-F238E27FC236}">
                <a16:creationId xmlns:a16="http://schemas.microsoft.com/office/drawing/2014/main" id="{AEC7FF38-6021-2D7D-DC97-F04A9EF7C6F4}"/>
              </a:ext>
            </a:extLst>
          </p:cNvPr>
          <p:cNvSpPr txBox="1"/>
          <p:nvPr/>
        </p:nvSpPr>
        <p:spPr>
          <a:xfrm>
            <a:off x="4838134" y="2142513"/>
            <a:ext cx="1028668"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chemeClr val="tx2">
                    <a:lumMod val="60000"/>
                    <a:lumOff val="40000"/>
                  </a:schemeClr>
                </a:solidFill>
                <a:latin typeface="Helvetica" panose="020B0604020202020204" pitchFamily="34" charset="0"/>
                <a:cs typeface="Helvetica" panose="020B0604020202020204" pitchFamily="34" charset="0"/>
              </a:rPr>
              <a:t>DC field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1E918E-2298-0448-D2F4-419C9B0005FD}"/>
                  </a:ext>
                </a:extLst>
              </p:cNvPr>
              <p:cNvSpPr txBox="1"/>
              <p:nvPr/>
            </p:nvSpPr>
            <p:spPr>
              <a:xfrm>
                <a:off x="5784608" y="2145245"/>
                <a:ext cx="2477641" cy="338554"/>
              </a:xfrm>
              <a:prstGeom prst="rect">
                <a:avLst/>
              </a:prstGeom>
              <a:noFill/>
              <a:ln>
                <a:noFill/>
              </a:ln>
            </p:spPr>
            <p:txBody>
              <a:bodyPr wrap="square" rtlCol="0">
                <a:spAutoFit/>
              </a:bodyPr>
              <a:lstStyle/>
              <a:p>
                <a:r>
                  <a:rPr lang="en-US" sz="1600" dirty="0">
                    <a:solidFill>
                      <a:schemeClr val="accent2">
                        <a:lumMod val="75000"/>
                      </a:schemeClr>
                    </a:solidFill>
                    <a:latin typeface="Helvetica" panose="020B0604020202020204" pitchFamily="34" charset="0"/>
                    <a:cs typeface="Helvetica" panose="020B0604020202020204" pitchFamily="34" charset="0"/>
                  </a:rPr>
                  <a:t>Pulsed from </a:t>
                </a:r>
                <a14:m>
                  <m:oMath xmlns:m="http://schemas.openxmlformats.org/officeDocument/2006/math">
                    <m:sSub>
                      <m:sSubPr>
                        <m:ctrlPr>
                          <a:rPr lang="en-US" sz="1600" i="1" smtClean="0">
                            <a:solidFill>
                              <a:schemeClr val="accent2">
                                <a:lumMod val="75000"/>
                              </a:schemeClr>
                            </a:solidFill>
                            <a:latin typeface="Cambria Math" panose="02040503050406030204" pitchFamily="18" charset="0"/>
                            <a:cs typeface="Helvetica" panose="020B0604020202020204" pitchFamily="34" charset="0"/>
                          </a:rPr>
                        </m:ctrlPr>
                      </m:sSubPr>
                      <m:e>
                        <m:r>
                          <a:rPr lang="en-US" sz="1600" b="0" i="1" smtClean="0">
                            <a:solidFill>
                              <a:schemeClr val="accent2">
                                <a:lumMod val="75000"/>
                              </a:schemeClr>
                            </a:solidFill>
                            <a:latin typeface="Cambria Math" panose="02040503050406030204" pitchFamily="18" charset="0"/>
                            <a:cs typeface="Helvetica" panose="020B0604020202020204" pitchFamily="34" charset="0"/>
                          </a:rPr>
                          <m:t>−</m:t>
                        </m:r>
                        <m:r>
                          <a:rPr lang="en-US" sz="1600" b="0" i="1" smtClean="0">
                            <a:solidFill>
                              <a:schemeClr val="accent2">
                                <a:lumMod val="75000"/>
                              </a:schemeClr>
                            </a:solidFill>
                            <a:latin typeface="Cambria Math" panose="02040503050406030204" pitchFamily="18" charset="0"/>
                            <a:cs typeface="Helvetica" panose="020B0604020202020204" pitchFamily="34" charset="0"/>
                          </a:rPr>
                          <m:t>𝐵</m:t>
                        </m:r>
                      </m:e>
                      <m:sub>
                        <m:r>
                          <a:rPr lang="en-US" sz="1600" b="0" i="1" smtClean="0">
                            <a:solidFill>
                              <a:schemeClr val="accent2">
                                <a:lumMod val="75000"/>
                              </a:schemeClr>
                            </a:solidFill>
                            <a:latin typeface="Cambria Math" panose="02040503050406030204" pitchFamily="18" charset="0"/>
                            <a:cs typeface="Helvetica" panose="020B0604020202020204" pitchFamily="34" charset="0"/>
                          </a:rPr>
                          <m:t>𝑤</m:t>
                        </m:r>
                      </m:sub>
                    </m:sSub>
                  </m:oMath>
                </a14:m>
                <a:r>
                  <a:rPr lang="en-US" sz="1600" dirty="0">
                    <a:solidFill>
                      <a:schemeClr val="accent2">
                        <a:lumMod val="75000"/>
                      </a:schemeClr>
                    </a:solidFill>
                    <a:latin typeface="Helvetica" panose="020B0604020202020204" pitchFamily="34" charset="0"/>
                    <a:cs typeface="Helvetica" panose="020B0604020202020204" pitchFamily="34" charset="0"/>
                  </a:rPr>
                  <a:t> to </a:t>
                </a:r>
                <a14:m>
                  <m:oMath xmlns:m="http://schemas.openxmlformats.org/officeDocument/2006/math">
                    <m:sSub>
                      <m:sSubPr>
                        <m:ctrlPr>
                          <a:rPr lang="en-US" sz="1600" i="1" smtClean="0">
                            <a:solidFill>
                              <a:schemeClr val="accent2">
                                <a:lumMod val="75000"/>
                              </a:schemeClr>
                            </a:solidFill>
                            <a:latin typeface="Cambria Math" panose="02040503050406030204" pitchFamily="18" charset="0"/>
                            <a:cs typeface="Helvetica" panose="020B0604020202020204" pitchFamily="34" charset="0"/>
                          </a:rPr>
                        </m:ctrlPr>
                      </m:sSubPr>
                      <m:e>
                        <m:r>
                          <a:rPr lang="en-US" sz="1600" b="0" i="1" smtClean="0">
                            <a:solidFill>
                              <a:schemeClr val="accent2">
                                <a:lumMod val="75000"/>
                              </a:schemeClr>
                            </a:solidFill>
                            <a:latin typeface="Cambria Math" panose="02040503050406030204" pitchFamily="18" charset="0"/>
                            <a:cs typeface="Helvetica" panose="020B0604020202020204" pitchFamily="34" charset="0"/>
                          </a:rPr>
                          <m:t>+</m:t>
                        </m:r>
                        <m:r>
                          <a:rPr lang="en-US" sz="1600" b="0" i="1" smtClean="0">
                            <a:solidFill>
                              <a:schemeClr val="accent2">
                                <a:lumMod val="75000"/>
                              </a:schemeClr>
                            </a:solidFill>
                            <a:latin typeface="Cambria Math" panose="02040503050406030204" pitchFamily="18" charset="0"/>
                            <a:cs typeface="Helvetica" panose="020B0604020202020204" pitchFamily="34" charset="0"/>
                          </a:rPr>
                          <m:t>𝐵</m:t>
                        </m:r>
                      </m:e>
                      <m:sub>
                        <m:r>
                          <a:rPr lang="en-US" sz="1600" b="0" i="1" smtClean="0">
                            <a:solidFill>
                              <a:schemeClr val="accent2">
                                <a:lumMod val="75000"/>
                              </a:schemeClr>
                            </a:solidFill>
                            <a:latin typeface="Cambria Math" panose="02040503050406030204" pitchFamily="18" charset="0"/>
                            <a:cs typeface="Helvetica" panose="020B0604020202020204" pitchFamily="34" charset="0"/>
                          </a:rPr>
                          <m:t>𝑤</m:t>
                        </m:r>
                      </m:sub>
                    </m:sSub>
                  </m:oMath>
                </a14:m>
                <a:endParaRPr lang="en-US" sz="1600" dirty="0">
                  <a:solidFill>
                    <a:schemeClr val="accent2">
                      <a:lumMod val="75000"/>
                    </a:schemeClr>
                  </a:solidFill>
                  <a:latin typeface="Helvetica" panose="020B0604020202020204" pitchFamily="34" charset="0"/>
                  <a:cs typeface="Helvetica" panose="020B0604020202020204" pitchFamily="34" charset="0"/>
                </a:endParaRPr>
              </a:p>
            </p:txBody>
          </p:sp>
        </mc:Choice>
        <mc:Fallback xmlns="">
          <p:sp>
            <p:nvSpPr>
              <p:cNvPr id="7" name="TextBox 6">
                <a:extLst>
                  <a:ext uri="{FF2B5EF4-FFF2-40B4-BE49-F238E27FC236}">
                    <a16:creationId xmlns:a16="http://schemas.microsoft.com/office/drawing/2014/main" id="{928AF7F9-8914-8501-41AE-883BABA900AA}"/>
                  </a:ext>
                </a:extLst>
              </p:cNvPr>
              <p:cNvSpPr txBox="1">
                <a:spLocks noRot="1" noChangeAspect="1" noMove="1" noResize="1" noEditPoints="1" noAdjustHandles="1" noChangeArrowheads="1" noChangeShapeType="1" noTextEdit="1"/>
              </p:cNvSpPr>
              <p:nvPr/>
            </p:nvSpPr>
            <p:spPr>
              <a:xfrm>
                <a:off x="5784608" y="2145245"/>
                <a:ext cx="2477641" cy="338554"/>
              </a:xfrm>
              <a:prstGeom prst="rect">
                <a:avLst/>
              </a:prstGeom>
              <a:blipFill>
                <a:blip r:embed="rId4"/>
                <a:stretch>
                  <a:fillRect l="-1020" t="-3571" b="-21429"/>
                </a:stretch>
              </a:blipFill>
              <a:ln>
                <a:noFill/>
              </a:ln>
            </p:spPr>
            <p:txBody>
              <a:bodyPr/>
              <a:lstStyle/>
              <a:p>
                <a:r>
                  <a:rPr lang="en-US">
                    <a:noFill/>
                  </a:rPr>
                  <a:t> </a:t>
                </a:r>
              </a:p>
            </p:txBody>
          </p:sp>
        </mc:Fallback>
      </mc:AlternateContent>
      <p:sp>
        <p:nvSpPr>
          <p:cNvPr id="8" name="Content Placeholder 5">
            <a:extLst>
              <a:ext uri="{FF2B5EF4-FFF2-40B4-BE49-F238E27FC236}">
                <a16:creationId xmlns:a16="http://schemas.microsoft.com/office/drawing/2014/main" id="{BEA6B282-720F-AE54-4F56-D8ECC7D9CE9E}"/>
              </a:ext>
            </a:extLst>
          </p:cNvPr>
          <p:cNvSpPr>
            <a:spLocks noGrp="1"/>
          </p:cNvSpPr>
          <p:nvPr>
            <p:ph idx="1"/>
          </p:nvPr>
        </p:nvSpPr>
        <p:spPr>
          <a:xfrm>
            <a:off x="425978" y="3013821"/>
            <a:ext cx="8471368" cy="1622913"/>
          </a:xfrm>
          <a:ln>
            <a:noFill/>
          </a:ln>
        </p:spPr>
        <p:style>
          <a:lnRef idx="2">
            <a:schemeClr val="dk1"/>
          </a:lnRef>
          <a:fillRef idx="1">
            <a:schemeClr val="lt1"/>
          </a:fillRef>
          <a:effectRef idx="0">
            <a:schemeClr val="dk1"/>
          </a:effectRef>
          <a:fontRef idx="minor">
            <a:schemeClr val="dk1"/>
          </a:fontRef>
        </p:style>
        <p:txBody>
          <a:bodyPr/>
          <a:lstStyle/>
          <a:p>
            <a:pPr marL="285750" lvl="1" indent="-285750" defTabSz="914400">
              <a:spcBef>
                <a:spcPts val="500"/>
              </a:spcBef>
              <a:spcAft>
                <a:spcPts val="500"/>
              </a:spcAft>
              <a:buFont typeface="Arial" panose="020B0604020202020204" pitchFamily="34" charset="0"/>
              <a:buChar char="•"/>
              <a:defRPr/>
            </a:pPr>
            <a:r>
              <a:rPr lang="en-US" altLang="en-US" sz="1800" kern="0" dirty="0">
                <a:solidFill>
                  <a:srgbClr val="003087"/>
                </a:solidFill>
                <a:latin typeface="Helvetica" panose="020B0604020202020204" pitchFamily="34" charset="0"/>
                <a:ea typeface="+mn-ea"/>
                <a:cs typeface="Helvetica" panose="020B0604020202020204" pitchFamily="34" charset="0"/>
              </a:rPr>
              <a:t>Rapid Cycling Synchrotron accelerators </a:t>
            </a:r>
          </a:p>
          <a:p>
            <a:pPr marL="285750" lvl="1" indent="-285750" defTabSz="914400">
              <a:spcBef>
                <a:spcPts val="500"/>
              </a:spcBef>
              <a:spcAft>
                <a:spcPts val="500"/>
              </a:spcAft>
              <a:buFont typeface="Arial" panose="020B0604020202020204" pitchFamily="34" charset="0"/>
              <a:buChar char="•"/>
              <a:defRPr/>
            </a:pPr>
            <a:r>
              <a:rPr lang="en-US" altLang="en-US" sz="1800" kern="0" dirty="0">
                <a:solidFill>
                  <a:srgbClr val="003087"/>
                </a:solidFill>
                <a:latin typeface="Helvetica" panose="020B0604020202020204" pitchFamily="34" charset="0"/>
                <a:ea typeface="+mn-ea"/>
                <a:cs typeface="Helvetica" panose="020B0604020202020204" pitchFamily="34" charset="0"/>
              </a:rPr>
              <a:t>Fast ramping magnets (up to </a:t>
            </a:r>
            <a:r>
              <a:rPr lang="en-US" altLang="en-US" sz="1800" kern="0" dirty="0">
                <a:solidFill>
                  <a:srgbClr val="003087"/>
                </a:solidFill>
                <a:latin typeface="Helvetica" panose="020B0604020202020204" pitchFamily="34" charset="0"/>
                <a:cs typeface="Helvetica" panose="020B0604020202020204" pitchFamily="34" charset="0"/>
              </a:rPr>
              <a:t>1000 T/s</a:t>
            </a:r>
            <a:r>
              <a:rPr lang="en-US" altLang="en-US" sz="1800" kern="0" dirty="0">
                <a:solidFill>
                  <a:srgbClr val="003087"/>
                </a:solidFill>
                <a:latin typeface="Helvetica" panose="020B0604020202020204" pitchFamily="34" charset="0"/>
                <a:ea typeface="+mn-ea"/>
                <a:cs typeface="Helvetica" panose="020B0604020202020204" pitchFamily="34" charset="0"/>
              </a:rPr>
              <a:t>) accompanied with </a:t>
            </a:r>
            <a:r>
              <a:rPr lang="en-US" altLang="en-US" sz="1800" kern="0" dirty="0">
                <a:solidFill>
                  <a:srgbClr val="003087"/>
                </a:solidFill>
                <a:latin typeface="Helvetica" panose="020B0604020202020204" pitchFamily="34" charset="0"/>
                <a:cs typeface="Helvetica" panose="020B0604020202020204" pitchFamily="34" charset="0"/>
              </a:rPr>
              <a:t>16 </a:t>
            </a:r>
            <a:r>
              <a:rPr lang="en-US" altLang="en-US" sz="1800" kern="0" dirty="0">
                <a:solidFill>
                  <a:srgbClr val="003087"/>
                </a:solidFill>
                <a:latin typeface="Helvetica" panose="020B0604020202020204" pitchFamily="34" charset="0"/>
                <a:ea typeface="+mn-ea"/>
                <a:cs typeface="Helvetica" panose="020B0604020202020204" pitchFamily="34" charset="0"/>
              </a:rPr>
              <a:t>T  DC magnet</a:t>
            </a:r>
          </a:p>
          <a:p>
            <a:pPr marL="285750" lvl="1" indent="-285750" defTabSz="914400">
              <a:spcBef>
                <a:spcPts val="500"/>
              </a:spcBef>
              <a:spcAft>
                <a:spcPts val="500"/>
              </a:spcAft>
              <a:buFont typeface="Arial" panose="020B0604020202020204" pitchFamily="34" charset="0"/>
              <a:buChar char="•"/>
              <a:defRPr/>
            </a:pPr>
            <a:r>
              <a:rPr lang="en-US" altLang="en-US" sz="1800" kern="0" dirty="0">
                <a:solidFill>
                  <a:schemeClr val="tx1">
                    <a:lumMod val="60000"/>
                    <a:lumOff val="40000"/>
                  </a:schemeClr>
                </a:solidFill>
                <a:latin typeface="Helvetica" panose="020B0604020202020204" pitchFamily="34" charset="0"/>
                <a:ea typeface="+mn-ea"/>
                <a:cs typeface="Helvetica" panose="020B0604020202020204" pitchFamily="34" charset="0"/>
              </a:rPr>
              <a:t>Design of efficient energy sources with good power management (10s of GW) for pulsed magnets is the key</a:t>
            </a:r>
          </a:p>
          <a:p>
            <a:pPr marL="285750" lvl="1" indent="-285750" defTabSz="914400">
              <a:spcBef>
                <a:spcPts val="500"/>
              </a:spcBef>
              <a:spcAft>
                <a:spcPts val="500"/>
              </a:spcAft>
              <a:buFont typeface="Arial" panose="020B0604020202020204" pitchFamily="34" charset="0"/>
              <a:buChar char="•"/>
              <a:defRPr/>
            </a:pPr>
            <a:endParaRPr lang="en-US" altLang="en-US" sz="1800" kern="0" dirty="0">
              <a:solidFill>
                <a:srgbClr val="004C97"/>
              </a:solidFill>
              <a:latin typeface="Arial"/>
              <a:ea typeface="+mn-ea"/>
              <a:cs typeface="+mn-cs"/>
            </a:endParaRPr>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p:txBody>
      </p:sp>
      <p:pic>
        <p:nvPicPr>
          <p:cNvPr id="19" name="Picture 18" descr="A diagram of a ring with circles and lines&#10;&#10;Description automatically generated">
            <a:extLst>
              <a:ext uri="{FF2B5EF4-FFF2-40B4-BE49-F238E27FC236}">
                <a16:creationId xmlns:a16="http://schemas.microsoft.com/office/drawing/2014/main" id="{B8EA9A0D-0F58-2B6E-F7E9-D5CD83496F61}"/>
              </a:ext>
            </a:extLst>
          </p:cNvPr>
          <p:cNvPicPr>
            <a:picLocks noChangeAspect="1"/>
          </p:cNvPicPr>
          <p:nvPr/>
        </p:nvPicPr>
        <p:blipFill>
          <a:blip r:embed="rId5"/>
          <a:stretch>
            <a:fillRect/>
          </a:stretch>
        </p:blipFill>
        <p:spPr>
          <a:xfrm>
            <a:off x="444032" y="708926"/>
            <a:ext cx="3451437" cy="1816546"/>
          </a:xfrm>
          <a:prstGeom prst="rect">
            <a:avLst/>
          </a:prstGeom>
        </p:spPr>
        <p:style>
          <a:lnRef idx="2">
            <a:schemeClr val="dk1"/>
          </a:lnRef>
          <a:fillRef idx="1">
            <a:schemeClr val="lt1"/>
          </a:fillRef>
          <a:effectRef idx="0">
            <a:schemeClr val="dk1"/>
          </a:effectRef>
          <a:fontRef idx="minor">
            <a:schemeClr val="dk1"/>
          </a:fontRef>
        </p:style>
      </p:pic>
      <p:sp>
        <p:nvSpPr>
          <p:cNvPr id="20" name="Rectangle 19">
            <a:extLst>
              <a:ext uri="{FF2B5EF4-FFF2-40B4-BE49-F238E27FC236}">
                <a16:creationId xmlns:a16="http://schemas.microsoft.com/office/drawing/2014/main" id="{8408C3E8-66A6-EE33-FECB-67BFE92207BC}"/>
              </a:ext>
            </a:extLst>
          </p:cNvPr>
          <p:cNvSpPr/>
          <p:nvPr/>
        </p:nvSpPr>
        <p:spPr>
          <a:xfrm rot="18890345">
            <a:off x="3222171" y="1129134"/>
            <a:ext cx="119743" cy="34228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 name="Arc 21">
            <a:extLst>
              <a:ext uri="{FF2B5EF4-FFF2-40B4-BE49-F238E27FC236}">
                <a16:creationId xmlns:a16="http://schemas.microsoft.com/office/drawing/2014/main" id="{5B9BF8E7-91FF-04DB-31D9-29343A83CCC2}"/>
              </a:ext>
            </a:extLst>
          </p:cNvPr>
          <p:cNvSpPr/>
          <p:nvPr/>
        </p:nvSpPr>
        <p:spPr>
          <a:xfrm rot="1934454" flipH="1">
            <a:off x="3104369" y="838887"/>
            <a:ext cx="3467531" cy="2694957"/>
          </a:xfrm>
          <a:prstGeom prst="arc">
            <a:avLst>
              <a:gd name="adj1" fmla="val 16200000"/>
              <a:gd name="adj2" fmla="val 0"/>
            </a:avLst>
          </a:prstGeom>
          <a:noFill/>
          <a:ln w="25400" cap="flat">
            <a:solidFill>
              <a:srgbClr val="FF0000"/>
            </a:solidFill>
            <a:prstDash val="solid"/>
            <a:round/>
            <a:headEnd type="triangle"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9" name="Footer Placeholder 8">
            <a:extLst>
              <a:ext uri="{FF2B5EF4-FFF2-40B4-BE49-F238E27FC236}">
                <a16:creationId xmlns:a16="http://schemas.microsoft.com/office/drawing/2014/main" id="{B32B378A-48B0-67ED-FD30-1FB9F75786D6}"/>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28125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DD80-A073-46E5-44ED-A8FF69D0A30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5A55675-DDB1-3976-9F5B-915E0DEED12E}"/>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6" name="Title 5">
            <a:extLst>
              <a:ext uri="{FF2B5EF4-FFF2-40B4-BE49-F238E27FC236}">
                <a16:creationId xmlns:a16="http://schemas.microsoft.com/office/drawing/2014/main" id="{F99FCF66-B494-3746-1204-BFA63525F65E}"/>
              </a:ext>
            </a:extLst>
          </p:cNvPr>
          <p:cNvSpPr>
            <a:spLocks noGrp="1"/>
          </p:cNvSpPr>
          <p:nvPr>
            <p:ph type="title"/>
          </p:nvPr>
        </p:nvSpPr>
        <p:spPr/>
        <p:txBody>
          <a:bodyPr/>
          <a:lstStyle/>
          <a:p>
            <a:r>
              <a:rPr lang="en-US" dirty="0"/>
              <a:t>Collider Ring Needs</a:t>
            </a:r>
          </a:p>
        </p:txBody>
      </p:sp>
      <p:pic>
        <p:nvPicPr>
          <p:cNvPr id="2" name="Picture 1" descr="A diagram of a ring with circles and lines&#10;&#10;Description automatically generated">
            <a:extLst>
              <a:ext uri="{FF2B5EF4-FFF2-40B4-BE49-F238E27FC236}">
                <a16:creationId xmlns:a16="http://schemas.microsoft.com/office/drawing/2014/main" id="{62CC9350-89AC-294E-5C8D-E96AA60623A2}"/>
              </a:ext>
            </a:extLst>
          </p:cNvPr>
          <p:cNvPicPr>
            <a:picLocks noChangeAspect="1"/>
          </p:cNvPicPr>
          <p:nvPr/>
        </p:nvPicPr>
        <p:blipFill>
          <a:blip r:embed="rId3"/>
          <a:stretch>
            <a:fillRect/>
          </a:stretch>
        </p:blipFill>
        <p:spPr>
          <a:xfrm>
            <a:off x="444032" y="708926"/>
            <a:ext cx="3451437" cy="181654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96CBF42A-D5DF-2F1C-C0FD-0266D40E4D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204" b="9832"/>
          <a:stretch/>
        </p:blipFill>
        <p:spPr>
          <a:xfrm>
            <a:off x="4323344" y="1028553"/>
            <a:ext cx="4724484" cy="1213749"/>
          </a:xfrm>
          <a:prstGeom prst="rect">
            <a:avLst/>
          </a:prstGeom>
        </p:spPr>
      </p:pic>
      <p:sp>
        <p:nvSpPr>
          <p:cNvPr id="8" name="TextBox 7">
            <a:extLst>
              <a:ext uri="{FF2B5EF4-FFF2-40B4-BE49-F238E27FC236}">
                <a16:creationId xmlns:a16="http://schemas.microsoft.com/office/drawing/2014/main" id="{8227B3FD-A260-E377-310A-F166B3C425F7}"/>
              </a:ext>
            </a:extLst>
          </p:cNvPr>
          <p:cNvSpPr txBox="1"/>
          <p:nvPr/>
        </p:nvSpPr>
        <p:spPr>
          <a:xfrm>
            <a:off x="4297922" y="497381"/>
            <a:ext cx="2482438" cy="338554"/>
          </a:xfrm>
          <a:prstGeom prst="rect">
            <a:avLst/>
          </a:prstGeom>
          <a:noFill/>
          <a:ln>
            <a:solidFill>
              <a:srgbClr val="404040"/>
            </a:solidFill>
          </a:ln>
        </p:spPr>
        <p:txBody>
          <a:bodyPr wrap="square" rtlCol="0">
            <a:spAutoFit/>
          </a:bodyPr>
          <a:lstStyle/>
          <a:p>
            <a:r>
              <a:rPr lang="en-US" sz="1600" dirty="0">
                <a:solidFill>
                  <a:srgbClr val="404040"/>
                </a:solidFill>
                <a:latin typeface="Helvetica" panose="020B0604020202020204" pitchFamily="34" charset="0"/>
                <a:cs typeface="Helvetica" panose="020B0604020202020204" pitchFamily="34" charset="0"/>
              </a:rPr>
              <a:t>IR region (</a:t>
            </a:r>
            <a:r>
              <a:rPr lang="en-US" sz="1400" dirty="0">
                <a:solidFill>
                  <a:srgbClr val="404040"/>
                </a:solidFill>
                <a:latin typeface="Helvetica" panose="020B0604020202020204" pitchFamily="34" charset="0"/>
                <a:cs typeface="Helvetica" panose="020B0604020202020204" pitchFamily="34" charset="0"/>
              </a:rPr>
              <a:t>high-B</a:t>
            </a:r>
            <a:r>
              <a:rPr lang="en-US" sz="1600" dirty="0">
                <a:solidFill>
                  <a:srgbClr val="404040"/>
                </a:solidFill>
                <a:latin typeface="Helvetica" panose="020B0604020202020204" pitchFamily="34" charset="0"/>
                <a:cs typeface="Helvetica" panose="020B0604020202020204" pitchFamily="34" charset="0"/>
              </a:rPr>
              <a:t> quads) </a:t>
            </a:r>
          </a:p>
        </p:txBody>
      </p:sp>
      <p:sp>
        <p:nvSpPr>
          <p:cNvPr id="9" name="TextBox 8">
            <a:extLst>
              <a:ext uri="{FF2B5EF4-FFF2-40B4-BE49-F238E27FC236}">
                <a16:creationId xmlns:a16="http://schemas.microsoft.com/office/drawing/2014/main" id="{384DAA62-6C3D-29D7-F5C0-4A2B27E4F524}"/>
              </a:ext>
            </a:extLst>
          </p:cNvPr>
          <p:cNvSpPr txBox="1"/>
          <p:nvPr/>
        </p:nvSpPr>
        <p:spPr>
          <a:xfrm>
            <a:off x="6893804" y="535755"/>
            <a:ext cx="2200101" cy="584775"/>
          </a:xfrm>
          <a:prstGeom prst="rect">
            <a:avLst/>
          </a:prstGeom>
          <a:noFill/>
          <a:ln>
            <a:solidFill>
              <a:srgbClr val="404040"/>
            </a:solidFill>
          </a:ln>
        </p:spPr>
        <p:txBody>
          <a:bodyPr wrap="square" rtlCol="0">
            <a:spAutoFit/>
          </a:bodyPr>
          <a:lstStyle/>
          <a:p>
            <a:r>
              <a:rPr lang="en-US" sz="1600" dirty="0">
                <a:solidFill>
                  <a:srgbClr val="404040"/>
                </a:solidFill>
                <a:latin typeface="Helvetica" panose="020B0604020202020204" pitchFamily="34" charset="0"/>
                <a:cs typeface="Helvetica" panose="020B0604020202020204" pitchFamily="34" charset="0"/>
              </a:rPr>
              <a:t>bend region (high-B dipoles) </a:t>
            </a:r>
          </a:p>
        </p:txBody>
      </p:sp>
      <p:cxnSp>
        <p:nvCxnSpPr>
          <p:cNvPr id="10" name="Straight Arrow Connector 9">
            <a:extLst>
              <a:ext uri="{FF2B5EF4-FFF2-40B4-BE49-F238E27FC236}">
                <a16:creationId xmlns:a16="http://schemas.microsoft.com/office/drawing/2014/main" id="{EBF7C2D7-7A74-01B0-732B-E858C179A415}"/>
              </a:ext>
            </a:extLst>
          </p:cNvPr>
          <p:cNvCxnSpPr>
            <a:cxnSpLocks/>
          </p:cNvCxnSpPr>
          <p:nvPr/>
        </p:nvCxnSpPr>
        <p:spPr>
          <a:xfrm>
            <a:off x="5329001" y="847016"/>
            <a:ext cx="0" cy="363074"/>
          </a:xfrm>
          <a:prstGeom prst="straightConnector1">
            <a:avLst/>
          </a:prstGeom>
          <a:ln>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095A4E0-89F2-7590-E52E-AD693FEC0C91}"/>
              </a:ext>
            </a:extLst>
          </p:cNvPr>
          <p:cNvSpPr txBox="1"/>
          <p:nvPr/>
        </p:nvSpPr>
        <p:spPr>
          <a:xfrm>
            <a:off x="3002275" y="2730466"/>
            <a:ext cx="6262118" cy="2416046"/>
          </a:xfrm>
          <a:prstGeom prst="rect">
            <a:avLst/>
          </a:prstGeom>
          <a:noFill/>
        </p:spPr>
        <p:txBody>
          <a:bodyPr wrap="square">
            <a:spAutoFit/>
          </a:bodyPr>
          <a:lstStyle/>
          <a:p>
            <a:pPr marL="742950" lvl="1" indent="-285750" defTabSz="914400">
              <a:spcBef>
                <a:spcPts val="500"/>
              </a:spcBef>
              <a:spcAft>
                <a:spcPts val="500"/>
              </a:spcAft>
              <a:buFont typeface="Arial" panose="020B0604020202020204" pitchFamily="34" charset="0"/>
              <a:buChar char="•"/>
              <a:defRPr/>
            </a:pPr>
            <a:r>
              <a:rPr lang="en-US" altLang="en-US" sz="1800" kern="0" dirty="0">
                <a:solidFill>
                  <a:srgbClr val="003087"/>
                </a:solidFill>
                <a:latin typeface="Helvetica" panose="020B0604020202020204" pitchFamily="34" charset="0"/>
                <a:ea typeface="+mn-ea"/>
                <a:cs typeface="Helvetica" panose="020B0604020202020204" pitchFamily="34" charset="0"/>
              </a:rPr>
              <a:t>Dipoles with strong field (12-16 T for 10 TeV) and large aperture</a:t>
            </a:r>
          </a:p>
          <a:p>
            <a:pPr marL="742950" lvl="1" indent="-285750" defTabSz="914400">
              <a:spcBef>
                <a:spcPts val="500"/>
              </a:spcBef>
              <a:spcAft>
                <a:spcPts val="500"/>
              </a:spcAft>
              <a:buFont typeface="Arial" panose="020B0604020202020204" pitchFamily="34" charset="0"/>
              <a:buChar char="•"/>
              <a:defRPr/>
            </a:pPr>
            <a:r>
              <a:rPr lang="en-US" altLang="en-US" sz="1800" kern="0" dirty="0">
                <a:solidFill>
                  <a:srgbClr val="003087"/>
                </a:solidFill>
                <a:latin typeface="Helvetica" panose="020B0604020202020204" pitchFamily="34" charset="0"/>
                <a:ea typeface="+mn-ea"/>
                <a:cs typeface="Helvetica" panose="020B0604020202020204" pitchFamily="34" charset="0"/>
              </a:rPr>
              <a:t>Quadrupoles with strong fields for the IR (15-20 T for 10 TeV)</a:t>
            </a:r>
          </a:p>
          <a:p>
            <a:pPr marL="742950" lvl="1" indent="-285750" defTabSz="914400">
              <a:spcBef>
                <a:spcPts val="500"/>
              </a:spcBef>
              <a:spcAft>
                <a:spcPts val="500"/>
              </a:spcAft>
              <a:buFont typeface="Arial" panose="020B0604020202020204" pitchFamily="34" charset="0"/>
              <a:buChar char="•"/>
              <a:defRPr/>
            </a:pPr>
            <a:r>
              <a:rPr lang="en-US" altLang="en-US" sz="1800" kern="0" dirty="0">
                <a:solidFill>
                  <a:srgbClr val="003087"/>
                </a:solidFill>
                <a:latin typeface="Helvetica" panose="020B0604020202020204" pitchFamily="34" charset="0"/>
                <a:cs typeface="Helvetica" panose="020B0604020202020204" pitchFamily="34" charset="0"/>
              </a:rPr>
              <a:t>Power loss due to muon decay 500 W/m </a:t>
            </a:r>
            <a:r>
              <a:rPr lang="en-US" altLang="en-US" sz="1800" kern="0" dirty="0">
                <a:solidFill>
                  <a:srgbClr val="003087"/>
                </a:solidFill>
                <a:latin typeface="Helvetica" panose="020B0604020202020204" pitchFamily="34" charset="0"/>
                <a:cs typeface="Helvetica" panose="020B0604020202020204" pitchFamily="34" charset="0"/>
                <a:sym typeface="Wingdings" pitchFamily="2" charset="2"/>
              </a:rPr>
              <a:t> requires tungsten shielding + cooling</a:t>
            </a:r>
          </a:p>
          <a:p>
            <a:pPr marL="742950" lvl="1" indent="-285750" defTabSz="914400">
              <a:spcBef>
                <a:spcPts val="500"/>
              </a:spcBef>
              <a:spcAft>
                <a:spcPts val="500"/>
              </a:spcAft>
              <a:buFont typeface="Arial" panose="020B0604020202020204" pitchFamily="34" charset="0"/>
              <a:buChar char="•"/>
              <a:defRPr/>
            </a:pPr>
            <a:endParaRPr lang="en-US" altLang="en-US" sz="1800" kern="0" dirty="0">
              <a:solidFill>
                <a:srgbClr val="003087"/>
              </a:solidFill>
              <a:latin typeface="Helvetica" panose="020B0604020202020204" pitchFamily="34" charset="0"/>
              <a:ea typeface="+mn-ea"/>
              <a:cs typeface="Helvetica" panose="020B0604020202020204" pitchFamily="34" charset="0"/>
            </a:endParaRPr>
          </a:p>
        </p:txBody>
      </p:sp>
      <p:sp>
        <p:nvSpPr>
          <p:cNvPr id="3" name="Arc 2">
            <a:extLst>
              <a:ext uri="{FF2B5EF4-FFF2-40B4-BE49-F238E27FC236}">
                <a16:creationId xmlns:a16="http://schemas.microsoft.com/office/drawing/2014/main" id="{FD3D7CBE-74C6-56AB-DD98-BCCBB06ABD65}"/>
              </a:ext>
            </a:extLst>
          </p:cNvPr>
          <p:cNvSpPr/>
          <p:nvPr/>
        </p:nvSpPr>
        <p:spPr>
          <a:xfrm rot="19497780" flipH="1" flipV="1">
            <a:off x="2224043" y="-797114"/>
            <a:ext cx="4147758" cy="3288259"/>
          </a:xfrm>
          <a:prstGeom prst="arc">
            <a:avLst>
              <a:gd name="adj1" fmla="val 16200000"/>
              <a:gd name="adj2" fmla="val 0"/>
            </a:avLst>
          </a:prstGeom>
          <a:noFill/>
          <a:ln w="25400" cap="flat">
            <a:solidFill>
              <a:srgbClr val="FF0000"/>
            </a:solidFill>
            <a:prstDash val="solid"/>
            <a:round/>
            <a:headEnd type="triangle"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 name="Rectangle 12">
            <a:extLst>
              <a:ext uri="{FF2B5EF4-FFF2-40B4-BE49-F238E27FC236}">
                <a16:creationId xmlns:a16="http://schemas.microsoft.com/office/drawing/2014/main" id="{CFF20320-68CC-4670-AF99-DADF0585C2E3}"/>
              </a:ext>
            </a:extLst>
          </p:cNvPr>
          <p:cNvSpPr/>
          <p:nvPr/>
        </p:nvSpPr>
        <p:spPr>
          <a:xfrm rot="3809991">
            <a:off x="2554398" y="1887227"/>
            <a:ext cx="137854" cy="19916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D948124-E3E4-634A-2455-02D4A04FB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266306" y="2887539"/>
            <a:ext cx="2164468" cy="1884215"/>
          </a:xfrm>
          <a:prstGeom prst="rect">
            <a:avLst/>
          </a:prstGeom>
        </p:spPr>
      </p:pic>
      <p:cxnSp>
        <p:nvCxnSpPr>
          <p:cNvPr id="16" name="Straight Arrow Connector 15">
            <a:extLst>
              <a:ext uri="{FF2B5EF4-FFF2-40B4-BE49-F238E27FC236}">
                <a16:creationId xmlns:a16="http://schemas.microsoft.com/office/drawing/2014/main" id="{4535373F-F934-98AC-2ADD-B7D3EE9F1151}"/>
              </a:ext>
            </a:extLst>
          </p:cNvPr>
          <p:cNvCxnSpPr>
            <a:cxnSpLocks/>
          </p:cNvCxnSpPr>
          <p:nvPr/>
        </p:nvCxnSpPr>
        <p:spPr bwMode="auto">
          <a:xfrm>
            <a:off x="1260471" y="3255819"/>
            <a:ext cx="1038503" cy="3837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09217F8-5527-51D8-8664-418D394797B4}"/>
              </a:ext>
            </a:extLst>
          </p:cNvPr>
          <p:cNvSpPr/>
          <p:nvPr/>
        </p:nvSpPr>
        <p:spPr bwMode="auto">
          <a:xfrm>
            <a:off x="354758" y="3134652"/>
            <a:ext cx="928396" cy="239706"/>
          </a:xfrm>
          <a:prstGeom prst="rect">
            <a:avLst/>
          </a:prstGeom>
        </p:spPr>
        <p:style>
          <a:lnRef idx="1">
            <a:schemeClr val="accent1"/>
          </a:lnRef>
          <a:fillRef idx="3">
            <a:schemeClr val="accent1"/>
          </a:fillRef>
          <a:effectRef idx="2">
            <a:schemeClr val="accent1"/>
          </a:effectRef>
          <a:fontRef idx="minor">
            <a:schemeClr val="lt1"/>
          </a:fontRef>
        </p:style>
        <p:txBody>
          <a:bodyPr lIns="100499" tIns="50250" rIns="100499" bIns="50250" rtlCol="0" anchor="ctr"/>
          <a:lstStyle/>
          <a:p>
            <a:pPr algn="ctr"/>
            <a:r>
              <a:rPr lang="en-US" sz="1400" dirty="0">
                <a:solidFill>
                  <a:schemeClr val="tx1"/>
                </a:solidFill>
                <a:latin typeface="Calibri"/>
                <a:cs typeface="Calibri"/>
              </a:rPr>
              <a:t>Shielding</a:t>
            </a:r>
          </a:p>
        </p:txBody>
      </p:sp>
      <p:sp>
        <p:nvSpPr>
          <p:cNvPr id="18" name="Rectangle 17">
            <a:extLst>
              <a:ext uri="{FF2B5EF4-FFF2-40B4-BE49-F238E27FC236}">
                <a16:creationId xmlns:a16="http://schemas.microsoft.com/office/drawing/2014/main" id="{23074FFE-CB43-7B52-B85D-4CDB15B58ED7}"/>
              </a:ext>
            </a:extLst>
          </p:cNvPr>
          <p:cNvSpPr/>
          <p:nvPr/>
        </p:nvSpPr>
        <p:spPr bwMode="auto">
          <a:xfrm>
            <a:off x="354758" y="4094441"/>
            <a:ext cx="723489" cy="252000"/>
          </a:xfrm>
          <a:prstGeom prst="rect">
            <a:avLst/>
          </a:prstGeom>
        </p:spPr>
        <p:style>
          <a:lnRef idx="1">
            <a:schemeClr val="accent1"/>
          </a:lnRef>
          <a:fillRef idx="3">
            <a:schemeClr val="accent1"/>
          </a:fillRef>
          <a:effectRef idx="2">
            <a:schemeClr val="accent1"/>
          </a:effectRef>
          <a:fontRef idx="minor">
            <a:schemeClr val="lt1"/>
          </a:fontRef>
        </p:style>
        <p:txBody>
          <a:bodyPr lIns="100499" tIns="50250" rIns="100499" bIns="50250" rtlCol="0" anchor="ctr"/>
          <a:lstStyle/>
          <a:p>
            <a:pPr algn="ctr"/>
            <a:r>
              <a:rPr lang="en-US" sz="1400" dirty="0">
                <a:solidFill>
                  <a:schemeClr val="tx1"/>
                </a:solidFill>
                <a:latin typeface="Calibri"/>
                <a:cs typeface="Calibri"/>
              </a:rPr>
              <a:t>Coil</a:t>
            </a:r>
          </a:p>
        </p:txBody>
      </p:sp>
      <p:cxnSp>
        <p:nvCxnSpPr>
          <p:cNvPr id="19" name="Straight Arrow Connector 18">
            <a:extLst>
              <a:ext uri="{FF2B5EF4-FFF2-40B4-BE49-F238E27FC236}">
                <a16:creationId xmlns:a16="http://schemas.microsoft.com/office/drawing/2014/main" id="{B0612657-911F-632E-1095-19DC0A7E0313}"/>
              </a:ext>
            </a:extLst>
          </p:cNvPr>
          <p:cNvCxnSpPr>
            <a:cxnSpLocks/>
          </p:cNvCxnSpPr>
          <p:nvPr/>
        </p:nvCxnSpPr>
        <p:spPr bwMode="auto">
          <a:xfrm flipV="1">
            <a:off x="1148280" y="3964682"/>
            <a:ext cx="1038503" cy="252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Footer Placeholder 11">
            <a:extLst>
              <a:ext uri="{FF2B5EF4-FFF2-40B4-BE49-F238E27FC236}">
                <a16:creationId xmlns:a16="http://schemas.microsoft.com/office/drawing/2014/main" id="{DAF5D4D7-ED21-6FFF-9E99-E0FE5761A650}"/>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94558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
        <p:nvSpPr>
          <p:cNvPr id="14" name="Content Placeholder 1">
            <a:extLst>
              <a:ext uri="{FF2B5EF4-FFF2-40B4-BE49-F238E27FC236}">
                <a16:creationId xmlns:a16="http://schemas.microsoft.com/office/drawing/2014/main" id="{E13A3998-A5D6-3B0A-DCF5-09FA63155C1B}"/>
              </a:ext>
            </a:extLst>
          </p:cNvPr>
          <p:cNvSpPr txBox="1">
            <a:spLocks/>
          </p:cNvSpPr>
          <p:nvPr/>
        </p:nvSpPr>
        <p:spPr>
          <a:xfrm>
            <a:off x="407506" y="662750"/>
            <a:ext cx="8672512" cy="598788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8" name="We have no idea exactly what DM is other than it appears to act like matter gravitationally">
            <a:extLst>
              <a:ext uri="{FF2B5EF4-FFF2-40B4-BE49-F238E27FC236}">
                <a16:creationId xmlns:a16="http://schemas.microsoft.com/office/drawing/2014/main" id="{7A4331D5-2A54-F6B8-58F4-5210BF37A345}"/>
              </a:ext>
            </a:extLst>
          </p:cNvPr>
          <p:cNvSpPr txBox="1">
            <a:spLocks/>
          </p:cNvSpPr>
          <p:nvPr/>
        </p:nvSpPr>
        <p:spPr>
          <a:xfrm>
            <a:off x="636588" y="1626117"/>
            <a:ext cx="8082083" cy="2739723"/>
          </a:xfrm>
          <a:prstGeom prst="rect">
            <a:avLst/>
          </a:prstGeom>
        </p:spPr>
        <p:txBody>
          <a:bodyPr lIns="0" tIns="0" rIns="0" bIns="0" anchor="b" anchorCtr="0"/>
          <a:lstStyle>
            <a:lvl1pPr algn="l" defTabSz="520065" rtl="0" eaLnBrk="1" fontAlgn="base" hangingPunct="1">
              <a:spcBef>
                <a:spcPct val="0"/>
              </a:spcBef>
              <a:spcAft>
                <a:spcPct val="0"/>
              </a:spcAft>
              <a:defRPr sz="7056"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endParaRPr lang="en-US" sz="1600" dirty="0"/>
          </a:p>
        </p:txBody>
      </p:sp>
      <p:pic>
        <p:nvPicPr>
          <p:cNvPr id="6" name="Picture 5" descr="A screenshot of a news article&#10;&#10;Description automatically generated">
            <a:extLst>
              <a:ext uri="{FF2B5EF4-FFF2-40B4-BE49-F238E27FC236}">
                <a16:creationId xmlns:a16="http://schemas.microsoft.com/office/drawing/2014/main" id="{B468B131-746B-6CBD-179B-B0CD8BFBF850}"/>
              </a:ext>
            </a:extLst>
          </p:cNvPr>
          <p:cNvPicPr>
            <a:picLocks noChangeAspect="1"/>
          </p:cNvPicPr>
          <p:nvPr/>
        </p:nvPicPr>
        <p:blipFill>
          <a:blip r:embed="rId2"/>
          <a:stretch>
            <a:fillRect/>
          </a:stretch>
        </p:blipFill>
        <p:spPr>
          <a:xfrm>
            <a:off x="5728379" y="1166007"/>
            <a:ext cx="3025309" cy="3014125"/>
          </a:xfrm>
          <a:prstGeom prst="rect">
            <a:avLst/>
          </a:prstGeom>
        </p:spPr>
      </p:pic>
      <p:pic>
        <p:nvPicPr>
          <p:cNvPr id="10" name="Picture 9" descr="A magazine cover with a explosion of particles&#10;&#10;Description automatically generated">
            <a:extLst>
              <a:ext uri="{FF2B5EF4-FFF2-40B4-BE49-F238E27FC236}">
                <a16:creationId xmlns:a16="http://schemas.microsoft.com/office/drawing/2014/main" id="{1EB783CF-500B-C8F7-63EE-C97D68B8E1C9}"/>
              </a:ext>
            </a:extLst>
          </p:cNvPr>
          <p:cNvPicPr>
            <a:picLocks noChangeAspect="1"/>
          </p:cNvPicPr>
          <p:nvPr/>
        </p:nvPicPr>
        <p:blipFill>
          <a:blip r:embed="rId3"/>
          <a:stretch>
            <a:fillRect/>
          </a:stretch>
        </p:blipFill>
        <p:spPr>
          <a:xfrm>
            <a:off x="2903418" y="508276"/>
            <a:ext cx="2824961" cy="3608922"/>
          </a:xfrm>
          <a:prstGeom prst="rect">
            <a:avLst/>
          </a:prstGeom>
        </p:spPr>
      </p:pic>
      <p:pic>
        <p:nvPicPr>
          <p:cNvPr id="12" name="Picture 11" descr="A cartoon of a field with a pink moon&#10;&#10;Description automatically generated">
            <a:extLst>
              <a:ext uri="{FF2B5EF4-FFF2-40B4-BE49-F238E27FC236}">
                <a16:creationId xmlns:a16="http://schemas.microsoft.com/office/drawing/2014/main" id="{02CD3BA0-4232-1EAB-B5DF-0931094B33DA}"/>
              </a:ext>
            </a:extLst>
          </p:cNvPr>
          <p:cNvPicPr>
            <a:picLocks noChangeAspect="1"/>
          </p:cNvPicPr>
          <p:nvPr/>
        </p:nvPicPr>
        <p:blipFill>
          <a:blip r:embed="rId4"/>
          <a:stretch>
            <a:fillRect/>
          </a:stretch>
        </p:blipFill>
        <p:spPr>
          <a:xfrm>
            <a:off x="269093" y="2940101"/>
            <a:ext cx="2439291" cy="2848874"/>
          </a:xfrm>
          <a:prstGeom prst="rect">
            <a:avLst/>
          </a:prstGeom>
        </p:spPr>
      </p:pic>
      <p:pic>
        <p:nvPicPr>
          <p:cNvPr id="16" name="Picture 15" descr="A screenshot of a news article&#10;&#10;Description automatically generated">
            <a:extLst>
              <a:ext uri="{FF2B5EF4-FFF2-40B4-BE49-F238E27FC236}">
                <a16:creationId xmlns:a16="http://schemas.microsoft.com/office/drawing/2014/main" id="{D18D4A31-723B-3AE5-A5B9-25D07ABE1C73}"/>
              </a:ext>
            </a:extLst>
          </p:cNvPr>
          <p:cNvPicPr>
            <a:picLocks noChangeAspect="1"/>
          </p:cNvPicPr>
          <p:nvPr/>
        </p:nvPicPr>
        <p:blipFill>
          <a:blip r:embed="rId5"/>
          <a:stretch>
            <a:fillRect/>
          </a:stretch>
        </p:blipFill>
        <p:spPr>
          <a:xfrm>
            <a:off x="30122" y="0"/>
            <a:ext cx="2803607" cy="2961017"/>
          </a:xfrm>
          <a:prstGeom prst="rect">
            <a:avLst/>
          </a:prstGeom>
        </p:spPr>
      </p:pic>
      <p:sp>
        <p:nvSpPr>
          <p:cNvPr id="2" name="Footer Placeholder 1">
            <a:extLst>
              <a:ext uri="{FF2B5EF4-FFF2-40B4-BE49-F238E27FC236}">
                <a16:creationId xmlns:a16="http://schemas.microsoft.com/office/drawing/2014/main" id="{2EA016D5-D874-23CD-E9C9-255B96A936E7}"/>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48430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F682C-69EE-734A-EE36-AF870E8A7F2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4D1F465-97EC-1085-A2AB-04750C739F1D}"/>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2" name="TextBox 1">
            <a:extLst>
              <a:ext uri="{FF2B5EF4-FFF2-40B4-BE49-F238E27FC236}">
                <a16:creationId xmlns:a16="http://schemas.microsoft.com/office/drawing/2014/main" id="{8C34FF52-FAEE-E399-9676-C7078CD805B6}"/>
              </a:ext>
            </a:extLst>
          </p:cNvPr>
          <p:cNvSpPr txBox="1"/>
          <p:nvPr/>
        </p:nvSpPr>
        <p:spPr>
          <a:xfrm>
            <a:off x="2042227" y="510633"/>
            <a:ext cx="845056" cy="338554"/>
          </a:xfrm>
          <a:prstGeom prst="rect">
            <a:avLst/>
          </a:prstGeom>
          <a:noFill/>
        </p:spPr>
        <p:txBody>
          <a:bodyPr wrap="square" rtlCol="0">
            <a:spAutoFit/>
          </a:bodyPr>
          <a:lstStyle/>
          <a:p>
            <a:pPr algn="ctr"/>
            <a:r>
              <a:rPr lang="de-CH" sz="1600" dirty="0" err="1">
                <a:latin typeface="Calibri" panose="020F0502020204030204" pitchFamily="34" charset="0"/>
                <a:cs typeface="Calibri" panose="020F0502020204030204" pitchFamily="34" charset="0"/>
              </a:rPr>
              <a:t>protons</a:t>
            </a:r>
            <a:endParaRPr lang="de-CH" sz="1600" dirty="0">
              <a:latin typeface="Calibri" panose="020F0502020204030204" pitchFamily="34" charset="0"/>
              <a:cs typeface="Calibri" panose="020F0502020204030204" pitchFamily="34" charset="0"/>
            </a:endParaRPr>
          </a:p>
        </p:txBody>
      </p:sp>
      <p:pic>
        <p:nvPicPr>
          <p:cNvPr id="3" name="Content Placeholder 7" descr="Graphical user interface, diagram&#10;&#10;Description automatically generated with medium confidence">
            <a:extLst>
              <a:ext uri="{FF2B5EF4-FFF2-40B4-BE49-F238E27FC236}">
                <a16:creationId xmlns:a16="http://schemas.microsoft.com/office/drawing/2014/main" id="{5C3D7A0D-8B72-BD32-9A8C-9D32FD7009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28370" y="509722"/>
            <a:ext cx="4778507" cy="2625554"/>
          </a:xfrm>
          <a:prstGeom prst="rect">
            <a:avLst/>
          </a:prstGeom>
        </p:spPr>
      </p:pic>
      <p:sp>
        <p:nvSpPr>
          <p:cNvPr id="7" name="Right Arrow 6">
            <a:extLst>
              <a:ext uri="{FF2B5EF4-FFF2-40B4-BE49-F238E27FC236}">
                <a16:creationId xmlns:a16="http://schemas.microsoft.com/office/drawing/2014/main" id="{89203145-6D96-6D05-89AE-BD4BFDCCA427}"/>
              </a:ext>
            </a:extLst>
          </p:cNvPr>
          <p:cNvSpPr/>
          <p:nvPr/>
        </p:nvSpPr>
        <p:spPr>
          <a:xfrm>
            <a:off x="2998009" y="592513"/>
            <a:ext cx="576064" cy="1440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2A83FBC8-CDA9-A241-DEFB-D2B34D6DC73D}"/>
              </a:ext>
            </a:extLst>
          </p:cNvPr>
          <p:cNvSpPr txBox="1"/>
          <p:nvPr/>
        </p:nvSpPr>
        <p:spPr>
          <a:xfrm>
            <a:off x="3684799" y="510633"/>
            <a:ext cx="792088" cy="338554"/>
          </a:xfrm>
          <a:prstGeom prst="rect">
            <a:avLst/>
          </a:prstGeom>
          <a:noFill/>
        </p:spPr>
        <p:txBody>
          <a:bodyPr wrap="square" rtlCol="0">
            <a:spAutoFit/>
          </a:bodyPr>
          <a:lstStyle/>
          <a:p>
            <a:pPr algn="ctr"/>
            <a:r>
              <a:rPr lang="de-CH" sz="1600" dirty="0" err="1">
                <a:latin typeface="Calibri" panose="020F0502020204030204" pitchFamily="34" charset="0"/>
                <a:cs typeface="Calibri" panose="020F0502020204030204" pitchFamily="34" charset="0"/>
              </a:rPr>
              <a:t>pions</a:t>
            </a:r>
            <a:endParaRPr lang="de-CH" sz="1600" dirty="0">
              <a:latin typeface="Calibri" panose="020F0502020204030204" pitchFamily="34" charset="0"/>
              <a:cs typeface="Calibri" panose="020F0502020204030204" pitchFamily="34" charset="0"/>
            </a:endParaRPr>
          </a:p>
        </p:txBody>
      </p:sp>
      <p:sp>
        <p:nvSpPr>
          <p:cNvPr id="9" name="Right Arrow 8">
            <a:extLst>
              <a:ext uri="{FF2B5EF4-FFF2-40B4-BE49-F238E27FC236}">
                <a16:creationId xmlns:a16="http://schemas.microsoft.com/office/drawing/2014/main" id="{3713F103-854C-1DE6-2B9E-D1DC4363EEFA}"/>
              </a:ext>
            </a:extLst>
          </p:cNvPr>
          <p:cNvSpPr/>
          <p:nvPr/>
        </p:nvSpPr>
        <p:spPr>
          <a:xfrm>
            <a:off x="4587613" y="592513"/>
            <a:ext cx="576064" cy="1440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96764C6A-30E0-8F25-D0C7-EA5CD9741C13}"/>
              </a:ext>
            </a:extLst>
          </p:cNvPr>
          <p:cNvSpPr txBox="1"/>
          <p:nvPr/>
        </p:nvSpPr>
        <p:spPr>
          <a:xfrm>
            <a:off x="5157922" y="509722"/>
            <a:ext cx="792088" cy="338554"/>
          </a:xfrm>
          <a:prstGeom prst="rect">
            <a:avLst/>
          </a:prstGeom>
          <a:noFill/>
        </p:spPr>
        <p:txBody>
          <a:bodyPr wrap="square" rtlCol="0">
            <a:spAutoFit/>
          </a:bodyPr>
          <a:lstStyle/>
          <a:p>
            <a:pPr algn="ctr"/>
            <a:r>
              <a:rPr lang="de-CH" sz="1600" dirty="0" err="1">
                <a:latin typeface="Calibri" panose="020F0502020204030204" pitchFamily="34" charset="0"/>
                <a:cs typeface="Calibri" panose="020F0502020204030204" pitchFamily="34" charset="0"/>
              </a:rPr>
              <a:t>muons</a:t>
            </a:r>
            <a:endParaRPr lang="de-CH" sz="16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32FD09C-6E5C-21AC-E71C-E272124061B5}"/>
              </a:ext>
            </a:extLst>
          </p:cNvPr>
          <p:cNvSpPr txBox="1"/>
          <p:nvPr/>
        </p:nvSpPr>
        <p:spPr>
          <a:xfrm>
            <a:off x="2887283" y="242346"/>
            <a:ext cx="883447"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i</a:t>
            </a:r>
            <a:r>
              <a:rPr lang="en-CH" sz="1600" dirty="0">
                <a:latin typeface="Calibri" panose="020F0502020204030204" pitchFamily="34" charset="0"/>
                <a:cs typeface="Calibri" panose="020F0502020204030204" pitchFamily="34" charset="0"/>
              </a:rPr>
              <a:t>n target</a:t>
            </a:r>
          </a:p>
        </p:txBody>
      </p:sp>
      <p:sp>
        <p:nvSpPr>
          <p:cNvPr id="12" name="TextBox 11">
            <a:extLst>
              <a:ext uri="{FF2B5EF4-FFF2-40B4-BE49-F238E27FC236}">
                <a16:creationId xmlns:a16="http://schemas.microsoft.com/office/drawing/2014/main" id="{DCF44C16-D6B7-C45F-FC4C-06F1C6D7D735}"/>
              </a:ext>
            </a:extLst>
          </p:cNvPr>
          <p:cNvSpPr txBox="1"/>
          <p:nvPr/>
        </p:nvSpPr>
        <p:spPr>
          <a:xfrm>
            <a:off x="4525075" y="253959"/>
            <a:ext cx="666464"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decay</a:t>
            </a:r>
            <a:endParaRPr lang="en-CH" sz="16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134ABE2-1D1E-E915-5A5D-184F5B53B6FC}"/>
              </a:ext>
            </a:extLst>
          </p:cNvPr>
          <p:cNvSpPr txBox="1"/>
          <p:nvPr/>
        </p:nvSpPr>
        <p:spPr>
          <a:xfrm>
            <a:off x="1679866" y="3156296"/>
            <a:ext cx="1401442" cy="307777"/>
          </a:xfrm>
          <a:prstGeom prst="rect">
            <a:avLst/>
          </a:prstGeom>
          <a:noFill/>
        </p:spPr>
        <p:txBody>
          <a:bodyPr wrap="square" rtlCol="0">
            <a:spAutoFit/>
          </a:bodyPr>
          <a:lstStyle/>
          <a:p>
            <a:r>
              <a:rPr lang="de-CH" sz="1400" dirty="0">
                <a:latin typeface="Calibri" panose="020F0502020204030204" pitchFamily="34" charset="0"/>
                <a:cs typeface="Calibri" panose="020F0502020204030204" pitchFamily="34" charset="0"/>
              </a:rPr>
              <a:t>Graphite </a:t>
            </a:r>
            <a:r>
              <a:rPr lang="de-CH" sz="1400" b="1" dirty="0">
                <a:latin typeface="Calibri" panose="020F0502020204030204" pitchFamily="34" charset="0"/>
                <a:cs typeface="Calibri" panose="020F0502020204030204" pitchFamily="34" charset="0"/>
              </a:rPr>
              <a:t>Target</a:t>
            </a:r>
          </a:p>
        </p:txBody>
      </p:sp>
      <p:sp>
        <p:nvSpPr>
          <p:cNvPr id="14" name="TextBox 13">
            <a:extLst>
              <a:ext uri="{FF2B5EF4-FFF2-40B4-BE49-F238E27FC236}">
                <a16:creationId xmlns:a16="http://schemas.microsoft.com/office/drawing/2014/main" id="{D72F915C-B36E-6BC6-D0B3-669E066A81DE}"/>
              </a:ext>
            </a:extLst>
          </p:cNvPr>
          <p:cNvSpPr txBox="1"/>
          <p:nvPr/>
        </p:nvSpPr>
        <p:spPr>
          <a:xfrm>
            <a:off x="3279404" y="2956457"/>
            <a:ext cx="2076438" cy="523220"/>
          </a:xfrm>
          <a:prstGeom prst="rect">
            <a:avLst/>
          </a:prstGeom>
          <a:noFill/>
        </p:spPr>
        <p:txBody>
          <a:bodyPr wrap="square" rtlCol="0">
            <a:spAutoFit/>
          </a:bodyPr>
          <a:lstStyle/>
          <a:p>
            <a:r>
              <a:rPr lang="de-CH" sz="1400" dirty="0">
                <a:latin typeface="Calibri" panose="020F0502020204030204" pitchFamily="34" charset="0"/>
                <a:cs typeface="Calibri" panose="020F0502020204030204" pitchFamily="34" charset="0"/>
              </a:rPr>
              <a:t>20 T </a:t>
            </a:r>
            <a:r>
              <a:rPr lang="de-CH" sz="1400" b="1" dirty="0" err="1">
                <a:latin typeface="Calibri" panose="020F0502020204030204" pitchFamily="34" charset="0"/>
                <a:cs typeface="Calibri" panose="020F0502020204030204" pitchFamily="34" charset="0"/>
              </a:rPr>
              <a:t>solenoid</a:t>
            </a:r>
            <a:endParaRPr lang="de-CH" sz="1400" b="1" dirty="0">
              <a:latin typeface="Calibri" panose="020F0502020204030204" pitchFamily="34" charset="0"/>
              <a:cs typeface="Calibri" panose="020F0502020204030204" pitchFamily="34" charset="0"/>
            </a:endParaRPr>
          </a:p>
          <a:p>
            <a:r>
              <a:rPr lang="de-CH" sz="1400" dirty="0" err="1">
                <a:latin typeface="Calibri" panose="020F0502020204030204" pitchFamily="34" charset="0"/>
                <a:cs typeface="Calibri" panose="020F0502020204030204" pitchFamily="34" charset="0"/>
              </a:rPr>
              <a:t>to</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guide</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pions</a:t>
            </a:r>
            <a:r>
              <a:rPr lang="de-CH" sz="1400" dirty="0">
                <a:latin typeface="Calibri" panose="020F0502020204030204" pitchFamily="34" charset="0"/>
                <a:cs typeface="Calibri" panose="020F0502020204030204" pitchFamily="34" charset="0"/>
              </a:rPr>
              <a:t> and </a:t>
            </a:r>
            <a:r>
              <a:rPr lang="de-CH" sz="1400" dirty="0" err="1">
                <a:latin typeface="Calibri" panose="020F0502020204030204" pitchFamily="34" charset="0"/>
                <a:cs typeface="Calibri" panose="020F0502020204030204" pitchFamily="34" charset="0"/>
              </a:rPr>
              <a:t>muons</a:t>
            </a:r>
            <a:endParaRPr lang="de-CH" sz="1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DA99077-AE11-D6A8-0B32-2E132F2F6164}"/>
              </a:ext>
            </a:extLst>
          </p:cNvPr>
          <p:cNvSpPr txBox="1"/>
          <p:nvPr/>
        </p:nvSpPr>
        <p:spPr>
          <a:xfrm>
            <a:off x="5553938" y="2948573"/>
            <a:ext cx="1638914" cy="523220"/>
          </a:xfrm>
          <a:prstGeom prst="rect">
            <a:avLst/>
          </a:prstGeom>
          <a:noFill/>
        </p:spPr>
        <p:txBody>
          <a:bodyPr wrap="square" rtlCol="0">
            <a:spAutoFit/>
          </a:bodyPr>
          <a:lstStyle/>
          <a:p>
            <a:r>
              <a:rPr lang="de-CH" sz="1400" b="1" dirty="0">
                <a:latin typeface="Calibri" panose="020F0502020204030204" pitchFamily="34" charset="0"/>
                <a:cs typeface="Calibri" panose="020F0502020204030204" pitchFamily="34" charset="0"/>
              </a:rPr>
              <a:t>Tungsten </a:t>
            </a:r>
            <a:r>
              <a:rPr lang="de-CH" sz="1400" b="1" dirty="0" err="1">
                <a:latin typeface="Calibri" panose="020F0502020204030204" pitchFamily="34" charset="0"/>
                <a:cs typeface="Calibri" panose="020F0502020204030204" pitchFamily="34" charset="0"/>
              </a:rPr>
              <a:t>shielding</a:t>
            </a:r>
            <a:endParaRPr lang="de-CH" sz="1400" b="1" dirty="0">
              <a:latin typeface="Calibri" panose="020F0502020204030204" pitchFamily="34" charset="0"/>
              <a:cs typeface="Calibri" panose="020F0502020204030204" pitchFamily="34" charset="0"/>
            </a:endParaRPr>
          </a:p>
          <a:p>
            <a:r>
              <a:rPr lang="de-CH" sz="1400" dirty="0" err="1">
                <a:latin typeface="Calibri" panose="020F0502020204030204" pitchFamily="34" charset="0"/>
                <a:cs typeface="Calibri" panose="020F0502020204030204" pitchFamily="34" charset="0"/>
              </a:rPr>
              <a:t>To</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protect</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magnet</a:t>
            </a:r>
            <a:endParaRPr lang="de-CH" sz="1400" dirty="0">
              <a:latin typeface="Calibri" panose="020F0502020204030204" pitchFamily="34" charset="0"/>
              <a:cs typeface="Calibri" panose="020F0502020204030204" pitchFamily="34" charset="0"/>
            </a:endParaRPr>
          </a:p>
        </p:txBody>
      </p:sp>
      <p:pic>
        <p:nvPicPr>
          <p:cNvPr id="16" name="Picture 15" descr="p1.tiff">
            <a:extLst>
              <a:ext uri="{FF2B5EF4-FFF2-40B4-BE49-F238E27FC236}">
                <a16:creationId xmlns:a16="http://schemas.microsoft.com/office/drawing/2014/main" id="{ECB7A0E4-FF58-18B3-FEC5-91F63FAD1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692" y="917296"/>
            <a:ext cx="1482708" cy="1887836"/>
          </a:xfrm>
          <a:prstGeom prst="rect">
            <a:avLst/>
          </a:prstGeom>
        </p:spPr>
        <p:style>
          <a:lnRef idx="2">
            <a:schemeClr val="dk1"/>
          </a:lnRef>
          <a:fillRef idx="1">
            <a:schemeClr val="lt1"/>
          </a:fillRef>
          <a:effectRef idx="0">
            <a:schemeClr val="dk1"/>
          </a:effectRef>
          <a:fontRef idx="minor">
            <a:schemeClr val="dk1"/>
          </a:fontRef>
        </p:style>
      </p:pic>
      <p:sp>
        <p:nvSpPr>
          <p:cNvPr id="26" name="Content Placeholder 5">
            <a:extLst>
              <a:ext uri="{FF2B5EF4-FFF2-40B4-BE49-F238E27FC236}">
                <a16:creationId xmlns:a16="http://schemas.microsoft.com/office/drawing/2014/main" id="{AD427318-CD85-97BC-677A-57509CA16D4D}"/>
              </a:ext>
            </a:extLst>
          </p:cNvPr>
          <p:cNvSpPr>
            <a:spLocks noGrp="1"/>
          </p:cNvSpPr>
          <p:nvPr>
            <p:ph idx="1"/>
          </p:nvPr>
        </p:nvSpPr>
        <p:spPr>
          <a:xfrm>
            <a:off x="542549" y="3580696"/>
            <a:ext cx="8585185" cy="1104757"/>
          </a:xfrm>
          <a:ln>
            <a:noFill/>
          </a:ln>
        </p:spPr>
        <p:style>
          <a:lnRef idx="2">
            <a:schemeClr val="dk1"/>
          </a:lnRef>
          <a:fillRef idx="1">
            <a:schemeClr val="lt1"/>
          </a:fillRef>
          <a:effectRef idx="0">
            <a:schemeClr val="dk1"/>
          </a:effectRef>
          <a:fontRef idx="minor">
            <a:schemeClr val="dk1"/>
          </a:fontRef>
        </p:style>
        <p:txBody>
          <a:bodyPr/>
          <a:lstStyle/>
          <a:p>
            <a:pPr marL="285750" lvl="1" indent="-285750" defTabSz="914400">
              <a:spcBef>
                <a:spcPts val="500"/>
              </a:spcBef>
              <a:spcAft>
                <a:spcPts val="500"/>
              </a:spcAft>
              <a:buFont typeface="Arial" panose="020B0604020202020204" pitchFamily="34" charset="0"/>
              <a:buChar char="•"/>
              <a:defRPr/>
            </a:pPr>
            <a:r>
              <a:rPr lang="en-US" altLang="en-US" kern="0" dirty="0">
                <a:solidFill>
                  <a:srgbClr val="003087"/>
                </a:solidFill>
                <a:latin typeface="Helvetica" panose="020B0604020202020204" pitchFamily="34" charset="0"/>
                <a:cs typeface="Helvetica" panose="020B0604020202020204" pitchFamily="34" charset="0"/>
              </a:rPr>
              <a:t>Thermal and structural shock on the target due 2-4 MW and short proton bunches</a:t>
            </a:r>
          </a:p>
          <a:p>
            <a:pPr marL="285750" lvl="1" indent="-285750" defTabSz="914400">
              <a:spcBef>
                <a:spcPts val="500"/>
              </a:spcBef>
              <a:spcAft>
                <a:spcPts val="500"/>
              </a:spcAft>
              <a:buFont typeface="Arial" panose="020B0604020202020204" pitchFamily="34" charset="0"/>
              <a:buChar char="•"/>
              <a:defRPr/>
            </a:pPr>
            <a:r>
              <a:rPr lang="en-US" altLang="en-US" kern="0" dirty="0">
                <a:solidFill>
                  <a:schemeClr val="tx1">
                    <a:lumMod val="60000"/>
                    <a:lumOff val="40000"/>
                  </a:schemeClr>
                </a:solidFill>
                <a:latin typeface="Helvetica" panose="020B0604020202020204" pitchFamily="34" charset="0"/>
                <a:cs typeface="Helvetica" panose="020B0604020202020204" pitchFamily="34" charset="0"/>
              </a:rPr>
              <a:t>Study different materials, shapes, size optimization, advanced target concepts</a:t>
            </a:r>
          </a:p>
          <a:p>
            <a:pPr marL="285750" lvl="1" indent="-285750" defTabSz="914400">
              <a:spcBef>
                <a:spcPts val="500"/>
              </a:spcBef>
              <a:spcAft>
                <a:spcPts val="500"/>
              </a:spcAft>
              <a:buFont typeface="Arial" panose="020B0604020202020204" pitchFamily="34" charset="0"/>
              <a:buChar char="•"/>
              <a:defRPr/>
            </a:pPr>
            <a:r>
              <a:rPr lang="en-US" altLang="en-US" kern="0" dirty="0">
                <a:solidFill>
                  <a:schemeClr val="tx1">
                    <a:lumMod val="60000"/>
                    <a:lumOff val="40000"/>
                  </a:schemeClr>
                </a:solidFill>
                <a:latin typeface="Helvetica" panose="020B0604020202020204" pitchFamily="34" charset="0"/>
                <a:cs typeface="Helvetica" panose="020B0604020202020204" pitchFamily="34" charset="0"/>
              </a:rPr>
              <a:t>Focusing magnet is challenging due to field strength, size and radiation load </a:t>
            </a:r>
          </a:p>
          <a:p>
            <a:pPr marL="285750" lvl="1" indent="-285750" defTabSz="914400">
              <a:spcBef>
                <a:spcPts val="500"/>
              </a:spcBef>
              <a:spcAft>
                <a:spcPts val="500"/>
              </a:spcAft>
              <a:buFont typeface="Arial" panose="020B0604020202020204" pitchFamily="34" charset="0"/>
              <a:buChar char="•"/>
              <a:defRPr/>
            </a:pPr>
            <a:endParaRPr lang="en-US" altLang="en-US" kern="0" dirty="0">
              <a:solidFill>
                <a:srgbClr val="004C97"/>
              </a:solidFill>
              <a:latin typeface="Arial"/>
            </a:endParaRPr>
          </a:p>
          <a:p>
            <a:pPr>
              <a:spcBef>
                <a:spcPts val="600"/>
              </a:spcBef>
              <a:spcAft>
                <a:spcPts val="600"/>
              </a:spcAft>
            </a:pPr>
            <a:endParaRPr lang="en-US" sz="1600" dirty="0"/>
          </a:p>
          <a:p>
            <a:pPr>
              <a:spcBef>
                <a:spcPts val="600"/>
              </a:spcBef>
              <a:spcAft>
                <a:spcPts val="600"/>
              </a:spcAft>
            </a:pPr>
            <a:endParaRPr lang="en-US" sz="1600" dirty="0"/>
          </a:p>
          <a:p>
            <a:pPr>
              <a:spcBef>
                <a:spcPts val="600"/>
              </a:spcBef>
              <a:spcAft>
                <a:spcPts val="600"/>
              </a:spcAft>
            </a:pPr>
            <a:endParaRPr lang="en-US" sz="1600" dirty="0"/>
          </a:p>
          <a:p>
            <a:pPr>
              <a:spcBef>
                <a:spcPts val="600"/>
              </a:spcBef>
              <a:spcAft>
                <a:spcPts val="600"/>
              </a:spcAft>
            </a:pPr>
            <a:endParaRPr lang="en-US" sz="1600" dirty="0"/>
          </a:p>
          <a:p>
            <a:pPr>
              <a:spcBef>
                <a:spcPts val="600"/>
              </a:spcBef>
              <a:spcAft>
                <a:spcPts val="600"/>
              </a:spcAft>
            </a:pPr>
            <a:endParaRPr lang="en-US" sz="1600" dirty="0"/>
          </a:p>
          <a:p>
            <a:pPr>
              <a:spcBef>
                <a:spcPts val="600"/>
              </a:spcBef>
              <a:spcAft>
                <a:spcPts val="600"/>
              </a:spcAft>
            </a:pPr>
            <a:endParaRPr lang="en-US" sz="1600" dirty="0"/>
          </a:p>
        </p:txBody>
      </p:sp>
      <p:sp>
        <p:nvSpPr>
          <p:cNvPr id="6" name="Footer Placeholder 5">
            <a:extLst>
              <a:ext uri="{FF2B5EF4-FFF2-40B4-BE49-F238E27FC236}">
                <a16:creationId xmlns:a16="http://schemas.microsoft.com/office/drawing/2014/main" id="{57195B34-2354-2D5E-8686-D22148F83327}"/>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33280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Cooling Cells</a:t>
            </a:r>
          </a:p>
        </p:txBody>
      </p:sp>
      <p:sp>
        <p:nvSpPr>
          <p:cNvPr id="2" name="Content Placeholder 5">
            <a:extLst>
              <a:ext uri="{FF2B5EF4-FFF2-40B4-BE49-F238E27FC236}">
                <a16:creationId xmlns:a16="http://schemas.microsoft.com/office/drawing/2014/main" id="{32C59970-0148-CD78-0A01-347722A6A01C}"/>
              </a:ext>
            </a:extLst>
          </p:cNvPr>
          <p:cNvSpPr>
            <a:spLocks noGrp="1"/>
          </p:cNvSpPr>
          <p:nvPr>
            <p:ph idx="1"/>
          </p:nvPr>
        </p:nvSpPr>
        <p:spPr>
          <a:xfrm>
            <a:off x="0" y="3152392"/>
            <a:ext cx="9144000" cy="1577555"/>
          </a:xfrm>
          <a:ln>
            <a:noFill/>
          </a:ln>
        </p:spPr>
        <p:style>
          <a:lnRef idx="2">
            <a:schemeClr val="dk1"/>
          </a:lnRef>
          <a:fillRef idx="1">
            <a:schemeClr val="lt1"/>
          </a:fillRef>
          <a:effectRef idx="0">
            <a:schemeClr val="dk1"/>
          </a:effectRef>
          <a:fontRef idx="minor">
            <a:schemeClr val="dk1"/>
          </a:fontRef>
        </p:style>
        <p:txBody>
          <a:bodyPr/>
          <a:lstStyle/>
          <a:p>
            <a:pPr marL="568325" lvl="1" indent="-285750" defTabSz="914400">
              <a:spcBef>
                <a:spcPts val="500"/>
              </a:spcBef>
              <a:spcAft>
                <a:spcPts val="500"/>
              </a:spcAft>
              <a:buFont typeface="Arial" panose="020B0604020202020204" pitchFamily="34" charset="0"/>
              <a:buChar char="•"/>
              <a:defRPr/>
            </a:pPr>
            <a:r>
              <a:rPr lang="en-US" altLang="en-US" sz="1800" kern="0" dirty="0">
                <a:solidFill>
                  <a:srgbClr val="003087"/>
                </a:solidFill>
                <a:latin typeface="Helvetica" panose="020B0604020202020204" pitchFamily="34" charset="0"/>
                <a:ea typeface="+mn-ea"/>
                <a:cs typeface="Helvetica" panose="020B0604020202020204" pitchFamily="34" charset="0"/>
              </a:rPr>
              <a:t>Large bore solenoidal magnets: From 2 T (500 mm IR), to 14 T (50 mm IR)</a:t>
            </a:r>
          </a:p>
          <a:p>
            <a:pPr marL="568325" lvl="1" indent="-285750" defTabSz="914400">
              <a:spcBef>
                <a:spcPts val="500"/>
              </a:spcBef>
              <a:spcAft>
                <a:spcPts val="500"/>
              </a:spcAft>
              <a:buFont typeface="Arial" panose="020B0604020202020204" pitchFamily="34" charset="0"/>
              <a:buChar char="•"/>
              <a:defRPr/>
            </a:pPr>
            <a:r>
              <a:rPr lang="en-US" altLang="en-US" sz="1800" kern="0" dirty="0">
                <a:solidFill>
                  <a:srgbClr val="003087"/>
                </a:solidFill>
                <a:latin typeface="Helvetica" panose="020B0604020202020204" pitchFamily="34" charset="0"/>
                <a:ea typeface="+mn-ea"/>
                <a:cs typeface="Helvetica" panose="020B0604020202020204" pitchFamily="34" charset="0"/>
              </a:rPr>
              <a:t>Normal conducting RF that can provide high-gradients within a multi-T fields</a:t>
            </a:r>
          </a:p>
          <a:p>
            <a:pPr marL="568325" lvl="1" indent="-285750" defTabSz="914400">
              <a:spcBef>
                <a:spcPts val="500"/>
              </a:spcBef>
              <a:spcAft>
                <a:spcPts val="500"/>
              </a:spcAft>
              <a:buFont typeface="Arial" panose="020B0604020202020204" pitchFamily="34" charset="0"/>
              <a:buChar char="•"/>
              <a:defRPr/>
            </a:pPr>
            <a:r>
              <a:rPr lang="en-US" altLang="en-US" sz="1800" kern="0" dirty="0">
                <a:solidFill>
                  <a:srgbClr val="003087"/>
                </a:solidFill>
                <a:latin typeface="Helvetica" panose="020B0604020202020204" pitchFamily="34" charset="0"/>
                <a:ea typeface="+mn-ea"/>
                <a:cs typeface="Helvetica" panose="020B0604020202020204" pitchFamily="34" charset="0"/>
              </a:rPr>
              <a:t>Absorbers that can tolerate large muon intensities</a:t>
            </a:r>
          </a:p>
          <a:p>
            <a:pPr marL="568325" lvl="1" indent="-285750" defTabSz="914400">
              <a:spcBef>
                <a:spcPts val="500"/>
              </a:spcBef>
              <a:spcAft>
                <a:spcPts val="500"/>
              </a:spcAft>
              <a:buFont typeface="Arial" panose="020B0604020202020204" pitchFamily="34" charset="0"/>
              <a:buChar char="•"/>
              <a:defRPr/>
            </a:pPr>
            <a:r>
              <a:rPr lang="en-US" altLang="en-US" sz="1800" kern="0" dirty="0">
                <a:solidFill>
                  <a:schemeClr val="tx1">
                    <a:lumMod val="60000"/>
                    <a:lumOff val="40000"/>
                  </a:schemeClr>
                </a:solidFill>
                <a:latin typeface="Helvetica" panose="020B0604020202020204" pitchFamily="34" charset="0"/>
                <a:ea typeface="+mn-ea"/>
                <a:cs typeface="Helvetica" panose="020B0604020202020204" pitchFamily="34" charset="0"/>
              </a:rPr>
              <a:t>Need to further optimize the design considering engineering constraints </a:t>
            </a:r>
          </a:p>
          <a:p>
            <a:pPr defTabSz="914400">
              <a:spcBef>
                <a:spcPts val="500"/>
              </a:spcBef>
              <a:spcAft>
                <a:spcPts val="500"/>
              </a:spcAft>
              <a:defRPr/>
            </a:pPr>
            <a:endParaRPr lang="en-US" altLang="en-US" sz="2200" kern="0" dirty="0">
              <a:solidFill>
                <a:srgbClr val="000000"/>
              </a:solidFill>
              <a:latin typeface="Arial"/>
              <a:ea typeface="+mn-ea"/>
              <a:cs typeface="+mn-cs"/>
            </a:endParaRPr>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a:p>
            <a:pPr>
              <a:spcBef>
                <a:spcPts val="600"/>
              </a:spcBef>
              <a:spcAft>
                <a:spcPts val="600"/>
              </a:spcAft>
            </a:pPr>
            <a:endParaRPr lang="en-US" dirty="0"/>
          </a:p>
        </p:txBody>
      </p:sp>
      <p:pic>
        <p:nvPicPr>
          <p:cNvPr id="3" name="Picture 2">
            <a:extLst>
              <a:ext uri="{FF2B5EF4-FFF2-40B4-BE49-F238E27FC236}">
                <a16:creationId xmlns:a16="http://schemas.microsoft.com/office/drawing/2014/main" id="{2FB9D00B-FD84-6317-FA82-A755D2BFCAE0}"/>
              </a:ext>
            </a:extLst>
          </p:cNvPr>
          <p:cNvPicPr>
            <a:picLocks noChangeAspect="1"/>
          </p:cNvPicPr>
          <p:nvPr/>
        </p:nvPicPr>
        <p:blipFill>
          <a:blip r:embed="rId3" cstate="print">
            <a:extLst>
              <a:ext uri="{28A0092B-C50C-407E-A947-70E740481C1C}">
                <a14:useLocalDpi xmlns:a14="http://schemas.microsoft.com/office/drawing/2010/main" val="0"/>
              </a:ext>
            </a:extLst>
          </a:blip>
          <a:srcRect l="6090" t="8717" r="12608" b="3932"/>
          <a:stretch>
            <a:fillRect/>
          </a:stretch>
        </p:blipFill>
        <p:spPr bwMode="auto">
          <a:xfrm>
            <a:off x="1141310" y="914117"/>
            <a:ext cx="2690664" cy="22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535E8485-AF9D-BB42-69F8-2DC9ECA573DA}"/>
              </a:ext>
            </a:extLst>
          </p:cNvPr>
          <p:cNvPicPr>
            <a:picLocks noChangeAspect="1"/>
          </p:cNvPicPr>
          <p:nvPr/>
        </p:nvPicPr>
        <p:blipFill>
          <a:blip r:embed="rId4" cstate="print">
            <a:extLst>
              <a:ext uri="{28A0092B-C50C-407E-A947-70E740481C1C}">
                <a14:useLocalDpi xmlns:a14="http://schemas.microsoft.com/office/drawing/2010/main" val="0"/>
              </a:ext>
            </a:extLst>
          </a:blip>
          <a:srcRect l="5956" t="9059" r="2629" b="4102"/>
          <a:stretch>
            <a:fillRect/>
          </a:stretch>
        </p:blipFill>
        <p:spPr bwMode="auto">
          <a:xfrm>
            <a:off x="5219669" y="789906"/>
            <a:ext cx="2994417" cy="221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19F9E2E-4017-13ED-4A13-D52138973298}"/>
              </a:ext>
            </a:extLst>
          </p:cNvPr>
          <p:cNvSpPr txBox="1"/>
          <p:nvPr/>
        </p:nvSpPr>
        <p:spPr>
          <a:xfrm flipH="1">
            <a:off x="1264797" y="497001"/>
            <a:ext cx="2567177" cy="323165"/>
          </a:xfrm>
          <a:prstGeom prst="rect">
            <a:avLst/>
          </a:prstGeom>
          <a:noFill/>
          <a:ln w="25400">
            <a:solidFill>
              <a:schemeClr val="tx2">
                <a:lumMod val="60000"/>
                <a:lumOff val="40000"/>
              </a:schemeClr>
            </a:solidFill>
          </a:ln>
        </p:spPr>
        <p:txBody>
          <a:bodyPr wrap="square" rtlCol="0">
            <a:spAutoFit/>
          </a:bodyPr>
          <a:lstStyle/>
          <a:p>
            <a:r>
              <a:rPr lang="en-US" sz="1500" dirty="0">
                <a:solidFill>
                  <a:srgbClr val="404040"/>
                </a:solidFill>
                <a:latin typeface="Helvetica" panose="020B0604020202020204" pitchFamily="34" charset="0"/>
                <a:cs typeface="Helvetica" panose="020B0604020202020204" pitchFamily="34" charset="0"/>
              </a:rPr>
              <a:t>Early cell (“easy”) – 2T peak</a:t>
            </a:r>
          </a:p>
        </p:txBody>
      </p:sp>
      <p:sp>
        <p:nvSpPr>
          <p:cNvPr id="9" name="TextBox 8">
            <a:extLst>
              <a:ext uri="{FF2B5EF4-FFF2-40B4-BE49-F238E27FC236}">
                <a16:creationId xmlns:a16="http://schemas.microsoft.com/office/drawing/2014/main" id="{AA55F7F9-BF77-C1D6-70A3-CF93552261A1}"/>
              </a:ext>
            </a:extLst>
          </p:cNvPr>
          <p:cNvSpPr txBox="1"/>
          <p:nvPr/>
        </p:nvSpPr>
        <p:spPr>
          <a:xfrm flipH="1">
            <a:off x="5312028" y="422247"/>
            <a:ext cx="2720271" cy="323165"/>
          </a:xfrm>
          <a:prstGeom prst="rect">
            <a:avLst/>
          </a:prstGeom>
          <a:noFill/>
          <a:ln w="25400">
            <a:solidFill>
              <a:schemeClr val="accent2">
                <a:lumMod val="75000"/>
              </a:schemeClr>
            </a:solidFill>
          </a:ln>
        </p:spPr>
        <p:txBody>
          <a:bodyPr wrap="square" rtlCol="0">
            <a:spAutoFit/>
          </a:bodyPr>
          <a:lstStyle/>
          <a:p>
            <a:r>
              <a:rPr lang="en-US" sz="1500" dirty="0">
                <a:solidFill>
                  <a:srgbClr val="404040"/>
                </a:solidFill>
                <a:latin typeface="Helvetica" panose="020B0604020202020204" pitchFamily="34" charset="0"/>
                <a:cs typeface="Helvetica" panose="020B0604020202020204" pitchFamily="34" charset="0"/>
              </a:rPr>
              <a:t>Late cell ( “hard”) – 14 T peak</a:t>
            </a:r>
          </a:p>
        </p:txBody>
      </p:sp>
      <p:sp>
        <p:nvSpPr>
          <p:cNvPr id="10" name="Footer Placeholder 9">
            <a:extLst>
              <a:ext uri="{FF2B5EF4-FFF2-40B4-BE49-F238E27FC236}">
                <a16:creationId xmlns:a16="http://schemas.microsoft.com/office/drawing/2014/main" id="{B77CDD0F-A316-200F-7C02-D66B35BD2A21}"/>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182908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computer&#10;&#10;Description automatically generated">
            <a:extLst>
              <a:ext uri="{FF2B5EF4-FFF2-40B4-BE49-F238E27FC236}">
                <a16:creationId xmlns:a16="http://schemas.microsoft.com/office/drawing/2014/main" id="{6CC62DB4-FD92-C368-E0D8-22CBA4241FA8}"/>
              </a:ext>
            </a:extLst>
          </p:cNvPr>
          <p:cNvPicPr>
            <a:picLocks noChangeAspect="1"/>
          </p:cNvPicPr>
          <p:nvPr/>
        </p:nvPicPr>
        <p:blipFill>
          <a:blip r:embed="rId3"/>
          <a:stretch>
            <a:fillRect/>
          </a:stretch>
        </p:blipFill>
        <p:spPr>
          <a:xfrm rot="637242">
            <a:off x="1161375" y="1564726"/>
            <a:ext cx="3566852" cy="1655872"/>
          </a:xfrm>
          <a:prstGeom prst="rect">
            <a:avLst/>
          </a:prstGeom>
        </p:spPr>
      </p:pic>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BIB Challenges </a:t>
            </a:r>
          </a:p>
        </p:txBody>
      </p:sp>
      <p:sp>
        <p:nvSpPr>
          <p:cNvPr id="12" name="Rectangle 11">
            <a:extLst>
              <a:ext uri="{FF2B5EF4-FFF2-40B4-BE49-F238E27FC236}">
                <a16:creationId xmlns:a16="http://schemas.microsoft.com/office/drawing/2014/main" id="{0253AC3F-09E2-2449-1753-A5217B8E74D2}"/>
              </a:ext>
            </a:extLst>
          </p:cNvPr>
          <p:cNvSpPr/>
          <p:nvPr/>
        </p:nvSpPr>
        <p:spPr>
          <a:xfrm>
            <a:off x="311912" y="545152"/>
            <a:ext cx="8686800" cy="2031325"/>
          </a:xfrm>
          <a:prstGeom prst="rect">
            <a:avLst/>
          </a:prstGeom>
        </p:spPr>
        <p:txBody>
          <a:bodyPr wrap="square">
            <a:spAutoFit/>
          </a:bodyPr>
          <a:lstStyle/>
          <a:p>
            <a:pPr marL="285750" indent="-285750">
              <a:buFont typeface="Arial" panose="020B0604020202020204" pitchFamily="34" charset="0"/>
              <a:buChar char="•"/>
            </a:pPr>
            <a:r>
              <a:rPr lang="en-US" sz="1800" dirty="0">
                <a:latin typeface="+mj-lt"/>
                <a:cs typeface="Times New Roman" panose="02020603050405020304" pitchFamily="18" charset="0"/>
              </a:rPr>
              <a:t>Beam background is one of the unique features/challenges of Muon Colliders</a:t>
            </a:r>
          </a:p>
          <a:p>
            <a:pPr marL="742950" lvl="1" indent="-285750">
              <a:buFont typeface="Arial" panose="020B0604020202020204" pitchFamily="34" charset="0"/>
              <a:buChar char="•"/>
            </a:pPr>
            <a:r>
              <a:rPr lang="en-US" sz="1800" dirty="0">
                <a:latin typeface="+mj-lt"/>
                <a:cs typeface="Times New Roman" panose="02020603050405020304" pitchFamily="18" charset="0"/>
              </a:rPr>
              <a:t>10</a:t>
            </a:r>
            <a:r>
              <a:rPr lang="en-US" sz="1800" baseline="30000" dirty="0">
                <a:latin typeface="+mj-lt"/>
                <a:cs typeface="Times New Roman" panose="02020603050405020304" pitchFamily="18" charset="0"/>
              </a:rPr>
              <a:t>6</a:t>
            </a:r>
            <a:r>
              <a:rPr lang="en-US" sz="1800" dirty="0">
                <a:latin typeface="+mj-lt"/>
                <a:cs typeface="Times New Roman" panose="02020603050405020304" pitchFamily="18" charset="0"/>
              </a:rPr>
              <a:t> muon decays per meter </a:t>
            </a:r>
            <a:r>
              <a:rPr lang="en-US" sz="1800" dirty="0">
                <a:solidFill>
                  <a:schemeClr val="tx2">
                    <a:lumMod val="60000"/>
                    <a:lumOff val="40000"/>
                  </a:schemeClr>
                </a:solidFill>
                <a:latin typeface="+mj-lt"/>
                <a:cs typeface="Times New Roman" panose="02020603050405020304" pitchFamily="18" charset="0"/>
              </a:rPr>
              <a:t>Simulating the BIB is a computational challenge</a:t>
            </a:r>
          </a:p>
          <a:p>
            <a:endParaRPr lang="en-US" sz="1800" dirty="0">
              <a:latin typeface="+mj-lt"/>
              <a:cs typeface="Times New Roman" panose="02020603050405020304" pitchFamily="18" charset="0"/>
            </a:endParaRPr>
          </a:p>
          <a:p>
            <a:endParaRPr lang="en-US" sz="1800" dirty="0">
              <a:latin typeface="+mj-lt"/>
              <a:ea typeface="Times New Roman" panose="02020603050405020304" pitchFamily="18" charset="0"/>
            </a:endParaRPr>
          </a:p>
          <a:p>
            <a:pPr marL="285750" indent="-285750">
              <a:buFont typeface="Arial" panose="020B0604020202020204" pitchFamily="34" charset="0"/>
              <a:buChar char="•"/>
            </a:pPr>
            <a:endParaRPr lang="en-US" sz="1800" dirty="0">
              <a:solidFill>
                <a:schemeClr val="tx1"/>
              </a:solidFill>
              <a:latin typeface="+mj-lt"/>
            </a:endParaRPr>
          </a:p>
          <a:p>
            <a:pPr marL="285750" indent="-285750">
              <a:buFont typeface="Arial" panose="020B0604020202020204" pitchFamily="34" charset="0"/>
              <a:buChar char="•"/>
            </a:pPr>
            <a:endParaRPr lang="en-US" sz="1800" dirty="0">
              <a:latin typeface="+mj-lt"/>
              <a:cs typeface="Times New Roman" panose="02020603050405020304" pitchFamily="18" charset="0"/>
            </a:endParaRPr>
          </a:p>
          <a:p>
            <a:endParaRPr lang="en-US" sz="1800" dirty="0">
              <a:latin typeface="+mj-lt"/>
            </a:endParaRPr>
          </a:p>
        </p:txBody>
      </p:sp>
      <p:sp>
        <p:nvSpPr>
          <p:cNvPr id="3" name="TextBox 2">
            <a:extLst>
              <a:ext uri="{FF2B5EF4-FFF2-40B4-BE49-F238E27FC236}">
                <a16:creationId xmlns:a16="http://schemas.microsoft.com/office/drawing/2014/main" id="{6B37B55C-8CE4-9730-DB52-AE76139F2ADF}"/>
              </a:ext>
            </a:extLst>
          </p:cNvPr>
          <p:cNvSpPr txBox="1"/>
          <p:nvPr/>
        </p:nvSpPr>
        <p:spPr>
          <a:xfrm>
            <a:off x="23722" y="3535883"/>
            <a:ext cx="9096555" cy="1754326"/>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tx2">
                    <a:lumMod val="60000"/>
                    <a:lumOff val="40000"/>
                  </a:schemeClr>
                </a:solidFill>
                <a:latin typeface="+mj-lt"/>
                <a:cs typeface="Times New Roman" panose="02020603050405020304" pitchFamily="18" charset="0"/>
              </a:rPr>
              <a:t>Machine-Detector Interface requires careful design optimization and engineering studies</a:t>
            </a:r>
          </a:p>
          <a:p>
            <a:pPr marL="285750" indent="-285750">
              <a:buFont typeface="Arial" panose="020B0604020202020204" pitchFamily="34" charset="0"/>
              <a:buChar char="•"/>
            </a:pPr>
            <a:r>
              <a:rPr lang="en-US" sz="1800" dirty="0">
                <a:solidFill>
                  <a:schemeClr val="tx1">
                    <a:lumMod val="60000"/>
                    <a:lumOff val="40000"/>
                  </a:schemeClr>
                </a:solidFill>
                <a:latin typeface="+mj-lt"/>
              </a:rPr>
              <a:t>Next step in evolution of detectors, hybrid of LHC and Higgs Factory needs. Requires novel detectors - opportunities for innovative detector designs and technology!</a:t>
            </a:r>
          </a:p>
          <a:p>
            <a:pPr marL="285750" indent="-285750">
              <a:buFont typeface="Arial" panose="020B0604020202020204" pitchFamily="34" charset="0"/>
              <a:buChar char="•"/>
            </a:pPr>
            <a:endParaRPr lang="en-US" sz="1800" dirty="0">
              <a:solidFill>
                <a:schemeClr val="tx2">
                  <a:lumMod val="60000"/>
                  <a:lumOff val="40000"/>
                </a:schemeClr>
              </a:solidFill>
              <a:latin typeface="+mj-lt"/>
              <a:cs typeface="Times New Roman" panose="02020603050405020304" pitchFamily="18" charset="0"/>
            </a:endParaRPr>
          </a:p>
          <a:p>
            <a:pPr marL="285750" indent="-285750">
              <a:buFont typeface="Arial" panose="020B0604020202020204" pitchFamily="34" charset="0"/>
              <a:buChar char="•"/>
            </a:pPr>
            <a:endParaRPr lang="en-US" sz="1800" dirty="0">
              <a:solidFill>
                <a:schemeClr val="tx2">
                  <a:lumMod val="60000"/>
                  <a:lumOff val="40000"/>
                </a:schemeClr>
              </a:solidFill>
              <a:latin typeface="+mj-lt"/>
              <a:cs typeface="Times New Roman" panose="02020603050405020304" pitchFamily="18" charset="0"/>
            </a:endParaRPr>
          </a:p>
        </p:txBody>
      </p:sp>
      <p:pic>
        <p:nvPicPr>
          <p:cNvPr id="9" name="Picture 8" descr="A drawing of a box with a screwdriver&#10;&#10;Description automatically generated">
            <a:extLst>
              <a:ext uri="{FF2B5EF4-FFF2-40B4-BE49-F238E27FC236}">
                <a16:creationId xmlns:a16="http://schemas.microsoft.com/office/drawing/2014/main" id="{90729F83-206A-4B90-1974-4C2594E62E5A}"/>
              </a:ext>
            </a:extLst>
          </p:cNvPr>
          <p:cNvPicPr>
            <a:picLocks noChangeAspect="1"/>
          </p:cNvPicPr>
          <p:nvPr/>
        </p:nvPicPr>
        <p:blipFill>
          <a:blip r:embed="rId4"/>
          <a:stretch>
            <a:fillRect/>
          </a:stretch>
        </p:blipFill>
        <p:spPr>
          <a:xfrm>
            <a:off x="228600" y="1578963"/>
            <a:ext cx="2582653" cy="1064416"/>
          </a:xfrm>
          <a:prstGeom prst="rect">
            <a:avLst/>
          </a:prstGeom>
        </p:spPr>
      </p:pic>
      <p:pic>
        <p:nvPicPr>
          <p:cNvPr id="15" name="Picture 14" descr="A blue circle with green and blue objects&#10;&#10;Description automatically generated">
            <a:extLst>
              <a:ext uri="{FF2B5EF4-FFF2-40B4-BE49-F238E27FC236}">
                <a16:creationId xmlns:a16="http://schemas.microsoft.com/office/drawing/2014/main" id="{9588738D-A29E-AAEC-4123-A838FF847CE8}"/>
              </a:ext>
            </a:extLst>
          </p:cNvPr>
          <p:cNvPicPr>
            <a:picLocks noChangeAspect="1"/>
          </p:cNvPicPr>
          <p:nvPr/>
        </p:nvPicPr>
        <p:blipFill>
          <a:blip r:embed="rId5"/>
          <a:stretch>
            <a:fillRect/>
          </a:stretch>
        </p:blipFill>
        <p:spPr>
          <a:xfrm>
            <a:off x="5240668" y="1396844"/>
            <a:ext cx="1622160" cy="1200330"/>
          </a:xfrm>
          <a:prstGeom prst="rect">
            <a:avLst/>
          </a:prstGeom>
        </p:spPr>
      </p:pic>
      <p:pic>
        <p:nvPicPr>
          <p:cNvPr id="17" name="Picture 16">
            <a:extLst>
              <a:ext uri="{FF2B5EF4-FFF2-40B4-BE49-F238E27FC236}">
                <a16:creationId xmlns:a16="http://schemas.microsoft.com/office/drawing/2014/main" id="{9A0E46D2-196A-6B38-E228-0A8A1702D771}"/>
              </a:ext>
            </a:extLst>
          </p:cNvPr>
          <p:cNvPicPr>
            <a:picLocks noChangeAspect="1"/>
          </p:cNvPicPr>
          <p:nvPr/>
        </p:nvPicPr>
        <p:blipFill>
          <a:blip r:embed="rId6"/>
          <a:stretch>
            <a:fillRect/>
          </a:stretch>
        </p:blipFill>
        <p:spPr>
          <a:xfrm>
            <a:off x="5778388" y="2215452"/>
            <a:ext cx="1454326" cy="1245981"/>
          </a:xfrm>
          <a:prstGeom prst="rect">
            <a:avLst/>
          </a:prstGeom>
        </p:spPr>
      </p:pic>
      <p:pic>
        <p:nvPicPr>
          <p:cNvPr id="19" name="Picture 18" descr="A yellow tube with holes&#10;&#10;Description automatically generated">
            <a:extLst>
              <a:ext uri="{FF2B5EF4-FFF2-40B4-BE49-F238E27FC236}">
                <a16:creationId xmlns:a16="http://schemas.microsoft.com/office/drawing/2014/main" id="{C8789B27-7D8C-0061-8567-60021166932C}"/>
              </a:ext>
            </a:extLst>
          </p:cNvPr>
          <p:cNvPicPr>
            <a:picLocks noChangeAspect="1"/>
          </p:cNvPicPr>
          <p:nvPr/>
        </p:nvPicPr>
        <p:blipFill>
          <a:blip r:embed="rId7"/>
          <a:stretch>
            <a:fillRect/>
          </a:stretch>
        </p:blipFill>
        <p:spPr>
          <a:xfrm>
            <a:off x="7194310" y="2416236"/>
            <a:ext cx="1721090" cy="992789"/>
          </a:xfrm>
          <a:prstGeom prst="rect">
            <a:avLst/>
          </a:prstGeom>
        </p:spPr>
      </p:pic>
      <p:pic>
        <p:nvPicPr>
          <p:cNvPr id="21" name="Picture 20" descr="A green and blue object&#10;&#10;Description automatically generated with medium confidence">
            <a:extLst>
              <a:ext uri="{FF2B5EF4-FFF2-40B4-BE49-F238E27FC236}">
                <a16:creationId xmlns:a16="http://schemas.microsoft.com/office/drawing/2014/main" id="{9A214E2A-D388-06FB-B935-D83FA1D1677D}"/>
              </a:ext>
            </a:extLst>
          </p:cNvPr>
          <p:cNvPicPr>
            <a:picLocks noChangeAspect="1"/>
          </p:cNvPicPr>
          <p:nvPr/>
        </p:nvPicPr>
        <p:blipFill>
          <a:blip r:embed="rId8"/>
          <a:stretch>
            <a:fillRect/>
          </a:stretch>
        </p:blipFill>
        <p:spPr>
          <a:xfrm>
            <a:off x="6818742" y="1411577"/>
            <a:ext cx="1242447" cy="1200330"/>
          </a:xfrm>
          <a:prstGeom prst="rect">
            <a:avLst/>
          </a:prstGeom>
        </p:spPr>
      </p:pic>
      <p:sp>
        <p:nvSpPr>
          <p:cNvPr id="7" name="Footer Placeholder 6">
            <a:extLst>
              <a:ext uri="{FF2B5EF4-FFF2-40B4-BE49-F238E27FC236}">
                <a16:creationId xmlns:a16="http://schemas.microsoft.com/office/drawing/2014/main" id="{B718EB03-E2A7-480F-717D-4F78B217FF51}"/>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1886945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364DF-F51C-4A4E-BE16-F3BC4AFEF0D2}"/>
              </a:ext>
            </a:extLst>
          </p:cNvPr>
          <p:cNvSpPr>
            <a:spLocks noGrp="1"/>
          </p:cNvSpPr>
          <p:nvPr>
            <p:ph type="title"/>
          </p:nvPr>
        </p:nvSpPr>
        <p:spPr>
          <a:xfrm>
            <a:off x="228600" y="188814"/>
            <a:ext cx="8686800" cy="320908"/>
          </a:xfrm>
        </p:spPr>
        <p:txBody>
          <a:bodyPr anchor="b">
            <a:normAutofit/>
          </a:bodyPr>
          <a:lstStyle/>
          <a:p>
            <a:pPr>
              <a:lnSpc>
                <a:spcPct val="90000"/>
              </a:lnSpc>
            </a:pPr>
            <a:r>
              <a:rPr lang="en-US" dirty="0"/>
              <a:t>BIB Suppression</a:t>
            </a:r>
          </a:p>
        </p:txBody>
      </p:sp>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a:xfrm>
            <a:off x="222250" y="4878161"/>
            <a:ext cx="414338" cy="177964"/>
          </a:xfrm>
        </p:spPr>
        <p:txBody>
          <a:bodyPr wrap="square" anchor="t">
            <a:normAutofit/>
          </a:bodyPr>
          <a:lstStyle/>
          <a:p>
            <a:pPr>
              <a:spcAft>
                <a:spcPts val="600"/>
              </a:spcAft>
              <a:defRPr/>
            </a:pPr>
            <a:fld id="{148C009B-CB69-E04A-B9B3-34B26D69E9CF}" type="slidenum">
              <a:rPr lang="en-US" smtClean="0"/>
              <a:pPr>
                <a:spcAft>
                  <a:spcPts val="600"/>
                </a:spcAft>
                <a:defRPr/>
              </a:pPr>
              <a:t>49</a:t>
            </a:fld>
            <a:endParaRPr lang="en-US"/>
          </a:p>
        </p:txBody>
      </p:sp>
      <p:sp>
        <p:nvSpPr>
          <p:cNvPr id="38" name="Rectangle 37">
            <a:extLst>
              <a:ext uri="{FF2B5EF4-FFF2-40B4-BE49-F238E27FC236}">
                <a16:creationId xmlns:a16="http://schemas.microsoft.com/office/drawing/2014/main" id="{B9FECC73-C181-04EF-2DD5-4A5F20DC9CD3}"/>
              </a:ext>
            </a:extLst>
          </p:cNvPr>
          <p:cNvSpPr/>
          <p:nvPr/>
        </p:nvSpPr>
        <p:spPr>
          <a:xfrm>
            <a:off x="177294" y="637024"/>
            <a:ext cx="8446176" cy="1200329"/>
          </a:xfrm>
          <a:prstGeom prst="rect">
            <a:avLst/>
          </a:prstGeom>
        </p:spPr>
        <p:txBody>
          <a:bodyPr wrap="square">
            <a:spAutoFit/>
          </a:bodyPr>
          <a:lstStyle/>
          <a:p>
            <a:pPr marL="285750" indent="-285750">
              <a:buFont typeface="Arial" panose="020B0604020202020204" pitchFamily="34" charset="0"/>
              <a:buChar char="•"/>
            </a:pPr>
            <a:r>
              <a:rPr lang="en-US" sz="1800" dirty="0">
                <a:latin typeface="+mj-lt"/>
                <a:cs typeface="Times New Roman" panose="02020603050405020304" pitchFamily="18" charset="0"/>
              </a:rPr>
              <a:t>The BIB is mostly low energy, out of time and not pointing to the Interaction Point</a:t>
            </a:r>
            <a:endParaRPr lang="en-US" sz="1800" dirty="0">
              <a:latin typeface="+mj-lt"/>
            </a:endParaRPr>
          </a:p>
          <a:p>
            <a:pPr marL="285750" indent="-285750">
              <a:buFont typeface="Arial" panose="020B0604020202020204" pitchFamily="34" charset="0"/>
              <a:buChar char="•"/>
            </a:pPr>
            <a:r>
              <a:rPr lang="en-US" sz="1800" dirty="0">
                <a:latin typeface="+mj-lt"/>
              </a:rPr>
              <a:t>Some similarities with LHC pileup - </a:t>
            </a:r>
            <a:r>
              <a:rPr lang="en-US" sz="1800" b="1" dirty="0">
                <a:latin typeface="+mj-lt"/>
              </a:rPr>
              <a:t>can build on that experience! </a:t>
            </a:r>
          </a:p>
          <a:p>
            <a:pPr marL="285750" indent="-285750">
              <a:buFont typeface="Arial" panose="020B0604020202020204" pitchFamily="34" charset="0"/>
              <a:buChar char="•"/>
            </a:pPr>
            <a:endParaRPr lang="en-US" sz="1800" dirty="0">
              <a:latin typeface="+mj-lt"/>
              <a:cs typeface="Times New Roman" panose="02020603050405020304" pitchFamily="18" charset="0"/>
            </a:endParaRPr>
          </a:p>
        </p:txBody>
      </p:sp>
      <p:pic>
        <p:nvPicPr>
          <p:cNvPr id="60" name="Picture 59">
            <a:extLst>
              <a:ext uri="{FF2B5EF4-FFF2-40B4-BE49-F238E27FC236}">
                <a16:creationId xmlns:a16="http://schemas.microsoft.com/office/drawing/2014/main" id="{237A82F0-A505-B3A0-9CD5-4E64058BDB05}"/>
              </a:ext>
            </a:extLst>
          </p:cNvPr>
          <p:cNvPicPr>
            <a:picLocks noChangeAspect="1"/>
          </p:cNvPicPr>
          <p:nvPr/>
        </p:nvPicPr>
        <p:blipFill>
          <a:blip r:embed="rId3"/>
          <a:stretch>
            <a:fillRect/>
          </a:stretch>
        </p:blipFill>
        <p:spPr>
          <a:xfrm>
            <a:off x="368458" y="1911797"/>
            <a:ext cx="3893077" cy="2346617"/>
          </a:xfrm>
          <a:prstGeom prst="rect">
            <a:avLst/>
          </a:prstGeom>
        </p:spPr>
      </p:pic>
      <p:sp>
        <p:nvSpPr>
          <p:cNvPr id="11" name="Rectangle 10">
            <a:extLst>
              <a:ext uri="{FF2B5EF4-FFF2-40B4-BE49-F238E27FC236}">
                <a16:creationId xmlns:a16="http://schemas.microsoft.com/office/drawing/2014/main" id="{F6C1AE75-1C24-EA4C-40CE-55D0C547E9E2}"/>
              </a:ext>
            </a:extLst>
          </p:cNvPr>
          <p:cNvSpPr/>
          <p:nvPr/>
        </p:nvSpPr>
        <p:spPr>
          <a:xfrm>
            <a:off x="2467233" y="1778016"/>
            <a:ext cx="3744097" cy="1984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Screen Shot 2023-03-05 at 7.18.59 PM.png" descr="Screen Shot 2023-03-05 at 7.18.59 PM.png">
            <a:extLst>
              <a:ext uri="{FF2B5EF4-FFF2-40B4-BE49-F238E27FC236}">
                <a16:creationId xmlns:a16="http://schemas.microsoft.com/office/drawing/2014/main" id="{4B14F9F5-F005-CE3A-ED22-339CAB24B3A9}"/>
              </a:ext>
            </a:extLst>
          </p:cNvPr>
          <p:cNvPicPr>
            <a:picLocks noChangeAspect="1"/>
          </p:cNvPicPr>
          <p:nvPr/>
        </p:nvPicPr>
        <p:blipFill>
          <a:blip r:embed="rId4"/>
          <a:stretch>
            <a:fillRect/>
          </a:stretch>
        </p:blipFill>
        <p:spPr>
          <a:xfrm>
            <a:off x="4882466" y="2682142"/>
            <a:ext cx="3690253" cy="1351229"/>
          </a:xfrm>
          <a:prstGeom prst="rect">
            <a:avLst/>
          </a:prstGeom>
          <a:ln w="12700">
            <a:miter lim="400000"/>
          </a:ln>
        </p:spPr>
      </p:pic>
      <p:sp>
        <p:nvSpPr>
          <p:cNvPr id="6" name="Footer Placeholder 5">
            <a:extLst>
              <a:ext uri="{FF2B5EF4-FFF2-40B4-BE49-F238E27FC236}">
                <a16:creationId xmlns:a16="http://schemas.microsoft.com/office/drawing/2014/main" id="{7AC41C40-DC4D-30F2-B162-F5DB7201C6BB}"/>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2897244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lide Number"/>
          <p:cNvSpPr txBox="1">
            <a:spLocks noGrp="1"/>
          </p:cNvSpPr>
          <p:nvPr>
            <p:ph type="sldNum" sz="quarter" idx="2"/>
          </p:nvPr>
        </p:nvSpPr>
        <p:spPr>
          <a:xfrm>
            <a:off x="23762082" y="13153541"/>
            <a:ext cx="453239"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Avenir Book"/>
                <a:ea typeface="Avenir Book"/>
                <a:cs typeface="Avenir Book"/>
                <a:sym typeface="Avenir Book"/>
              </a:defRPr>
            </a:lvl1pPr>
            <a:lvl2pPr marL="0" marR="0" indent="4572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2pPr>
            <a:lvl3pPr marL="0" marR="0" indent="9144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3pPr>
            <a:lvl4pPr marL="0" marR="0" indent="13716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4pPr>
            <a:lvl5pPr marL="0" marR="0" indent="18288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5pPr>
            <a:lvl6pPr marL="0" marR="0" indent="22860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6pPr>
            <a:lvl7pPr marL="0" marR="0" indent="27432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7pPr>
            <a:lvl8pPr marL="0" marR="0" indent="32004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8pPr>
            <a:lvl9pPr marL="0" marR="0" indent="36576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9pPr>
          </a:lstStyle>
          <a:p>
            <a:fld id="{86CB4B4D-7CA3-9044-876B-883B54F8677D}" type="slidenum">
              <a:rPr lang="en-US" smtClean="0"/>
              <a:pPr/>
              <a:t>5</a:t>
            </a:fld>
            <a:endParaRPr/>
          </a:p>
        </p:txBody>
      </p:sp>
      <p:pic>
        <p:nvPicPr>
          <p:cNvPr id="1060" name="USMCCLogo_color_black.png" descr="USMCCLogo_color_black.png"/>
          <p:cNvPicPr>
            <a:picLocks noChangeAspect="1"/>
          </p:cNvPicPr>
          <p:nvPr/>
        </p:nvPicPr>
        <p:blipFill>
          <a:blip r:embed="rId3"/>
          <a:stretch>
            <a:fillRect/>
          </a:stretch>
        </p:blipFill>
        <p:spPr>
          <a:xfrm>
            <a:off x="7967217" y="129"/>
            <a:ext cx="1275191" cy="1275192"/>
          </a:xfrm>
          <a:prstGeom prst="rect">
            <a:avLst/>
          </a:prstGeom>
          <a:ln w="12700">
            <a:miter lim="400000"/>
          </a:ln>
        </p:spPr>
      </p:pic>
      <p:sp>
        <p:nvSpPr>
          <p:cNvPr id="1062" name="Define necessary work for mid-P5 panel…"/>
          <p:cNvSpPr/>
          <p:nvPr/>
        </p:nvSpPr>
        <p:spPr>
          <a:xfrm>
            <a:off x="170148" y="1398857"/>
            <a:ext cx="6004379" cy="3222138"/>
          </a:xfrm>
          <a:prstGeom prst="roundRect">
            <a:avLst>
              <a:gd name="adj" fmla="val 9252"/>
            </a:avLst>
          </a:prstGeom>
          <a:solidFill>
            <a:srgbClr val="006C93"/>
          </a:solidFill>
          <a:ln w="12700">
            <a:miter lim="400000"/>
          </a:ln>
          <a:effectLst>
            <a:outerShdw blurRad="165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lstStyle/>
          <a:p>
            <a:pPr marL="800100" lvl="1" indent="-342900">
              <a:spcBef>
                <a:spcPts val="1200"/>
              </a:spcBef>
              <a:buFont typeface="Arial" panose="020B0604020202020204" pitchFamily="34" charset="0"/>
              <a:buChar char="•"/>
              <a:defRPr sz="3600">
                <a:solidFill>
                  <a:srgbClr val="FFFFFF"/>
                </a:solidFill>
              </a:defRPr>
            </a:pPr>
            <a:r>
              <a:rPr sz="2000" dirty="0">
                <a:latin typeface="Avenir Book" panose="02000503020000020003" pitchFamily="2" charset="0"/>
              </a:rPr>
              <a:t>Define necessary work for mid-P5 panel</a:t>
            </a:r>
          </a:p>
          <a:p>
            <a:pPr marL="800100" lvl="1" indent="-342900">
              <a:spcBef>
                <a:spcPts val="1200"/>
              </a:spcBef>
              <a:buFont typeface="Arial" panose="020B0604020202020204" pitchFamily="34" charset="0"/>
              <a:buChar char="•"/>
              <a:defRPr sz="3600">
                <a:solidFill>
                  <a:srgbClr val="FFFFFF"/>
                </a:solidFill>
              </a:defRPr>
            </a:pPr>
            <a:r>
              <a:rPr sz="2000" dirty="0">
                <a:latin typeface="Avenir Book" panose="02000503020000020003" pitchFamily="2" charset="0"/>
              </a:rPr>
              <a:t>Design a US demonstrator</a:t>
            </a:r>
          </a:p>
          <a:p>
            <a:pPr marL="800100" lvl="1" indent="-342900">
              <a:spcBef>
                <a:spcPts val="1200"/>
              </a:spcBef>
              <a:buFont typeface="Arial" panose="020B0604020202020204" pitchFamily="34" charset="0"/>
              <a:buChar char="•"/>
              <a:defRPr sz="3600">
                <a:solidFill>
                  <a:srgbClr val="FFFFFF"/>
                </a:solidFill>
              </a:defRPr>
            </a:pPr>
            <a:r>
              <a:rPr sz="2000" dirty="0">
                <a:latin typeface="Avenir Book" panose="02000503020000020003" pitchFamily="2" charset="0"/>
              </a:rPr>
              <a:t>Engage with the international community </a:t>
            </a:r>
          </a:p>
          <a:p>
            <a:pPr marL="800100" lvl="1" indent="-342900">
              <a:spcBef>
                <a:spcPts val="1200"/>
              </a:spcBef>
              <a:buFont typeface="Arial" panose="020B0604020202020204" pitchFamily="34" charset="0"/>
              <a:buChar char="•"/>
              <a:defRPr sz="3600">
                <a:solidFill>
                  <a:srgbClr val="FFFFFF"/>
                </a:solidFill>
              </a:defRPr>
            </a:pPr>
            <a:r>
              <a:rPr sz="2000" dirty="0">
                <a:latin typeface="Avenir Book" panose="02000503020000020003" pitchFamily="2" charset="0"/>
              </a:rPr>
              <a:t>Create a long-term vision for Fermilab that leads to a muon collider</a:t>
            </a:r>
          </a:p>
          <a:p>
            <a:pPr marL="800100" lvl="1" indent="-342900">
              <a:spcBef>
                <a:spcPts val="1200"/>
              </a:spcBef>
              <a:buFont typeface="Arial" panose="020B0604020202020204" pitchFamily="34" charset="0"/>
              <a:buChar char="•"/>
              <a:defRPr sz="3600">
                <a:solidFill>
                  <a:srgbClr val="FFFFFF"/>
                </a:solidFill>
              </a:defRPr>
            </a:pPr>
            <a:r>
              <a:rPr sz="2000" dirty="0">
                <a:latin typeface="Avenir Book" panose="02000503020000020003" pitchFamily="2" charset="0"/>
              </a:rPr>
              <a:t>Build on a theory-driven physics case</a:t>
            </a:r>
          </a:p>
        </p:txBody>
      </p:sp>
      <p:sp>
        <p:nvSpPr>
          <p:cNvPr id="1063" name="Core Purposes"/>
          <p:cNvSpPr txBox="1"/>
          <p:nvPr/>
        </p:nvSpPr>
        <p:spPr>
          <a:xfrm>
            <a:off x="222250" y="1033134"/>
            <a:ext cx="1679947"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6C93"/>
                </a:solidFill>
                <a:latin typeface="Helvetica"/>
                <a:ea typeface="Helvetica"/>
                <a:cs typeface="Helvetica"/>
                <a:sym typeface="Helvetica"/>
              </a:defRPr>
            </a:lvl1pPr>
          </a:lstStyle>
          <a:p>
            <a:r>
              <a:rPr sz="1800" dirty="0"/>
              <a:t>Core Purposes</a:t>
            </a:r>
          </a:p>
        </p:txBody>
      </p:sp>
      <p:sp>
        <p:nvSpPr>
          <p:cNvPr id="1065" name="Connections"/>
          <p:cNvSpPr txBox="1"/>
          <p:nvPr/>
        </p:nvSpPr>
        <p:spPr>
          <a:xfrm>
            <a:off x="3934444" y="827443"/>
            <a:ext cx="1436291"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2197A9"/>
                </a:solidFill>
                <a:latin typeface="Helvetica"/>
                <a:ea typeface="Helvetica"/>
                <a:cs typeface="Helvetica"/>
                <a:sym typeface="Helvetica"/>
              </a:defRPr>
            </a:lvl1pPr>
          </a:lstStyle>
          <a:p>
            <a:r>
              <a:rPr sz="1800"/>
              <a:t>Connections</a:t>
            </a:r>
          </a:p>
        </p:txBody>
      </p:sp>
      <p:sp>
        <p:nvSpPr>
          <p:cNvPr id="1066" name="Ratified a charter on May 8, 2025"/>
          <p:cNvSpPr/>
          <p:nvPr/>
        </p:nvSpPr>
        <p:spPr>
          <a:xfrm>
            <a:off x="6510912" y="2189634"/>
            <a:ext cx="2232494" cy="1859452"/>
          </a:xfrm>
          <a:prstGeom prst="roundRect">
            <a:avLst>
              <a:gd name="adj" fmla="val 23898"/>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lIns="19050" tIns="19050" rIns="19050" bIns="19050" anchor="ctr"/>
          <a:lstStyle/>
          <a:p>
            <a:pPr lvl="1">
              <a:spcBef>
                <a:spcPts val="1200"/>
              </a:spcBef>
              <a:defRPr sz="3600">
                <a:solidFill>
                  <a:srgbClr val="FFFFFF"/>
                </a:solidFill>
              </a:defRPr>
            </a:pPr>
            <a:r>
              <a:rPr sz="1350" dirty="0">
                <a:solidFill>
                  <a:schemeClr val="tx1"/>
                </a:solidFill>
              </a:rPr>
              <a:t>Ratified a </a:t>
            </a:r>
            <a:r>
              <a:rPr sz="1350" u="sng" dirty="0">
                <a:solidFill>
                  <a:schemeClr val="tx1"/>
                </a:solidFill>
                <a:hlinkClick r:id="rId4">
                  <a:extLst>
                    <a:ext uri="{A12FA001-AC4F-418D-AE19-62706E023703}">
                      <ahyp:hlinkClr xmlns:ahyp="http://schemas.microsoft.com/office/drawing/2018/hyperlinkcolor" val="tx"/>
                    </a:ext>
                  </a:extLst>
                </a:hlinkClick>
              </a:rPr>
              <a:t>charter</a:t>
            </a:r>
            <a:r>
              <a:rPr sz="1350" dirty="0">
                <a:solidFill>
                  <a:schemeClr val="tx1"/>
                </a:solidFill>
              </a:rPr>
              <a:t> on May 8, 2025</a:t>
            </a:r>
            <a:endParaRPr lang="en-US" sz="1350" dirty="0">
              <a:solidFill>
                <a:schemeClr val="tx1"/>
              </a:solidFill>
            </a:endParaRPr>
          </a:p>
          <a:p>
            <a:pPr lvl="1">
              <a:spcBef>
                <a:spcPts val="1200"/>
              </a:spcBef>
              <a:defRPr sz="3600">
                <a:solidFill>
                  <a:srgbClr val="FFFFFF"/>
                </a:solidFill>
              </a:defRPr>
            </a:pPr>
            <a:r>
              <a:rPr lang="en-US" sz="1350" dirty="0">
                <a:solidFill>
                  <a:schemeClr val="tx1"/>
                </a:solidFill>
              </a:rPr>
              <a:t>Elected Leadership on July 31</a:t>
            </a:r>
            <a:endParaRPr sz="1350" dirty="0">
              <a:solidFill>
                <a:schemeClr val="tx1"/>
              </a:solidFill>
            </a:endParaRPr>
          </a:p>
        </p:txBody>
      </p:sp>
      <p:sp>
        <p:nvSpPr>
          <p:cNvPr id="7" name="Title 6">
            <a:extLst>
              <a:ext uri="{FF2B5EF4-FFF2-40B4-BE49-F238E27FC236}">
                <a16:creationId xmlns:a16="http://schemas.microsoft.com/office/drawing/2014/main" id="{06739F2D-71E2-C2AA-D783-6020C5AD5406}"/>
              </a:ext>
            </a:extLst>
          </p:cNvPr>
          <p:cNvSpPr txBox="1">
            <a:spLocks/>
          </p:cNvSpPr>
          <p:nvPr/>
        </p:nvSpPr>
        <p:spPr>
          <a:xfrm>
            <a:off x="222250" y="0"/>
            <a:ext cx="8204200" cy="571500"/>
          </a:xfrm>
          <a:prstGeom prst="rect">
            <a:avLst/>
          </a:prstGeom>
        </p:spPr>
        <p:txBody>
          <a:bodyPr spcFirstLastPara="1" wrap="square" lIns="91425" tIns="91425" rIns="91425" bIns="91425" anchor="t" anchorCtr="0">
            <a:normAutofit fontScale="97500" lnSpcReduction="10000"/>
          </a:bodyPr>
          <a:lstStyle>
            <a:lvl1pPr lvl="0" algn="l" defTabSz="457200" rtl="0" eaLnBrk="1" fontAlgn="base" hangingPunct="1">
              <a:spcBef>
                <a:spcPts val="0"/>
              </a:spcBef>
              <a:spcAft>
                <a:spcPts val="0"/>
              </a:spcAft>
              <a:buSzPts val="2800"/>
              <a:buNone/>
              <a:defRPr sz="1700" b="1" kern="1200">
                <a:solidFill>
                  <a:srgbClr val="2E5286"/>
                </a:solidFill>
                <a:latin typeface="Helvetica"/>
                <a:ea typeface="Geneva" charset="0"/>
                <a:cs typeface="ＭＳ Ｐゴシック" charset="0"/>
              </a:defRPr>
            </a:lvl1pPr>
            <a:lvl2pPr lvl="1"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2pPr>
            <a:lvl3pPr lvl="2"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3pPr>
            <a:lvl4pPr lvl="3"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4pPr>
            <a:lvl5pPr lvl="4"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5pPr>
            <a:lvl6pPr marL="457200" lvl="5"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6pPr>
            <a:lvl7pPr marL="914400" lvl="6"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7pPr>
            <a:lvl8pPr marL="1371600" lvl="7"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8pPr>
            <a:lvl9pPr marL="1828800" lvl="8"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9pPr>
          </a:lstStyle>
          <a:p>
            <a:r>
              <a:rPr lang="en-US" sz="2800"/>
              <a:t>The USMCC </a:t>
            </a:r>
            <a:endParaRPr lang="en-US" sz="2800" dirty="0"/>
          </a:p>
        </p:txBody>
      </p:sp>
      <p:pic>
        <p:nvPicPr>
          <p:cNvPr id="8" name="Google Shape;84;p17">
            <a:extLst>
              <a:ext uri="{FF2B5EF4-FFF2-40B4-BE49-F238E27FC236}">
                <a16:creationId xmlns:a16="http://schemas.microsoft.com/office/drawing/2014/main" id="{8A0FB9CC-E3E9-88B5-48CD-0970057DF7CE}"/>
              </a:ext>
            </a:extLst>
          </p:cNvPr>
          <p:cNvPicPr preferRelativeResize="0"/>
          <p:nvPr/>
        </p:nvPicPr>
        <p:blipFill rotWithShape="1">
          <a:blip r:embed="rId5">
            <a:alphaModFix/>
          </a:blip>
          <a:srcRect l="6750" t="38188" r="5236" b="11129"/>
          <a:stretch/>
        </p:blipFill>
        <p:spPr>
          <a:xfrm>
            <a:off x="3860985" y="8166"/>
            <a:ext cx="4293220" cy="1638553"/>
          </a:xfrm>
          <a:prstGeom prst="rect">
            <a:avLst/>
          </a:prstGeom>
          <a:noFill/>
          <a:ln>
            <a:noFill/>
          </a:ln>
        </p:spPr>
      </p:pic>
      <p:sp>
        <p:nvSpPr>
          <p:cNvPr id="10" name="Slide Number Placeholder 4">
            <a:extLst>
              <a:ext uri="{FF2B5EF4-FFF2-40B4-BE49-F238E27FC236}">
                <a16:creationId xmlns:a16="http://schemas.microsoft.com/office/drawing/2014/main" id="{169EE97C-B4BB-04B7-0369-A307CED61BA2}"/>
              </a:ext>
            </a:extLst>
          </p:cNvPr>
          <p:cNvSpPr txBox="1">
            <a:spLocks/>
          </p:cNvSpPr>
          <p:nvPr/>
        </p:nvSpPr>
        <p:spPr>
          <a:xfrm>
            <a:off x="201533" y="4886870"/>
            <a:ext cx="455772" cy="177964"/>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900" dirty="0"/>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Detector Design – radiation environment</a:t>
            </a:r>
          </a:p>
        </p:txBody>
      </p:sp>
      <p:pic>
        <p:nvPicPr>
          <p:cNvPr id="3" name="Google Shape;148;p31">
            <a:extLst>
              <a:ext uri="{FF2B5EF4-FFF2-40B4-BE49-F238E27FC236}">
                <a16:creationId xmlns:a16="http://schemas.microsoft.com/office/drawing/2014/main" id="{6688496F-C971-79F3-F9EF-D92BFAE1D971}"/>
              </a:ext>
            </a:extLst>
          </p:cNvPr>
          <p:cNvPicPr preferRelativeResize="0"/>
          <p:nvPr/>
        </p:nvPicPr>
        <p:blipFill>
          <a:blip r:embed="rId3">
            <a:alphaModFix/>
          </a:blip>
          <a:stretch>
            <a:fillRect/>
          </a:stretch>
        </p:blipFill>
        <p:spPr>
          <a:xfrm>
            <a:off x="1998625" y="673247"/>
            <a:ext cx="4566077" cy="2827007"/>
          </a:xfrm>
          <a:prstGeom prst="rect">
            <a:avLst/>
          </a:prstGeom>
          <a:noFill/>
          <a:ln>
            <a:noFill/>
          </a:ln>
        </p:spPr>
      </p:pic>
      <p:pic>
        <p:nvPicPr>
          <p:cNvPr id="8" name="Picture 7" descr="A white background with black text and red text&#10;&#10;Description automatically generated">
            <a:extLst>
              <a:ext uri="{FF2B5EF4-FFF2-40B4-BE49-F238E27FC236}">
                <a16:creationId xmlns:a16="http://schemas.microsoft.com/office/drawing/2014/main" id="{00B37E49-AD4E-33A8-30FC-9CB33492E66B}"/>
              </a:ext>
            </a:extLst>
          </p:cNvPr>
          <p:cNvPicPr>
            <a:picLocks noChangeAspect="1"/>
          </p:cNvPicPr>
          <p:nvPr/>
        </p:nvPicPr>
        <p:blipFill>
          <a:blip r:embed="rId4"/>
          <a:stretch>
            <a:fillRect/>
          </a:stretch>
        </p:blipFill>
        <p:spPr>
          <a:xfrm>
            <a:off x="917903" y="3663779"/>
            <a:ext cx="6563107" cy="1006293"/>
          </a:xfrm>
          <a:prstGeom prst="rect">
            <a:avLst/>
          </a:prstGeom>
        </p:spPr>
      </p:pic>
      <p:sp>
        <p:nvSpPr>
          <p:cNvPr id="12" name="Arc 11">
            <a:extLst>
              <a:ext uri="{FF2B5EF4-FFF2-40B4-BE49-F238E27FC236}">
                <a16:creationId xmlns:a16="http://schemas.microsoft.com/office/drawing/2014/main" id="{D6599E0E-95EF-0A7A-446A-A11DB33D8B4F}"/>
              </a:ext>
            </a:extLst>
          </p:cNvPr>
          <p:cNvSpPr/>
          <p:nvPr/>
        </p:nvSpPr>
        <p:spPr>
          <a:xfrm rot="12823147">
            <a:off x="4911242" y="1004654"/>
            <a:ext cx="835458" cy="941727"/>
          </a:xfrm>
          <a:prstGeom prst="arc">
            <a:avLst>
              <a:gd name="adj1" fmla="val 16200000"/>
              <a:gd name="adj2" fmla="val 0"/>
            </a:avLst>
          </a:prstGeom>
          <a:noFill/>
          <a:ln w="25400" cap="flat">
            <a:solidFill>
              <a:srgbClr val="FF0000"/>
            </a:solidFill>
            <a:prstDash val="solid"/>
            <a:round/>
            <a:headEnd type="triangle" w="med" len="med"/>
            <a:tailEnd type="none"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 name="Footer Placeholder 1">
            <a:extLst>
              <a:ext uri="{FF2B5EF4-FFF2-40B4-BE49-F238E27FC236}">
                <a16:creationId xmlns:a16="http://schemas.microsoft.com/office/drawing/2014/main" id="{934CDA64-2D3C-61E0-297F-5C902F7AE835}"/>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3096330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Tracker Challenges</a:t>
            </a:r>
          </a:p>
        </p:txBody>
      </p:sp>
      <p:pic>
        <p:nvPicPr>
          <p:cNvPr id="7" name="Picture 6" descr="A diagram of a tracker layout&#10;&#10;Description automatically generated">
            <a:extLst>
              <a:ext uri="{FF2B5EF4-FFF2-40B4-BE49-F238E27FC236}">
                <a16:creationId xmlns:a16="http://schemas.microsoft.com/office/drawing/2014/main" id="{7F89BB71-7D1D-D80B-EFD8-D251A6404530}"/>
              </a:ext>
            </a:extLst>
          </p:cNvPr>
          <p:cNvPicPr>
            <a:picLocks noChangeAspect="1"/>
          </p:cNvPicPr>
          <p:nvPr/>
        </p:nvPicPr>
        <p:blipFill>
          <a:blip r:embed="rId3"/>
          <a:stretch>
            <a:fillRect/>
          </a:stretch>
        </p:blipFill>
        <p:spPr>
          <a:xfrm>
            <a:off x="429419" y="728616"/>
            <a:ext cx="3751917" cy="2816860"/>
          </a:xfrm>
          <a:prstGeom prst="rect">
            <a:avLst/>
          </a:prstGeom>
        </p:spPr>
      </p:pic>
      <p:pic>
        <p:nvPicPr>
          <p:cNvPr id="14" name="Picture 13" descr="A graph of different colored lines&#10;&#10;Description automatically generated">
            <a:extLst>
              <a:ext uri="{FF2B5EF4-FFF2-40B4-BE49-F238E27FC236}">
                <a16:creationId xmlns:a16="http://schemas.microsoft.com/office/drawing/2014/main" id="{B98259D6-9AC7-A0F3-A8A0-4EC5DB6AEE1C}"/>
              </a:ext>
            </a:extLst>
          </p:cNvPr>
          <p:cNvPicPr>
            <a:picLocks noChangeAspect="1"/>
          </p:cNvPicPr>
          <p:nvPr/>
        </p:nvPicPr>
        <p:blipFill>
          <a:blip r:embed="rId4"/>
          <a:stretch>
            <a:fillRect/>
          </a:stretch>
        </p:blipFill>
        <p:spPr>
          <a:xfrm>
            <a:off x="4630560" y="83184"/>
            <a:ext cx="3162161" cy="2235320"/>
          </a:xfrm>
          <a:prstGeom prst="rect">
            <a:avLst/>
          </a:prstGeom>
        </p:spPr>
      </p:pic>
      <p:pic>
        <p:nvPicPr>
          <p:cNvPr id="16" name="Picture 15" descr="A table with text and numbers&#10;&#10;Description automatically generated">
            <a:extLst>
              <a:ext uri="{FF2B5EF4-FFF2-40B4-BE49-F238E27FC236}">
                <a16:creationId xmlns:a16="http://schemas.microsoft.com/office/drawing/2014/main" id="{FD910659-2B7D-914D-571D-4B6A5D45A0AE}"/>
              </a:ext>
            </a:extLst>
          </p:cNvPr>
          <p:cNvPicPr>
            <a:picLocks noChangeAspect="1"/>
          </p:cNvPicPr>
          <p:nvPr/>
        </p:nvPicPr>
        <p:blipFill>
          <a:blip r:embed="rId5"/>
          <a:stretch>
            <a:fillRect/>
          </a:stretch>
        </p:blipFill>
        <p:spPr>
          <a:xfrm>
            <a:off x="4661662" y="2315194"/>
            <a:ext cx="3751917" cy="1019605"/>
          </a:xfrm>
          <a:prstGeom prst="rect">
            <a:avLst/>
          </a:prstGeom>
        </p:spPr>
      </p:pic>
      <p:sp>
        <p:nvSpPr>
          <p:cNvPr id="18" name="TextBox 17">
            <a:extLst>
              <a:ext uri="{FF2B5EF4-FFF2-40B4-BE49-F238E27FC236}">
                <a16:creationId xmlns:a16="http://schemas.microsoft.com/office/drawing/2014/main" id="{F753AD45-C765-3A1F-790F-0413A382C6CE}"/>
              </a:ext>
            </a:extLst>
          </p:cNvPr>
          <p:cNvSpPr txBox="1"/>
          <p:nvPr/>
        </p:nvSpPr>
        <p:spPr>
          <a:xfrm>
            <a:off x="429419" y="3545476"/>
            <a:ext cx="8100203" cy="101566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n-lt"/>
              </a:rPr>
              <a:t>Occupancy per layer with 1% target directly translates into feature size and timing resolution</a:t>
            </a:r>
          </a:p>
          <a:p>
            <a:pPr marL="342900" indent="-342900">
              <a:buFont typeface="Arial" panose="020B0604020202020204" pitchFamily="34" charset="0"/>
              <a:buChar char="•"/>
            </a:pPr>
            <a:r>
              <a:rPr lang="en-US" sz="2000" dirty="0">
                <a:latin typeface="+mn-lt"/>
              </a:rPr>
              <a:t>On detector data suppression is important </a:t>
            </a:r>
          </a:p>
        </p:txBody>
      </p:sp>
      <p:sp>
        <p:nvSpPr>
          <p:cNvPr id="2" name="Footer Placeholder 1">
            <a:extLst>
              <a:ext uri="{FF2B5EF4-FFF2-40B4-BE49-F238E27FC236}">
                <a16:creationId xmlns:a16="http://schemas.microsoft.com/office/drawing/2014/main" id="{01FD24BF-0BDE-3910-4C6F-0DEF69FD39B2}"/>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1324745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Calorimeter Design</a:t>
            </a:r>
          </a:p>
        </p:txBody>
      </p:sp>
      <p:pic>
        <p:nvPicPr>
          <p:cNvPr id="3" name="Picture 2" descr="A comparison of different colored graphs&#10;&#10;Description automatically generated with medium confidence">
            <a:extLst>
              <a:ext uri="{FF2B5EF4-FFF2-40B4-BE49-F238E27FC236}">
                <a16:creationId xmlns:a16="http://schemas.microsoft.com/office/drawing/2014/main" id="{49147ED1-453C-A695-0920-B273DA139C6A}"/>
              </a:ext>
            </a:extLst>
          </p:cNvPr>
          <p:cNvPicPr>
            <a:picLocks noChangeAspect="1"/>
          </p:cNvPicPr>
          <p:nvPr/>
        </p:nvPicPr>
        <p:blipFill>
          <a:blip r:embed="rId3"/>
          <a:stretch>
            <a:fillRect/>
          </a:stretch>
        </p:blipFill>
        <p:spPr>
          <a:xfrm>
            <a:off x="1730943" y="524696"/>
            <a:ext cx="5488463" cy="2570603"/>
          </a:xfrm>
          <a:prstGeom prst="rect">
            <a:avLst/>
          </a:prstGeom>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EA88B161-7A4F-B64D-39E9-14CAA905CBA0}"/>
              </a:ext>
            </a:extLst>
          </p:cNvPr>
          <p:cNvSpPr txBox="1"/>
          <p:nvPr/>
        </p:nvSpPr>
        <p:spPr>
          <a:xfrm>
            <a:off x="511742" y="3110274"/>
            <a:ext cx="8410007" cy="2092881"/>
          </a:xfrm>
          <a:prstGeom prst="rect">
            <a:avLst/>
          </a:prstGeom>
          <a:noFill/>
        </p:spPr>
        <p:txBody>
          <a:bodyPr wrap="square">
            <a:spAutoFit/>
          </a:bodyPr>
          <a:lstStyle/>
          <a:p>
            <a:pPr marL="285750" indent="-285750">
              <a:spcBef>
                <a:spcPts val="0"/>
              </a:spcBef>
              <a:spcAft>
                <a:spcPts val="1200"/>
              </a:spcAft>
              <a:buFont typeface="Arial" panose="020B0604020202020204" pitchFamily="34" charset="0"/>
              <a:buChar char="•"/>
            </a:pPr>
            <a:r>
              <a:rPr lang="en-US" sz="1800" dirty="0">
                <a:solidFill>
                  <a:srgbClr val="00B050"/>
                </a:solidFill>
                <a:latin typeface="Helvetica" pitchFamily="2" charset="0"/>
              </a:rPr>
              <a:t>High granularity</a:t>
            </a:r>
            <a:r>
              <a:rPr lang="en-US" sz="1800" dirty="0">
                <a:latin typeface="Helvetica" pitchFamily="2" charset="0"/>
              </a:rPr>
              <a:t> and shorter integration windows</a:t>
            </a:r>
          </a:p>
          <a:p>
            <a:pPr marL="285750" indent="-285750">
              <a:spcBef>
                <a:spcPts val="0"/>
              </a:spcBef>
              <a:spcAft>
                <a:spcPts val="1200"/>
              </a:spcAft>
              <a:buFont typeface="Arial" panose="020B0604020202020204" pitchFamily="34" charset="0"/>
              <a:buChar char="•"/>
            </a:pPr>
            <a:r>
              <a:rPr lang="en-US" sz="1800" dirty="0">
                <a:latin typeface="Helvetica" pitchFamily="2" charset="0"/>
              </a:rPr>
              <a:t>Hit time measurement </a:t>
            </a:r>
            <a:r>
              <a:rPr lang="en-US" sz="1800" dirty="0">
                <a:solidFill>
                  <a:srgbClr val="00B050"/>
                </a:solidFill>
                <a:latin typeface="Helvetica" pitchFamily="2" charset="0"/>
              </a:rPr>
              <a:t>O(100ps)</a:t>
            </a:r>
          </a:p>
          <a:p>
            <a:pPr marL="285750" indent="-285750">
              <a:spcBef>
                <a:spcPts val="0"/>
              </a:spcBef>
              <a:spcAft>
                <a:spcPts val="1200"/>
              </a:spcAft>
              <a:buFont typeface="Arial" panose="020B0604020202020204" pitchFamily="34" charset="0"/>
              <a:buChar char="•"/>
            </a:pPr>
            <a:r>
              <a:rPr lang="en-US" sz="1800" dirty="0">
                <a:solidFill>
                  <a:srgbClr val="00B050"/>
                </a:solidFill>
                <a:latin typeface="Helvetica" pitchFamily="2" charset="0"/>
              </a:rPr>
              <a:t>Longitudinal</a:t>
            </a:r>
            <a:r>
              <a:rPr lang="en-US" sz="1800" dirty="0">
                <a:latin typeface="Helvetica" pitchFamily="2" charset="0"/>
              </a:rPr>
              <a:t> segmentation</a:t>
            </a:r>
          </a:p>
          <a:p>
            <a:pPr marL="285750" indent="-285750">
              <a:spcBef>
                <a:spcPts val="0"/>
              </a:spcBef>
              <a:spcAft>
                <a:spcPts val="1200"/>
              </a:spcAft>
              <a:buFont typeface="Arial" panose="020B0604020202020204" pitchFamily="34" charset="0"/>
              <a:buChar char="•"/>
            </a:pPr>
            <a:r>
              <a:rPr lang="en-US" sz="1800" dirty="0">
                <a:latin typeface="Helvetica" pitchFamily="2" charset="0"/>
              </a:rPr>
              <a:t>Perfect application for AI-based clustering and reconstruction algorithms </a:t>
            </a:r>
          </a:p>
          <a:p>
            <a:pPr marL="285750" indent="-285750">
              <a:spcBef>
                <a:spcPts val="0"/>
              </a:spcBef>
              <a:spcAft>
                <a:spcPts val="1200"/>
              </a:spcAft>
              <a:buFont typeface="Arial" panose="020B0604020202020204" pitchFamily="34" charset="0"/>
              <a:buChar char="•"/>
            </a:pPr>
            <a:endParaRPr lang="en-US" sz="1800" dirty="0">
              <a:latin typeface="Helvetica" pitchFamily="2" charset="0"/>
              <a:cs typeface="Gill Sans" panose="020B0502020104020203" pitchFamily="34" charset="-79"/>
            </a:endParaRPr>
          </a:p>
        </p:txBody>
      </p:sp>
      <p:sp>
        <p:nvSpPr>
          <p:cNvPr id="2" name="Footer Placeholder 1">
            <a:extLst>
              <a:ext uri="{FF2B5EF4-FFF2-40B4-BE49-F238E27FC236}">
                <a16:creationId xmlns:a16="http://schemas.microsoft.com/office/drawing/2014/main" id="{B342162E-4975-B9B3-3C10-D8A4720758A0}"/>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939103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364DF-F51C-4A4E-BE16-F3BC4AFEF0D2}"/>
              </a:ext>
            </a:extLst>
          </p:cNvPr>
          <p:cNvSpPr>
            <a:spLocks noGrp="1"/>
          </p:cNvSpPr>
          <p:nvPr>
            <p:ph type="title"/>
          </p:nvPr>
        </p:nvSpPr>
        <p:spPr>
          <a:xfrm>
            <a:off x="228600" y="188814"/>
            <a:ext cx="8686800" cy="320908"/>
          </a:xfrm>
        </p:spPr>
        <p:txBody>
          <a:bodyPr anchor="b">
            <a:normAutofit/>
          </a:bodyPr>
          <a:lstStyle/>
          <a:p>
            <a:pPr>
              <a:lnSpc>
                <a:spcPct val="90000"/>
              </a:lnSpc>
            </a:pPr>
            <a:r>
              <a:rPr lang="en-US" dirty="0"/>
              <a:t>Performance Examples</a:t>
            </a:r>
          </a:p>
        </p:txBody>
      </p:sp>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a:xfrm>
            <a:off x="222250" y="4878161"/>
            <a:ext cx="414338" cy="177964"/>
          </a:xfrm>
        </p:spPr>
        <p:txBody>
          <a:bodyPr wrap="square" anchor="t">
            <a:normAutofit/>
          </a:bodyPr>
          <a:lstStyle/>
          <a:p>
            <a:pPr>
              <a:spcAft>
                <a:spcPts val="600"/>
              </a:spcAft>
              <a:defRPr/>
            </a:pPr>
            <a:fld id="{148C009B-CB69-E04A-B9B3-34B26D69E9CF}" type="slidenum">
              <a:rPr lang="en-US" smtClean="0"/>
              <a:pPr>
                <a:spcAft>
                  <a:spcPts val="600"/>
                </a:spcAft>
                <a:defRPr/>
              </a:pPr>
              <a:t>53</a:t>
            </a:fld>
            <a:endParaRPr lang="en-US"/>
          </a:p>
        </p:txBody>
      </p:sp>
      <p:pic>
        <p:nvPicPr>
          <p:cNvPr id="8" name="Screen Shot 2023-03-06 at 8.32.32 AM.png" descr="Screen Shot 2023-03-06 at 8.32.32 AM.png">
            <a:extLst>
              <a:ext uri="{FF2B5EF4-FFF2-40B4-BE49-F238E27FC236}">
                <a16:creationId xmlns:a16="http://schemas.microsoft.com/office/drawing/2014/main" id="{4D3DC65A-9BB2-81FA-6D1E-A60F74102E3E}"/>
              </a:ext>
            </a:extLst>
          </p:cNvPr>
          <p:cNvPicPr>
            <a:picLocks noChangeAspect="1"/>
          </p:cNvPicPr>
          <p:nvPr/>
        </p:nvPicPr>
        <p:blipFill>
          <a:blip r:embed="rId3"/>
          <a:stretch>
            <a:fillRect/>
          </a:stretch>
        </p:blipFill>
        <p:spPr>
          <a:xfrm>
            <a:off x="0" y="1371784"/>
            <a:ext cx="4485383" cy="2876314"/>
          </a:xfrm>
          <a:prstGeom prst="rect">
            <a:avLst/>
          </a:prstGeom>
          <a:ln w="12700" cap="flat">
            <a:noFill/>
            <a:miter lim="400000"/>
          </a:ln>
          <a:effectLst/>
        </p:spPr>
      </p:pic>
      <p:sp>
        <p:nvSpPr>
          <p:cNvPr id="16" name="TextBox 15">
            <a:extLst>
              <a:ext uri="{FF2B5EF4-FFF2-40B4-BE49-F238E27FC236}">
                <a16:creationId xmlns:a16="http://schemas.microsoft.com/office/drawing/2014/main" id="{D52BCB59-3149-56B5-1481-FD7D61680674}"/>
              </a:ext>
            </a:extLst>
          </p:cNvPr>
          <p:cNvSpPr txBox="1"/>
          <p:nvPr/>
        </p:nvSpPr>
        <p:spPr>
          <a:xfrm>
            <a:off x="236976" y="740310"/>
            <a:ext cx="4248407" cy="707886"/>
          </a:xfrm>
          <a:prstGeom prst="rect">
            <a:avLst/>
          </a:prstGeom>
          <a:noFill/>
        </p:spPr>
        <p:txBody>
          <a:bodyPr wrap="none" rtlCol="0">
            <a:spAutoFit/>
          </a:bodyPr>
          <a:lstStyle/>
          <a:p>
            <a:r>
              <a:rPr lang="en-US" sz="2000" dirty="0">
                <a:latin typeface="+mj-lt"/>
              </a:rPr>
              <a:t>Track relative momentum resolution</a:t>
            </a:r>
          </a:p>
          <a:p>
            <a:pPr algn="ctr"/>
            <a:r>
              <a:rPr lang="en-US" sz="2000" dirty="0">
                <a:latin typeface="+mj-lt"/>
              </a:rPr>
              <a:t>BIB effects are small</a:t>
            </a:r>
          </a:p>
        </p:txBody>
      </p:sp>
      <p:sp>
        <p:nvSpPr>
          <p:cNvPr id="2" name="TextBox 1">
            <a:extLst>
              <a:ext uri="{FF2B5EF4-FFF2-40B4-BE49-F238E27FC236}">
                <a16:creationId xmlns:a16="http://schemas.microsoft.com/office/drawing/2014/main" id="{6B647D95-4BCF-4DD6-9D0C-F984A61785DC}"/>
              </a:ext>
            </a:extLst>
          </p:cNvPr>
          <p:cNvSpPr txBox="1"/>
          <p:nvPr/>
        </p:nvSpPr>
        <p:spPr>
          <a:xfrm>
            <a:off x="5027392" y="687655"/>
            <a:ext cx="4019049" cy="707886"/>
          </a:xfrm>
          <a:prstGeom prst="rect">
            <a:avLst/>
          </a:prstGeom>
          <a:noFill/>
        </p:spPr>
        <p:txBody>
          <a:bodyPr wrap="none" rtlCol="0">
            <a:spAutoFit/>
          </a:bodyPr>
          <a:lstStyle/>
          <a:p>
            <a:r>
              <a:rPr lang="en-US" sz="2000" dirty="0">
                <a:latin typeface="+mj-lt"/>
              </a:rPr>
              <a:t>Few % Photon Energy Resolution</a:t>
            </a:r>
          </a:p>
          <a:p>
            <a:r>
              <a:rPr lang="en-US" sz="2000" dirty="0">
                <a:latin typeface="+mj-lt"/>
              </a:rPr>
              <a:t>Improvements possible at low E</a:t>
            </a:r>
            <a:r>
              <a:rPr lang="en-US" sz="2000" baseline="-25000" dirty="0">
                <a:latin typeface="+mj-lt"/>
              </a:rPr>
              <a:t>T</a:t>
            </a:r>
          </a:p>
        </p:txBody>
      </p:sp>
      <p:pic>
        <p:nvPicPr>
          <p:cNvPr id="6" name="Picture 5" descr="Chart&#10;&#10;Description automatically generated">
            <a:extLst>
              <a:ext uri="{FF2B5EF4-FFF2-40B4-BE49-F238E27FC236}">
                <a16:creationId xmlns:a16="http://schemas.microsoft.com/office/drawing/2014/main" id="{D5D45B27-4AB0-2D55-E9C5-CE1D74227725}"/>
              </a:ext>
            </a:extLst>
          </p:cNvPr>
          <p:cNvPicPr>
            <a:picLocks noChangeAspect="1"/>
          </p:cNvPicPr>
          <p:nvPr/>
        </p:nvPicPr>
        <p:blipFill>
          <a:blip r:embed="rId4"/>
          <a:stretch>
            <a:fillRect/>
          </a:stretch>
        </p:blipFill>
        <p:spPr>
          <a:xfrm>
            <a:off x="4670861" y="1491906"/>
            <a:ext cx="4375580" cy="2888956"/>
          </a:xfrm>
          <a:prstGeom prst="rect">
            <a:avLst/>
          </a:prstGeom>
        </p:spPr>
      </p:pic>
      <p:sp>
        <p:nvSpPr>
          <p:cNvPr id="7" name="Footer Placeholder 6">
            <a:extLst>
              <a:ext uri="{FF2B5EF4-FFF2-40B4-BE49-F238E27FC236}">
                <a16:creationId xmlns:a16="http://schemas.microsoft.com/office/drawing/2014/main" id="{C7B096DC-4516-0B45-0301-11220DE00AE9}"/>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120920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217544" y="760865"/>
            <a:ext cx="6888964" cy="1507551"/>
          </a:xfrm>
          <a:noFill/>
        </p:spPr>
        <p:txBody>
          <a:bodyPr/>
          <a:lstStyle/>
          <a:p>
            <a:pPr defTabSz="685800">
              <a:spcBef>
                <a:spcPts val="375"/>
              </a:spcBef>
              <a:spcAft>
                <a:spcPts val="375"/>
              </a:spcAft>
              <a:buFontTx/>
              <a:buChar char="•"/>
              <a:defRPr/>
            </a:pPr>
            <a:r>
              <a:rPr lang="en-US" altLang="en-US" sz="1650" dirty="0"/>
              <a:t>The PIP-II proton accelerator will provide the intensity sufficient to power a new generation of high energy facilities at Fermilab</a:t>
            </a:r>
          </a:p>
          <a:p>
            <a:pPr lvl="1" defTabSz="685800">
              <a:spcBef>
                <a:spcPts val="375"/>
              </a:spcBef>
              <a:spcAft>
                <a:spcPts val="375"/>
              </a:spcAft>
              <a:buFontTx/>
              <a:buChar char="•"/>
              <a:defRPr/>
            </a:pPr>
            <a:r>
              <a:rPr lang="en-US" altLang="en-US" sz="1350" dirty="0">
                <a:solidFill>
                  <a:srgbClr val="004C97"/>
                </a:solidFill>
              </a:rPr>
              <a:t>Proton flux at 8 GeV increases</a:t>
            </a:r>
            <a:r>
              <a:rPr lang="en-US" altLang="en-US" sz="1350" b="1" dirty="0">
                <a:solidFill>
                  <a:srgbClr val="004C97"/>
                </a:solidFill>
              </a:rPr>
              <a:t> </a:t>
            </a:r>
            <a:r>
              <a:rPr lang="en-US" altLang="en-US" sz="1350" dirty="0">
                <a:solidFill>
                  <a:srgbClr val="004C97"/>
                </a:solidFill>
              </a:rPr>
              <a:t>during PIP-II era</a:t>
            </a:r>
          </a:p>
          <a:p>
            <a:pPr lvl="1" defTabSz="685800">
              <a:spcBef>
                <a:spcPts val="375"/>
              </a:spcBef>
              <a:spcAft>
                <a:spcPts val="375"/>
              </a:spcAft>
              <a:buFontTx/>
              <a:buChar char="•"/>
              <a:defRPr/>
            </a:pPr>
            <a:r>
              <a:rPr lang="en-US" altLang="en-US" sz="1350" dirty="0">
                <a:solidFill>
                  <a:srgbClr val="004C97"/>
                </a:solidFill>
              </a:rPr>
              <a:t>The 12-24 kW available for 8 GeV program would be suitable for a muon cooling demonstrator</a:t>
            </a:r>
          </a:p>
          <a:p>
            <a:pPr lvl="1" defTabSz="685800">
              <a:spcBef>
                <a:spcPts val="375"/>
              </a:spcBef>
              <a:spcAft>
                <a:spcPts val="375"/>
              </a:spcAft>
              <a:buFontTx/>
              <a:buChar char="•"/>
              <a:defRPr/>
            </a:pPr>
            <a:r>
              <a:rPr lang="en-US" altLang="en-US" sz="1350" dirty="0">
                <a:solidFill>
                  <a:srgbClr val="004C97"/>
                </a:solidFill>
              </a:rPr>
              <a:t>Other options at lower or higher energies should be explored</a:t>
            </a:r>
          </a:p>
          <a:p>
            <a:pPr>
              <a:spcBef>
                <a:spcPts val="450"/>
              </a:spcBef>
              <a:spcAft>
                <a:spcPts val="450"/>
              </a:spcAft>
            </a:pPr>
            <a:endParaRPr lang="en-US" dirty="0"/>
          </a:p>
          <a:p>
            <a:pPr>
              <a:spcBef>
                <a:spcPts val="450"/>
              </a:spcBef>
              <a:spcAft>
                <a:spcPts val="450"/>
              </a:spcAft>
            </a:pPr>
            <a:endParaRPr lang="en-US" dirty="0"/>
          </a:p>
          <a:p>
            <a:pPr marL="0" indent="0">
              <a:spcBef>
                <a:spcPts val="450"/>
              </a:spcBef>
              <a:spcAft>
                <a:spcPts val="450"/>
              </a:spcAft>
              <a:buNone/>
            </a:pPr>
            <a:endParaRPr lang="en-US" dirty="0"/>
          </a:p>
          <a:p>
            <a:pPr marL="0" indent="0">
              <a:spcBef>
                <a:spcPts val="450"/>
              </a:spcBef>
              <a:spcAft>
                <a:spcPts val="450"/>
              </a:spcAft>
              <a:buNone/>
            </a:pPr>
            <a:endParaRPr lang="en-US" dirty="0"/>
          </a:p>
          <a:p>
            <a:pPr marL="0" indent="0">
              <a:spcBef>
                <a:spcPts val="450"/>
              </a:spcBef>
              <a:spcAft>
                <a:spcPts val="450"/>
              </a:spcAft>
              <a:buNone/>
            </a:pPr>
            <a:endParaRPr lang="en-US" dirty="0"/>
          </a:p>
        </p:txBody>
      </p:sp>
      <p:sp>
        <p:nvSpPr>
          <p:cNvPr id="7" name="Title 6"/>
          <p:cNvSpPr>
            <a:spLocks noGrp="1"/>
          </p:cNvSpPr>
          <p:nvPr>
            <p:ph type="title"/>
          </p:nvPr>
        </p:nvSpPr>
        <p:spPr/>
        <p:txBody>
          <a:bodyPr/>
          <a:lstStyle/>
          <a:p>
            <a:r>
              <a:rPr lang="en-US" dirty="0"/>
              <a:t>Possibilities during the ACE-MIRT phase</a:t>
            </a:r>
          </a:p>
        </p:txBody>
      </p:sp>
      <p:sp>
        <p:nvSpPr>
          <p:cNvPr id="2" name="Slide Number Placeholder 1">
            <a:extLst>
              <a:ext uri="{FF2B5EF4-FFF2-40B4-BE49-F238E27FC236}">
                <a16:creationId xmlns:a16="http://schemas.microsoft.com/office/drawing/2014/main" id="{3C437B19-478D-4227-9BD9-FEF421C484E1}"/>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pic>
        <p:nvPicPr>
          <p:cNvPr id="10" name="Picture 9">
            <a:extLst>
              <a:ext uri="{FF2B5EF4-FFF2-40B4-BE49-F238E27FC236}">
                <a16:creationId xmlns:a16="http://schemas.microsoft.com/office/drawing/2014/main" id="{4AE8B2DD-882D-6561-1E21-BB8F8182F020}"/>
              </a:ext>
            </a:extLst>
          </p:cNvPr>
          <p:cNvPicPr>
            <a:picLocks noChangeAspect="1"/>
          </p:cNvPicPr>
          <p:nvPr/>
        </p:nvPicPr>
        <p:blipFill>
          <a:blip r:embed="rId2"/>
          <a:stretch>
            <a:fillRect/>
          </a:stretch>
        </p:blipFill>
        <p:spPr>
          <a:xfrm>
            <a:off x="4639246" y="2461146"/>
            <a:ext cx="2836715" cy="2121592"/>
          </a:xfrm>
          <a:prstGeom prst="rect">
            <a:avLst/>
          </a:prstGeom>
        </p:spPr>
      </p:pic>
      <p:pic>
        <p:nvPicPr>
          <p:cNvPr id="12" name="Picture 11">
            <a:extLst>
              <a:ext uri="{FF2B5EF4-FFF2-40B4-BE49-F238E27FC236}">
                <a16:creationId xmlns:a16="http://schemas.microsoft.com/office/drawing/2014/main" id="{177B243C-F307-02E4-BF0B-F2B1CDBB548A}"/>
              </a:ext>
            </a:extLst>
          </p:cNvPr>
          <p:cNvPicPr>
            <a:picLocks noChangeAspect="1"/>
          </p:cNvPicPr>
          <p:nvPr/>
        </p:nvPicPr>
        <p:blipFill>
          <a:blip r:embed="rId3"/>
          <a:stretch>
            <a:fillRect/>
          </a:stretch>
        </p:blipFill>
        <p:spPr>
          <a:xfrm>
            <a:off x="1314450" y="2461146"/>
            <a:ext cx="3154680" cy="2043684"/>
          </a:xfrm>
          <a:prstGeom prst="rect">
            <a:avLst/>
          </a:prstGeom>
        </p:spPr>
      </p:pic>
      <p:sp>
        <p:nvSpPr>
          <p:cNvPr id="5" name="Rectangle 4">
            <a:extLst>
              <a:ext uri="{FF2B5EF4-FFF2-40B4-BE49-F238E27FC236}">
                <a16:creationId xmlns:a16="http://schemas.microsoft.com/office/drawing/2014/main" id="{0F3C137F-DFC7-857D-4A0C-D6976B2CC699}"/>
              </a:ext>
            </a:extLst>
          </p:cNvPr>
          <p:cNvSpPr/>
          <p:nvPr/>
        </p:nvSpPr>
        <p:spPr>
          <a:xfrm>
            <a:off x="6697980" y="2410851"/>
            <a:ext cx="828236" cy="17883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592B8D70-38E3-C00A-B50B-AC99DBAF2CDA}"/>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4127415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217544" y="812952"/>
            <a:ext cx="6699050" cy="1301683"/>
          </a:xfrm>
          <a:noFill/>
        </p:spPr>
        <p:txBody>
          <a:bodyPr/>
          <a:lstStyle/>
          <a:p>
            <a:pPr marL="257175" indent="-257175" defTabSz="685800">
              <a:spcBef>
                <a:spcPts val="375"/>
              </a:spcBef>
              <a:spcAft>
                <a:spcPts val="375"/>
              </a:spcAft>
              <a:buFontTx/>
              <a:buChar char="•"/>
              <a:defRPr/>
            </a:pPr>
            <a:r>
              <a:rPr lang="en-US" altLang="en-US" sz="1650" kern="0" dirty="0">
                <a:solidFill>
                  <a:srgbClr val="000000"/>
                </a:solidFill>
                <a:latin typeface="Helvetica" panose="020B0604020202020204" pitchFamily="34" charset="0"/>
                <a:ea typeface="+mn-ea"/>
                <a:cs typeface="Helvetica" panose="020B0604020202020204" pitchFamily="34" charset="0"/>
              </a:rPr>
              <a:t>Designed to provide beam for the Muon g-2 and Mu2e experiments</a:t>
            </a:r>
          </a:p>
          <a:p>
            <a:pPr lvl="1" indent="-257175" defTabSz="685800">
              <a:spcBef>
                <a:spcPts val="375"/>
              </a:spcBef>
              <a:spcAft>
                <a:spcPts val="375"/>
              </a:spcAft>
              <a:buFontTx/>
              <a:buChar char="•"/>
              <a:defRPr/>
            </a:pPr>
            <a:r>
              <a:rPr lang="en-US" altLang="en-US" sz="1350" kern="0" dirty="0">
                <a:solidFill>
                  <a:srgbClr val="004C97"/>
                </a:solidFill>
                <a:latin typeface="Helvetica" panose="020B0604020202020204" pitchFamily="34" charset="0"/>
                <a:ea typeface="+mn-ea"/>
                <a:cs typeface="Helvetica" panose="020B0604020202020204" pitchFamily="34" charset="0"/>
              </a:rPr>
              <a:t>Capable to deliver </a:t>
            </a:r>
            <a:r>
              <a:rPr lang="en-US" altLang="en-US" sz="1350" b="1" kern="0" dirty="0">
                <a:solidFill>
                  <a:srgbClr val="004C97"/>
                </a:solidFill>
                <a:latin typeface="Helvetica" panose="020B0604020202020204" pitchFamily="34" charset="0"/>
                <a:ea typeface="+mn-ea"/>
                <a:cs typeface="Helvetica" panose="020B0604020202020204" pitchFamily="34" charset="0"/>
              </a:rPr>
              <a:t>8 kW </a:t>
            </a:r>
            <a:r>
              <a:rPr lang="en-US" altLang="en-US" sz="1350" kern="0" dirty="0">
                <a:solidFill>
                  <a:srgbClr val="004C97"/>
                </a:solidFill>
                <a:latin typeface="Helvetica" panose="020B0604020202020204" pitchFamily="34" charset="0"/>
                <a:ea typeface="+mn-ea"/>
                <a:cs typeface="Helvetica" panose="020B0604020202020204" pitchFamily="34" charset="0"/>
              </a:rPr>
              <a:t>beam at </a:t>
            </a:r>
            <a:r>
              <a:rPr lang="en-US" altLang="en-US" sz="1350" b="1" kern="0" dirty="0">
                <a:solidFill>
                  <a:srgbClr val="004C97"/>
                </a:solidFill>
                <a:latin typeface="Helvetica" panose="020B0604020202020204" pitchFamily="34" charset="0"/>
                <a:ea typeface="+mn-ea"/>
                <a:cs typeface="Helvetica" panose="020B0604020202020204" pitchFamily="34" charset="0"/>
              </a:rPr>
              <a:t>8 GeV </a:t>
            </a:r>
            <a:r>
              <a:rPr lang="en-US" altLang="en-US" sz="1350" kern="0" dirty="0">
                <a:solidFill>
                  <a:srgbClr val="004C97"/>
                </a:solidFill>
                <a:latin typeface="Helvetica" panose="020B0604020202020204" pitchFamily="34" charset="0"/>
                <a:ea typeface="+mn-ea"/>
                <a:cs typeface="Helvetica" panose="020B0604020202020204" pitchFamily="34" charset="0"/>
              </a:rPr>
              <a:t>to the Mu2e production target</a:t>
            </a:r>
          </a:p>
          <a:p>
            <a:pPr lvl="1" indent="-257175" defTabSz="685800">
              <a:spcBef>
                <a:spcPts val="375"/>
              </a:spcBef>
              <a:spcAft>
                <a:spcPts val="375"/>
              </a:spcAft>
              <a:buFontTx/>
              <a:buChar char="•"/>
              <a:defRPr/>
            </a:pPr>
            <a:r>
              <a:rPr lang="en-US" altLang="en-US" sz="1350" kern="0" dirty="0">
                <a:solidFill>
                  <a:srgbClr val="004C97"/>
                </a:solidFill>
                <a:latin typeface="Helvetica" panose="020B0604020202020204" pitchFamily="34" charset="0"/>
                <a:ea typeface="+mn-ea"/>
                <a:cs typeface="Helvetica" panose="020B0604020202020204" pitchFamily="34" charset="0"/>
              </a:rPr>
              <a:t>Available tunnel space to run the demonstrator without interfering with Mu2e </a:t>
            </a:r>
          </a:p>
          <a:p>
            <a:pPr lvl="1" indent="-257175" defTabSz="685800">
              <a:spcBef>
                <a:spcPts val="375"/>
              </a:spcBef>
              <a:spcAft>
                <a:spcPts val="375"/>
              </a:spcAft>
              <a:buFontTx/>
              <a:buChar char="•"/>
              <a:defRPr/>
            </a:pPr>
            <a:r>
              <a:rPr lang="en-US" altLang="en-US" sz="1350" kern="0" dirty="0">
                <a:solidFill>
                  <a:srgbClr val="004C97"/>
                </a:solidFill>
                <a:latin typeface="Helvetica" panose="020B0604020202020204" pitchFamily="34" charset="0"/>
                <a:ea typeface="+mn-ea"/>
                <a:cs typeface="Helvetica" panose="020B0604020202020204" pitchFamily="34" charset="0"/>
              </a:rPr>
              <a:t>Production target is similar to the MuC target</a:t>
            </a:r>
          </a:p>
          <a:p>
            <a:pPr>
              <a:spcBef>
                <a:spcPts val="450"/>
              </a:spcBef>
              <a:spcAft>
                <a:spcPts val="450"/>
              </a:spcAft>
            </a:pPr>
            <a:endParaRPr lang="en-US" dirty="0"/>
          </a:p>
          <a:p>
            <a:pPr>
              <a:spcBef>
                <a:spcPts val="450"/>
              </a:spcBef>
              <a:spcAft>
                <a:spcPts val="450"/>
              </a:spcAft>
            </a:pPr>
            <a:endParaRPr lang="en-US" dirty="0"/>
          </a:p>
          <a:p>
            <a:pPr marL="0" indent="0">
              <a:spcBef>
                <a:spcPts val="450"/>
              </a:spcBef>
              <a:spcAft>
                <a:spcPts val="450"/>
              </a:spcAft>
              <a:buNone/>
            </a:pPr>
            <a:endParaRPr lang="en-US" dirty="0"/>
          </a:p>
          <a:p>
            <a:pPr marL="0" indent="0">
              <a:spcBef>
                <a:spcPts val="450"/>
              </a:spcBef>
              <a:spcAft>
                <a:spcPts val="450"/>
              </a:spcAft>
              <a:buNone/>
            </a:pPr>
            <a:endParaRPr lang="en-US" dirty="0"/>
          </a:p>
          <a:p>
            <a:pPr marL="0" indent="0">
              <a:spcBef>
                <a:spcPts val="450"/>
              </a:spcBef>
              <a:spcAft>
                <a:spcPts val="450"/>
              </a:spcAft>
              <a:buNone/>
            </a:pPr>
            <a:endParaRPr lang="en-US" dirty="0"/>
          </a:p>
        </p:txBody>
      </p:sp>
      <p:sp>
        <p:nvSpPr>
          <p:cNvPr id="7" name="Title 6"/>
          <p:cNvSpPr>
            <a:spLocks noGrp="1"/>
          </p:cNvSpPr>
          <p:nvPr>
            <p:ph type="title"/>
          </p:nvPr>
        </p:nvSpPr>
        <p:spPr/>
        <p:txBody>
          <a:bodyPr/>
          <a:lstStyle/>
          <a:p>
            <a:r>
              <a:rPr lang="en-US" dirty="0"/>
              <a:t>Site at Fermilab: Muon Campus</a:t>
            </a:r>
          </a:p>
        </p:txBody>
      </p:sp>
      <p:sp>
        <p:nvSpPr>
          <p:cNvPr id="2" name="Slide Number Placeholder 1">
            <a:extLst>
              <a:ext uri="{FF2B5EF4-FFF2-40B4-BE49-F238E27FC236}">
                <a16:creationId xmlns:a16="http://schemas.microsoft.com/office/drawing/2014/main" id="{3C437B19-478D-4227-9BD9-FEF421C484E1}"/>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pic>
        <p:nvPicPr>
          <p:cNvPr id="5" name="Picture 4">
            <a:extLst>
              <a:ext uri="{FF2B5EF4-FFF2-40B4-BE49-F238E27FC236}">
                <a16:creationId xmlns:a16="http://schemas.microsoft.com/office/drawing/2014/main" id="{D2DC8D4D-996D-0315-CDAC-C7B3C365C263}"/>
              </a:ext>
            </a:extLst>
          </p:cNvPr>
          <p:cNvPicPr>
            <a:picLocks noChangeAspect="1"/>
          </p:cNvPicPr>
          <p:nvPr/>
        </p:nvPicPr>
        <p:blipFill>
          <a:blip r:embed="rId2"/>
          <a:stretch>
            <a:fillRect/>
          </a:stretch>
        </p:blipFill>
        <p:spPr>
          <a:xfrm>
            <a:off x="3430432" y="2079929"/>
            <a:ext cx="4570568" cy="2637358"/>
          </a:xfrm>
          <a:prstGeom prst="rect">
            <a:avLst/>
          </a:prstGeom>
        </p:spPr>
      </p:pic>
      <p:sp>
        <p:nvSpPr>
          <p:cNvPr id="12" name="TextBox 11">
            <a:extLst>
              <a:ext uri="{FF2B5EF4-FFF2-40B4-BE49-F238E27FC236}">
                <a16:creationId xmlns:a16="http://schemas.microsoft.com/office/drawing/2014/main" id="{19EF465E-2E69-9E0B-4754-C39B71E29FDA}"/>
              </a:ext>
            </a:extLst>
          </p:cNvPr>
          <p:cNvSpPr txBox="1"/>
          <p:nvPr/>
        </p:nvSpPr>
        <p:spPr>
          <a:xfrm flipH="1">
            <a:off x="1217543" y="3781577"/>
            <a:ext cx="2096070" cy="680956"/>
          </a:xfrm>
          <a:prstGeom prst="rect">
            <a:avLst/>
          </a:prstGeom>
          <a:solidFill>
            <a:schemeClr val="accent4">
              <a:lumMod val="20000"/>
              <a:lumOff val="80000"/>
            </a:schemeClr>
          </a:solidFill>
        </p:spPr>
        <p:txBody>
          <a:bodyPr wrap="square" rtlCol="0">
            <a:spAutoFit/>
          </a:bodyPr>
          <a:lstStyle/>
          <a:p>
            <a:r>
              <a:rPr lang="en-US" sz="1275" dirty="0">
                <a:solidFill>
                  <a:srgbClr val="404040"/>
                </a:solidFill>
                <a:latin typeface="Arial" panose="020B0604020202020204" pitchFamily="34" charset="0"/>
                <a:cs typeface="Arial" panose="020B0604020202020204" pitchFamily="34" charset="0"/>
              </a:rPr>
              <a:t>Excellent opportunity to examine targets under 5 T field</a:t>
            </a:r>
          </a:p>
        </p:txBody>
      </p:sp>
      <p:pic>
        <p:nvPicPr>
          <p:cNvPr id="14" name="Picture 13">
            <a:extLst>
              <a:ext uri="{FF2B5EF4-FFF2-40B4-BE49-F238E27FC236}">
                <a16:creationId xmlns:a16="http://schemas.microsoft.com/office/drawing/2014/main" id="{65B09770-E44F-A1E9-6C79-A123F1216065}"/>
              </a:ext>
            </a:extLst>
          </p:cNvPr>
          <p:cNvPicPr>
            <a:picLocks noChangeAspect="1"/>
          </p:cNvPicPr>
          <p:nvPr/>
        </p:nvPicPr>
        <p:blipFill rotWithShape="1">
          <a:blip r:embed="rId3"/>
          <a:srcRect r="34544" b="45115"/>
          <a:stretch/>
        </p:blipFill>
        <p:spPr>
          <a:xfrm>
            <a:off x="1130668" y="2114635"/>
            <a:ext cx="2269821" cy="1493690"/>
          </a:xfrm>
          <a:prstGeom prst="rect">
            <a:avLst/>
          </a:prstGeom>
        </p:spPr>
      </p:pic>
      <p:sp>
        <p:nvSpPr>
          <p:cNvPr id="3" name="Footer Placeholder 2">
            <a:extLst>
              <a:ext uri="{FF2B5EF4-FFF2-40B4-BE49-F238E27FC236}">
                <a16:creationId xmlns:a16="http://schemas.microsoft.com/office/drawing/2014/main" id="{B5D2A5E3-6314-AE39-554B-FF6D0BC324E1}"/>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3447894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sz="2400" dirty="0">
                <a:latin typeface="Helvetica Neue"/>
                <a:ea typeface="Helvetica Neue"/>
                <a:cs typeface="Helvetica Neue"/>
                <a:sym typeface="Helvetica Neue"/>
              </a:rPr>
              <a:t>Muon Collider Challenges and Progress</a:t>
            </a:r>
            <a:endParaRPr dirty="0"/>
          </a:p>
        </p:txBody>
      </p:sp>
      <p:sp>
        <p:nvSpPr>
          <p:cNvPr id="135" name="Google Shape;135;p1"/>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56</a:t>
            </a:fld>
            <a:endParaRPr/>
          </a:p>
        </p:txBody>
      </p:sp>
      <p:graphicFrame>
        <p:nvGraphicFramePr>
          <p:cNvPr id="136" name="Google Shape;136;p1"/>
          <p:cNvGraphicFramePr/>
          <p:nvPr/>
        </p:nvGraphicFramePr>
        <p:xfrm>
          <a:off x="228600" y="509722"/>
          <a:ext cx="8686800" cy="4272350"/>
        </p:xfrm>
        <a:graphic>
          <a:graphicData uri="http://schemas.openxmlformats.org/drawingml/2006/table">
            <a:tbl>
              <a:tblPr firstRow="1" bandRow="1">
                <a:noFill/>
              </a:tblPr>
              <a:tblGrid>
                <a:gridCol w="2895600">
                  <a:extLst>
                    <a:ext uri="{9D8B030D-6E8A-4147-A177-3AD203B41FA5}">
                      <a16:colId xmlns:a16="http://schemas.microsoft.com/office/drawing/2014/main" val="20000"/>
                    </a:ext>
                  </a:extLst>
                </a:gridCol>
                <a:gridCol w="3064475">
                  <a:extLst>
                    <a:ext uri="{9D8B030D-6E8A-4147-A177-3AD203B41FA5}">
                      <a16:colId xmlns:a16="http://schemas.microsoft.com/office/drawing/2014/main" val="20001"/>
                    </a:ext>
                  </a:extLst>
                </a:gridCol>
                <a:gridCol w="27267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400" dirty="0"/>
                        <a:t>Challenge</a:t>
                      </a:r>
                      <a:endParaRPr sz="1400" dirty="0"/>
                    </a:p>
                  </a:txBody>
                  <a:tcPr marL="91450" marR="91450" marT="45725" marB="45725">
                    <a:solidFill>
                      <a:srgbClr val="98D7EA"/>
                    </a:solidFill>
                  </a:tcPr>
                </a:tc>
                <a:tc>
                  <a:txBody>
                    <a:bodyPr/>
                    <a:lstStyle/>
                    <a:p>
                      <a:pPr marL="0" marR="0" lvl="0" indent="0" algn="l" rtl="0">
                        <a:spcBef>
                          <a:spcPts val="0"/>
                        </a:spcBef>
                        <a:spcAft>
                          <a:spcPts val="0"/>
                        </a:spcAft>
                        <a:buNone/>
                      </a:pPr>
                      <a:r>
                        <a:rPr lang="en-US" sz="1400" dirty="0"/>
                        <a:t>Progress</a:t>
                      </a:r>
                      <a:endParaRPr sz="1400" dirty="0"/>
                    </a:p>
                  </a:txBody>
                  <a:tcPr marL="91450" marR="91450" marT="45725" marB="45725">
                    <a:solidFill>
                      <a:srgbClr val="98D7EA"/>
                    </a:solidFill>
                  </a:tcPr>
                </a:tc>
                <a:tc>
                  <a:txBody>
                    <a:bodyPr/>
                    <a:lstStyle/>
                    <a:p>
                      <a:pPr marL="0" marR="0" lvl="0" indent="0" algn="l" rtl="0">
                        <a:spcBef>
                          <a:spcPts val="0"/>
                        </a:spcBef>
                        <a:spcAft>
                          <a:spcPts val="0"/>
                        </a:spcAft>
                        <a:buNone/>
                      </a:pPr>
                      <a:r>
                        <a:rPr lang="en-US" sz="1400" dirty="0"/>
                        <a:t>Future work</a:t>
                      </a:r>
                      <a:endParaRPr sz="1400" dirty="0"/>
                    </a:p>
                  </a:txBody>
                  <a:tcPr marL="91450" marR="91450" marT="45725" marB="45725">
                    <a:solidFill>
                      <a:srgbClr val="98D7EA"/>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100"/>
                        <a:t>Multi MW proton sources with short bunches </a:t>
                      </a:r>
                      <a:endParaRPr sz="1100"/>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Arial"/>
                        <a:buNone/>
                      </a:pPr>
                      <a:r>
                        <a:rPr lang="en-US" sz="1100">
                          <a:solidFill>
                            <a:schemeClr val="dk1"/>
                          </a:solidFill>
                          <a:latin typeface="Arial"/>
                          <a:ea typeface="Arial"/>
                          <a:cs typeface="Arial"/>
                          <a:sym typeface="Arial"/>
                        </a:rPr>
                        <a:t>Multi-MW proton sources have been and are being produced for spallation neutron sources and neutrino sources (SNS, ESS, J-PARC, Fermilab)</a:t>
                      </a:r>
                      <a:endParaRPr sz="1100"/>
                    </a:p>
                  </a:txBody>
                  <a:tcPr marL="91450" marR="91450" marT="45725" marB="45725"/>
                </a:tc>
                <a:tc>
                  <a:txBody>
                    <a:bodyPr/>
                    <a:lstStyle/>
                    <a:p>
                      <a:pPr marL="0" marR="0" lvl="0" indent="0" algn="l" rtl="0">
                        <a:spcBef>
                          <a:spcPts val="0"/>
                        </a:spcBef>
                        <a:spcAft>
                          <a:spcPts val="0"/>
                        </a:spcAft>
                        <a:buNone/>
                      </a:pPr>
                      <a:r>
                        <a:rPr lang="en-US" sz="1100"/>
                        <a:t>Refine design parameters, including proton acceleration to 5-10 GeV. Accumulation and compression of bunches. </a:t>
                      </a:r>
                      <a:endParaRPr sz="11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100"/>
                        <a:t>Multi MW targets </a:t>
                      </a:r>
                      <a:endParaRPr sz="1100"/>
                    </a:p>
                  </a:txBody>
                  <a:tcPr marL="91450" marR="91450" marT="45725" marB="45725"/>
                </a:tc>
                <a:tc>
                  <a:txBody>
                    <a:bodyPr/>
                    <a:lstStyle/>
                    <a:p>
                      <a:pPr marL="0" marR="0" lvl="0" indent="0" algn="l" rtl="0">
                        <a:spcBef>
                          <a:spcPts val="0"/>
                        </a:spcBef>
                        <a:spcAft>
                          <a:spcPts val="0"/>
                        </a:spcAft>
                        <a:buNone/>
                      </a:pPr>
                      <a:r>
                        <a:rPr lang="en-US" sz="1100" dirty="0"/>
                        <a:t>Neutrino targets have matured to 1+MW. RADIATE studies of novel target materials and designs aim at 2.4MW.</a:t>
                      </a:r>
                      <a:endParaRPr sz="1100" dirty="0"/>
                    </a:p>
                  </a:txBody>
                  <a:tcPr marL="91450" marR="91450" marT="45725" marB="45725"/>
                </a:tc>
                <a:tc>
                  <a:txBody>
                    <a:bodyPr/>
                    <a:lstStyle/>
                    <a:p>
                      <a:pPr marL="0" marR="0" lvl="0" indent="0" algn="l" rtl="0">
                        <a:spcBef>
                          <a:spcPts val="0"/>
                        </a:spcBef>
                        <a:spcAft>
                          <a:spcPts val="0"/>
                        </a:spcAft>
                        <a:buNone/>
                      </a:pPr>
                      <a:r>
                        <a:rPr lang="en-US" sz="1100"/>
                        <a:t>Develop target design for 2 MW and short muon collider bunches. Produce a prototype in 2030s.</a:t>
                      </a:r>
                      <a:endParaRPr sz="11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100"/>
                        <a:t>Production solenoid</a:t>
                      </a:r>
                      <a:endParaRPr sz="1100"/>
                    </a:p>
                  </a:txBody>
                  <a:tcPr marL="91450" marR="91450" marT="45725" marB="45725"/>
                </a:tc>
                <a:tc>
                  <a:txBody>
                    <a:bodyPr/>
                    <a:lstStyle/>
                    <a:p>
                      <a:pPr marL="0" marR="0" lvl="0" indent="0" algn="l" rtl="0">
                        <a:spcBef>
                          <a:spcPts val="0"/>
                        </a:spcBef>
                        <a:spcAft>
                          <a:spcPts val="0"/>
                        </a:spcAft>
                        <a:buNone/>
                      </a:pPr>
                      <a:r>
                        <a:rPr lang="en-US" sz="1100"/>
                        <a:t>ITER Nb3Sn central solenoid with similar specifications and rad levels produced</a:t>
                      </a:r>
                      <a:endParaRPr sz="1100"/>
                    </a:p>
                  </a:txBody>
                  <a:tcPr marL="91450" marR="91450" marT="45725" marB="45725"/>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Stud</a:t>
                      </a:r>
                      <a:r>
                        <a:rPr lang="en-US" sz="1100"/>
                        <a:t>y</a:t>
                      </a:r>
                      <a:r>
                        <a:rPr lang="en-US" sz="1100">
                          <a:solidFill>
                            <a:schemeClr val="dk1"/>
                          </a:solidFill>
                          <a:latin typeface="Arial"/>
                          <a:ea typeface="Arial"/>
                          <a:cs typeface="Arial"/>
                          <a:sym typeface="Arial"/>
                        </a:rPr>
                        <a:t> cry</a:t>
                      </a:r>
                      <a:r>
                        <a:rPr lang="en-US" sz="1100"/>
                        <a:t>o</a:t>
                      </a:r>
                      <a:r>
                        <a:rPr lang="en-US" sz="1100">
                          <a:solidFill>
                            <a:schemeClr val="dk1"/>
                          </a:solidFill>
                          <a:latin typeface="Arial"/>
                          <a:ea typeface="Arial"/>
                          <a:cs typeface="Arial"/>
                          <a:sym typeface="Arial"/>
                        </a:rPr>
                        <a:t>genically stabilized superconducting cables and validate magnet cooling design. </a:t>
                      </a:r>
                      <a:r>
                        <a:rPr lang="en-US" sz="1100"/>
                        <a:t>Investigate </a:t>
                      </a:r>
                      <a:r>
                        <a:rPr lang="en-US" sz="1100">
                          <a:solidFill>
                            <a:schemeClr val="dk1"/>
                          </a:solidFill>
                          <a:latin typeface="Arial"/>
                          <a:ea typeface="Arial"/>
                          <a:cs typeface="Arial"/>
                          <a:sym typeface="Arial"/>
                        </a:rPr>
                        <a:t> possibility of HTS </a:t>
                      </a:r>
                      <a:r>
                        <a:rPr lang="en-US" sz="1100"/>
                        <a:t>cables</a:t>
                      </a:r>
                      <a:r>
                        <a:rPr lang="en-US" sz="1100">
                          <a:solidFill>
                            <a:schemeClr val="dk1"/>
                          </a:solidFill>
                          <a:latin typeface="Arial"/>
                          <a:ea typeface="Arial"/>
                          <a:cs typeface="Arial"/>
                          <a:sym typeface="Arial"/>
                        </a:rPr>
                        <a:t>.</a:t>
                      </a:r>
                      <a:endParaRPr sz="11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100"/>
                        <a:t>Cooling channel solenoids</a:t>
                      </a:r>
                      <a:endParaRPr sz="1100"/>
                    </a:p>
                  </a:txBody>
                  <a:tcPr marL="91450" marR="91450" marT="45725" marB="45725"/>
                </a:tc>
                <a:tc>
                  <a:txBody>
                    <a:bodyPr/>
                    <a:lstStyle/>
                    <a:p>
                      <a:pPr marL="0" marR="0" lvl="0" indent="0" algn="l" rtl="0">
                        <a:spcBef>
                          <a:spcPts val="0"/>
                        </a:spcBef>
                        <a:spcAft>
                          <a:spcPts val="0"/>
                        </a:spcAft>
                        <a:buNone/>
                      </a:pPr>
                      <a:r>
                        <a:rPr lang="en-US" sz="1100"/>
                        <a:t>Solenoid with 30+T field now exists at NHMFL. Plans to design 40+T solenoids in place.</a:t>
                      </a:r>
                      <a:endParaRPr sz="1100"/>
                    </a:p>
                  </a:txBody>
                  <a:tcPr marL="91450" marR="91450" marT="45725" marB="45725"/>
                </a:tc>
                <a:tc>
                  <a:txBody>
                    <a:bodyPr/>
                    <a:lstStyle/>
                    <a:p>
                      <a:pPr marL="0" marR="0" lvl="0" indent="0" algn="l" rtl="0">
                        <a:spcBef>
                          <a:spcPts val="0"/>
                        </a:spcBef>
                        <a:spcAft>
                          <a:spcPts val="0"/>
                        </a:spcAft>
                        <a:buNone/>
                      </a:pPr>
                      <a:r>
                        <a:rPr lang="en-US" sz="1100"/>
                        <a:t>Extend designs to the specs of the 6D cooling channel, fabrication for the demo experiment</a:t>
                      </a:r>
                      <a:endParaRPr sz="11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100"/>
                        <a:t>Ionization cooling</a:t>
                      </a:r>
                      <a:endParaRPr sz="1100"/>
                    </a:p>
                  </a:txBody>
                  <a:tcPr marL="91450" marR="91450" marT="45725" marB="45725"/>
                </a:tc>
                <a:tc>
                  <a:txBody>
                    <a:bodyPr/>
                    <a:lstStyle/>
                    <a:p>
                      <a:pPr marL="0" marR="0" lvl="0" indent="0" algn="l" rtl="0">
                        <a:spcBef>
                          <a:spcPts val="0"/>
                        </a:spcBef>
                        <a:spcAft>
                          <a:spcPts val="0"/>
                        </a:spcAft>
                        <a:buNone/>
                      </a:pPr>
                      <a:r>
                        <a:rPr lang="en-US" sz="1100" dirty="0"/>
                        <a:t>MICE transverse cooling results published. Longitudinal cooling via emittance exchange demonstrated at g-2. </a:t>
                      </a:r>
                      <a:endParaRPr sz="1100" dirty="0"/>
                    </a:p>
                  </a:txBody>
                  <a:tcPr marL="91450" marR="91450" marT="45725" marB="45725"/>
                </a:tc>
                <a:tc>
                  <a:txBody>
                    <a:bodyPr/>
                    <a:lstStyle/>
                    <a:p>
                      <a:pPr marL="0" marR="0" lvl="0" indent="0" algn="l" rtl="0">
                        <a:spcBef>
                          <a:spcPts val="0"/>
                        </a:spcBef>
                        <a:spcAft>
                          <a:spcPts val="0"/>
                        </a:spcAft>
                        <a:buNone/>
                      </a:pPr>
                      <a:r>
                        <a:rPr lang="en-US" sz="1100"/>
                        <a:t>Optimize with higher fields and gradients. Demonstrate 6D cooling with re-acceleration and focusing</a:t>
                      </a:r>
                      <a:endParaRPr sz="11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100"/>
                        <a:t>RF in magnetic field</a:t>
                      </a:r>
                      <a:endParaRPr sz="1100"/>
                    </a:p>
                  </a:txBody>
                  <a:tcPr marL="91450" marR="91450" marT="45725" marB="45725"/>
                </a:tc>
                <a:tc>
                  <a:txBody>
                    <a:bodyPr/>
                    <a:lstStyle/>
                    <a:p>
                      <a:pPr marL="0" marR="0" lvl="0" indent="0" algn="l" rtl="0">
                        <a:spcBef>
                          <a:spcPts val="0"/>
                        </a:spcBef>
                        <a:spcAft>
                          <a:spcPts val="0"/>
                        </a:spcAft>
                        <a:buNone/>
                      </a:pPr>
                      <a:r>
                        <a:rPr lang="en-US" sz="1100"/>
                        <a:t>Operation of up to 50 MV/m cavity in magnetic field demonstrated, results published</a:t>
                      </a:r>
                      <a:endParaRPr sz="1100"/>
                    </a:p>
                  </a:txBody>
                  <a:tcPr marL="91450" marR="91450" marT="45725" marB="45725"/>
                </a:tc>
                <a:tc>
                  <a:txBody>
                    <a:bodyPr/>
                    <a:lstStyle/>
                    <a:p>
                      <a:pPr marL="0" marR="0" lvl="0" indent="0" algn="l" rtl="0">
                        <a:spcBef>
                          <a:spcPts val="0"/>
                        </a:spcBef>
                        <a:spcAft>
                          <a:spcPts val="0"/>
                        </a:spcAft>
                        <a:buNone/>
                      </a:pPr>
                      <a:r>
                        <a:rPr lang="en-US" sz="1100" dirty="0"/>
                        <a:t>Design to the specs of the 6D demo, experiment; fabrication</a:t>
                      </a:r>
                      <a:endParaRPr sz="1100" dirty="0"/>
                    </a:p>
                    <a:p>
                      <a:pPr marL="0" marR="0" lvl="0" indent="0" algn="l" rtl="0">
                        <a:spcBef>
                          <a:spcPts val="0"/>
                        </a:spcBef>
                        <a:spcAft>
                          <a:spcPts val="0"/>
                        </a:spcAft>
                        <a:buNone/>
                      </a:pPr>
                      <a:endParaRPr sz="1100" dirty="0"/>
                    </a:p>
                  </a:txBody>
                  <a:tcPr marL="91450" marR="91450" marT="45725" marB="45725"/>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C0F5C426-3E4A-33AC-3679-5FCD752FE3D5}"/>
              </a:ext>
            </a:extLst>
          </p:cNvPr>
          <p:cNvSpPr>
            <a:spLocks noGrp="1"/>
          </p:cNvSpPr>
          <p:nvPr>
            <p:ph type="ftr" sz="quarter" idx="3"/>
          </p:nvPr>
        </p:nvSpPr>
        <p:spPr/>
        <p:txBody>
          <a:bodyPr/>
          <a:lstStyle/>
          <a:p>
            <a:pPr>
              <a:defRPr/>
            </a:pPr>
            <a:endParaRPr lang="en-US"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sz="2400" dirty="0">
                <a:latin typeface="Helvetica Neue"/>
                <a:ea typeface="Helvetica Neue"/>
                <a:cs typeface="Helvetica Neue"/>
                <a:sym typeface="Helvetica Neue"/>
              </a:rPr>
              <a:t>Muon Collider Challenges and Progress</a:t>
            </a:r>
            <a:endParaRPr dirty="0"/>
          </a:p>
        </p:txBody>
      </p:sp>
      <p:sp>
        <p:nvSpPr>
          <p:cNvPr id="144" name="Google Shape;144;p2"/>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57</a:t>
            </a:fld>
            <a:endParaRPr/>
          </a:p>
        </p:txBody>
      </p:sp>
      <p:graphicFrame>
        <p:nvGraphicFramePr>
          <p:cNvPr id="145" name="Google Shape;145;p2"/>
          <p:cNvGraphicFramePr/>
          <p:nvPr/>
        </p:nvGraphicFramePr>
        <p:xfrm>
          <a:off x="215895" y="548560"/>
          <a:ext cx="8686800" cy="4310575"/>
        </p:xfrm>
        <a:graphic>
          <a:graphicData uri="http://schemas.openxmlformats.org/drawingml/2006/table">
            <a:tbl>
              <a:tblPr firstRow="1" bandRow="1">
                <a:noFill/>
              </a:tblPr>
              <a:tblGrid>
                <a:gridCol w="2895600">
                  <a:extLst>
                    <a:ext uri="{9D8B030D-6E8A-4147-A177-3AD203B41FA5}">
                      <a16:colId xmlns:a16="http://schemas.microsoft.com/office/drawing/2014/main" val="20000"/>
                    </a:ext>
                  </a:extLst>
                </a:gridCol>
                <a:gridCol w="3064475">
                  <a:extLst>
                    <a:ext uri="{9D8B030D-6E8A-4147-A177-3AD203B41FA5}">
                      <a16:colId xmlns:a16="http://schemas.microsoft.com/office/drawing/2014/main" val="20001"/>
                    </a:ext>
                  </a:extLst>
                </a:gridCol>
                <a:gridCol w="2726725">
                  <a:extLst>
                    <a:ext uri="{9D8B030D-6E8A-4147-A177-3AD203B41FA5}">
                      <a16:colId xmlns:a16="http://schemas.microsoft.com/office/drawing/2014/main" val="20002"/>
                    </a:ext>
                  </a:extLst>
                </a:gridCol>
              </a:tblGrid>
              <a:tr h="409075">
                <a:tc>
                  <a:txBody>
                    <a:bodyPr/>
                    <a:lstStyle/>
                    <a:p>
                      <a:pPr marL="0" lvl="0" indent="0" algn="l" rtl="0">
                        <a:spcBef>
                          <a:spcPts val="0"/>
                        </a:spcBef>
                        <a:spcAft>
                          <a:spcPts val="0"/>
                        </a:spcAft>
                        <a:buNone/>
                      </a:pPr>
                      <a:r>
                        <a:rPr lang="en-US" sz="1400" dirty="0"/>
                        <a:t>Challenge</a:t>
                      </a:r>
                      <a:endParaRPr sz="1400" dirty="0"/>
                    </a:p>
                  </a:txBody>
                  <a:tcPr marL="91450" marR="91450" marT="45725" marB="45725">
                    <a:solidFill>
                      <a:srgbClr val="98D7EA"/>
                    </a:solidFill>
                  </a:tcPr>
                </a:tc>
                <a:tc>
                  <a:txBody>
                    <a:bodyPr/>
                    <a:lstStyle/>
                    <a:p>
                      <a:pPr marL="0" marR="0" lvl="0" indent="0" algn="l" rtl="0">
                        <a:spcBef>
                          <a:spcPts val="0"/>
                        </a:spcBef>
                        <a:spcAft>
                          <a:spcPts val="0"/>
                        </a:spcAft>
                        <a:buNone/>
                      </a:pPr>
                      <a:r>
                        <a:rPr lang="en-US" sz="1400" dirty="0"/>
                        <a:t>Progress</a:t>
                      </a:r>
                      <a:endParaRPr sz="1400" dirty="0"/>
                    </a:p>
                  </a:txBody>
                  <a:tcPr marL="91450" marR="91450" marT="45725" marB="45725">
                    <a:solidFill>
                      <a:srgbClr val="98D7EA"/>
                    </a:solidFill>
                  </a:tcPr>
                </a:tc>
                <a:tc>
                  <a:txBody>
                    <a:bodyPr/>
                    <a:lstStyle/>
                    <a:p>
                      <a:pPr marL="0" marR="0" lvl="0" indent="0" algn="l" rtl="0">
                        <a:spcBef>
                          <a:spcPts val="0"/>
                        </a:spcBef>
                        <a:spcAft>
                          <a:spcPts val="0"/>
                        </a:spcAft>
                        <a:buNone/>
                      </a:pPr>
                      <a:r>
                        <a:rPr lang="en-US" sz="1400" dirty="0"/>
                        <a:t>Future work</a:t>
                      </a:r>
                      <a:endParaRPr sz="1400" dirty="0"/>
                    </a:p>
                  </a:txBody>
                  <a:tcPr marL="91450" marR="91450" marT="45725" marB="45725">
                    <a:solidFill>
                      <a:srgbClr val="98D7EA"/>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100"/>
                        <a:t>Fast Ramping Magnets </a:t>
                      </a:r>
                      <a:endParaRPr sz="1100"/>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Arial"/>
                        <a:buNone/>
                      </a:pPr>
                      <a:r>
                        <a:rPr lang="en-US" sz="1100" dirty="0"/>
                        <a:t>Demonstrated with 290 T/s up to 0.5T peak field at FNAL. Ramps up to 5000 T/s demonstrated with small magnets.</a:t>
                      </a:r>
                      <a:endParaRPr sz="1100" dirty="0"/>
                    </a:p>
                  </a:txBody>
                  <a:tcPr marL="91450" marR="91450" marT="45725" marB="45725"/>
                </a:tc>
                <a:tc>
                  <a:txBody>
                    <a:bodyPr/>
                    <a:lstStyle/>
                    <a:p>
                      <a:pPr marL="0" marR="0" lvl="0" indent="0" algn="l" rtl="0">
                        <a:spcBef>
                          <a:spcPts val="0"/>
                        </a:spcBef>
                        <a:spcAft>
                          <a:spcPts val="0"/>
                        </a:spcAft>
                        <a:buNone/>
                      </a:pPr>
                      <a:r>
                        <a:rPr lang="en-US" sz="1100" dirty="0"/>
                        <a:t>Design and demonstration work to achieve higher ramp rates (up to 1000 T/s) and peak fields of ~2T with large magnets</a:t>
                      </a:r>
                      <a:endParaRPr sz="11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100" b="0" i="0" u="none" strike="noStrike">
                          <a:solidFill>
                            <a:schemeClr val="dk1"/>
                          </a:solidFill>
                          <a:latin typeface="Arial"/>
                          <a:ea typeface="Arial"/>
                          <a:cs typeface="Arial"/>
                          <a:sym typeface="Arial"/>
                        </a:rPr>
                        <a:t>Very</a:t>
                      </a:r>
                      <a:r>
                        <a:rPr lang="en-US" sz="1100"/>
                        <a:t> </a:t>
                      </a:r>
                      <a:r>
                        <a:rPr lang="en-US" sz="1100" b="0" i="0" u="none" strike="noStrike">
                          <a:solidFill>
                            <a:schemeClr val="dk1"/>
                          </a:solidFill>
                          <a:latin typeface="Arial"/>
                          <a:ea typeface="Arial"/>
                          <a:cs typeface="Arial"/>
                          <a:sym typeface="Arial"/>
                        </a:rPr>
                        <a:t>Rapid</a:t>
                      </a:r>
                      <a:r>
                        <a:rPr lang="en-US" sz="1100"/>
                        <a:t> </a:t>
                      </a:r>
                      <a:r>
                        <a:rPr lang="en-US" sz="1100" b="0" i="0" u="none" strike="noStrike">
                          <a:solidFill>
                            <a:schemeClr val="dk1"/>
                          </a:solidFill>
                          <a:latin typeface="Arial"/>
                          <a:ea typeface="Arial"/>
                          <a:cs typeface="Arial"/>
                          <a:sym typeface="Arial"/>
                        </a:rPr>
                        <a:t>Cycling Synchrotron Dynamics</a:t>
                      </a:r>
                      <a:endParaRPr sz="1100"/>
                    </a:p>
                  </a:txBody>
                  <a:tcPr marL="91450" marR="91450" marT="45725" marB="45725"/>
                </a:tc>
                <a:tc>
                  <a:txBody>
                    <a:bodyPr/>
                    <a:lstStyle/>
                    <a:p>
                      <a:pPr marL="0" lvl="0" indent="0" algn="l" rtl="0">
                        <a:spcBef>
                          <a:spcPts val="0"/>
                        </a:spcBef>
                        <a:spcAft>
                          <a:spcPts val="0"/>
                        </a:spcAft>
                        <a:buClr>
                          <a:schemeClr val="dk1"/>
                        </a:buClr>
                        <a:buSzPts val="1200"/>
                        <a:buFont typeface="Arial"/>
                        <a:buNone/>
                      </a:pPr>
                      <a:r>
                        <a:rPr lang="en-US" sz="1100"/>
                        <a:t>Lattice design in place for a 3 TeV accelerator ring </a:t>
                      </a:r>
                      <a:endParaRPr sz="1100"/>
                    </a:p>
                  </a:txBody>
                  <a:tcPr marL="91450" marR="91450" marT="45725" marB="45725"/>
                </a:tc>
                <a:tc>
                  <a:txBody>
                    <a:bodyPr/>
                    <a:lstStyle/>
                    <a:p>
                      <a:pPr marL="0" lvl="0" indent="0" algn="l" rtl="0">
                        <a:spcBef>
                          <a:spcPts val="0"/>
                        </a:spcBef>
                        <a:spcAft>
                          <a:spcPts val="0"/>
                        </a:spcAft>
                        <a:buClr>
                          <a:schemeClr val="dk1"/>
                        </a:buClr>
                        <a:buSzPts val="1200"/>
                        <a:buFont typeface="Arial"/>
                        <a:buNone/>
                      </a:pPr>
                      <a:r>
                        <a:rPr lang="en-US" sz="1100" dirty="0"/>
                        <a:t>Develop lattice design for a 5 </a:t>
                      </a:r>
                      <a:r>
                        <a:rPr lang="en-US" sz="1100" dirty="0" err="1"/>
                        <a:t>TeV</a:t>
                      </a:r>
                      <a:r>
                        <a:rPr lang="en-US" sz="1100" dirty="0"/>
                        <a:t> accelerator ring </a:t>
                      </a:r>
                      <a:endParaRPr sz="1100" dirty="0">
                        <a:solidFill>
                          <a:srgbClr val="FF0000"/>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100"/>
                        <a:t>Neutrino Flux Effects</a:t>
                      </a:r>
                      <a:endParaRPr sz="1100"/>
                    </a:p>
                  </a:txBody>
                  <a:tcPr marL="91450" marR="91450" marT="45725" marB="45725"/>
                </a:tc>
                <a:tc>
                  <a:txBody>
                    <a:bodyPr/>
                    <a:lstStyle/>
                    <a:p>
                      <a:pPr marL="0" marR="0" lvl="0" indent="0" algn="l" rtl="0">
                        <a:spcBef>
                          <a:spcPts val="0"/>
                        </a:spcBef>
                        <a:spcAft>
                          <a:spcPts val="0"/>
                        </a:spcAft>
                        <a:buNone/>
                      </a:pPr>
                      <a:r>
                        <a:rPr lang="en-US" sz="1100"/>
                        <a:t>Mitigation strategies based on placing the collider ring at 200m and introducing beam wobble has been shown to achieve necessary reduction up to 10-14 TeV</a:t>
                      </a:r>
                      <a:endParaRPr sz="1100"/>
                    </a:p>
                  </a:txBody>
                  <a:tcPr marL="91450" marR="91450" marT="45725" marB="45725"/>
                </a:tc>
                <a:tc>
                  <a:txBody>
                    <a:bodyPr/>
                    <a:lstStyle/>
                    <a:p>
                      <a:pPr marL="0" marR="0" lvl="0" indent="0" algn="l" rtl="0">
                        <a:spcBef>
                          <a:spcPts val="0"/>
                        </a:spcBef>
                        <a:spcAft>
                          <a:spcPts val="0"/>
                        </a:spcAft>
                        <a:buNone/>
                      </a:pPr>
                      <a:r>
                        <a:rPr lang="en-US" sz="1100" dirty="0"/>
                        <a:t>Study mechanical feasibility, stability and robustness of the mover's system and impact on the accelerator and the beams</a:t>
                      </a:r>
                      <a:endParaRPr sz="1100"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100" dirty="0"/>
                        <a:t>Detector shielding and rates</a:t>
                      </a:r>
                      <a:endParaRPr sz="1100" dirty="0"/>
                    </a:p>
                    <a:p>
                      <a:pPr marL="0" marR="0" lvl="0" indent="0" algn="l" rtl="0">
                        <a:spcBef>
                          <a:spcPts val="0"/>
                        </a:spcBef>
                        <a:spcAft>
                          <a:spcPts val="0"/>
                        </a:spcAft>
                        <a:buNone/>
                      </a:pPr>
                      <a:endParaRPr sz="1100" dirty="0">
                        <a:solidFill>
                          <a:srgbClr val="FF0000"/>
                        </a:solidFill>
                      </a:endParaRPr>
                    </a:p>
                  </a:txBody>
                  <a:tcPr marL="91450" marR="91450" marT="45725" marB="45725"/>
                </a:tc>
                <a:tc>
                  <a:txBody>
                    <a:bodyPr/>
                    <a:lstStyle/>
                    <a:p>
                      <a:pPr marL="0" marR="0" lvl="0" indent="0" algn="l" rtl="0">
                        <a:spcBef>
                          <a:spcPts val="0"/>
                        </a:spcBef>
                        <a:spcAft>
                          <a:spcPts val="0"/>
                        </a:spcAft>
                        <a:buNone/>
                      </a:pPr>
                      <a:r>
                        <a:rPr lang="en-US" sz="1100"/>
                        <a:t>Demonstrated to be manageable in simulation with next generation detector technologies</a:t>
                      </a:r>
                      <a:endParaRPr sz="1100"/>
                    </a:p>
                  </a:txBody>
                  <a:tcPr marL="91450" marR="91450" marT="45725" marB="45725"/>
                </a:tc>
                <a:tc>
                  <a:txBody>
                    <a:bodyPr/>
                    <a:lstStyle/>
                    <a:p>
                      <a:pPr marL="0" marR="0" lvl="0" indent="0" algn="l" rtl="0">
                        <a:spcBef>
                          <a:spcPts val="0"/>
                        </a:spcBef>
                        <a:spcAft>
                          <a:spcPts val="0"/>
                        </a:spcAft>
                        <a:buNone/>
                      </a:pPr>
                      <a:r>
                        <a:rPr lang="en-US" sz="1100"/>
                        <a:t>Further develop and optimize 3 and 10 TeV detector concepts and MDI. Perform detector technology R&amp;D and demonstration. </a:t>
                      </a:r>
                      <a:endParaRPr sz="11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100" b="0" i="0" u="none" strike="noStrike">
                          <a:solidFill>
                            <a:schemeClr val="dk1"/>
                          </a:solidFill>
                          <a:latin typeface="Arial"/>
                          <a:ea typeface="Arial"/>
                          <a:cs typeface="Arial"/>
                          <a:sym typeface="Arial"/>
                        </a:rPr>
                        <a:t>Open aperture storage ring magnets</a:t>
                      </a:r>
                      <a:endParaRPr sz="1100"/>
                    </a:p>
                  </a:txBody>
                  <a:tcPr marL="91450" marR="91450" marT="45725" marB="45725"/>
                </a:tc>
                <a:tc>
                  <a:txBody>
                    <a:bodyPr/>
                    <a:lstStyle/>
                    <a:p>
                      <a:pPr marL="0" marR="0" lvl="0" indent="0" algn="l" rtl="0">
                        <a:spcBef>
                          <a:spcPts val="0"/>
                        </a:spcBef>
                        <a:spcAft>
                          <a:spcPts val="0"/>
                        </a:spcAft>
                        <a:buNone/>
                      </a:pPr>
                      <a:r>
                        <a:rPr lang="en-US" sz="1100"/>
                        <a:t>12-15T Nb3Sn magnets have been demonstrated </a:t>
                      </a:r>
                      <a:endParaRPr sz="1100"/>
                    </a:p>
                  </a:txBody>
                  <a:tcPr marL="91450" marR="91450" marT="45725" marB="45725"/>
                </a:tc>
                <a:tc>
                  <a:txBody>
                    <a:bodyPr/>
                    <a:lstStyle/>
                    <a:p>
                      <a:pPr marL="0" marR="0" lvl="0" indent="0" algn="l" rtl="0">
                        <a:spcBef>
                          <a:spcPts val="0"/>
                        </a:spcBef>
                        <a:spcAft>
                          <a:spcPts val="0"/>
                        </a:spcAft>
                        <a:buNone/>
                      </a:pPr>
                      <a:r>
                        <a:rPr lang="en-US" sz="1100"/>
                        <a:t>Design and develop larger aperture magnets 12-16T dipoles and HTS quads</a:t>
                      </a:r>
                      <a:endParaRPr sz="11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100"/>
                        <a:t>L</a:t>
                      </a:r>
                      <a:r>
                        <a:rPr lang="en-US" sz="1100" b="0" i="0" u="none" strike="noStrike">
                          <a:solidFill>
                            <a:schemeClr val="dk1"/>
                          </a:solidFill>
                          <a:latin typeface="Arial"/>
                          <a:ea typeface="Arial"/>
                          <a:cs typeface="Arial"/>
                          <a:sym typeface="Arial"/>
                        </a:rPr>
                        <a:t>ow-beta IR collider design and  dynamic</a:t>
                      </a:r>
                      <a:r>
                        <a:rPr lang="en-US" sz="1100"/>
                        <a:t> aperture</a:t>
                      </a:r>
                      <a:endParaRPr sz="1100"/>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Arial"/>
                        <a:buNone/>
                      </a:pPr>
                      <a:r>
                        <a:rPr lang="en-US" sz="1100">
                          <a:solidFill>
                            <a:schemeClr val="dk1"/>
                          </a:solidFill>
                          <a:latin typeface="Arial"/>
                          <a:ea typeface="Arial"/>
                          <a:cs typeface="Arial"/>
                          <a:sym typeface="Arial"/>
                        </a:rPr>
                        <a:t>Lattice design in place for a 3 TeV collider with optics and magnet parameters within existing technology limits </a:t>
                      </a:r>
                      <a:endParaRPr sz="1100"/>
                    </a:p>
                    <a:p>
                      <a:pPr marL="0" marR="0" lvl="0" indent="0" algn="l" rtl="0">
                        <a:spcBef>
                          <a:spcPts val="0"/>
                        </a:spcBef>
                        <a:spcAft>
                          <a:spcPts val="0"/>
                        </a:spcAft>
                        <a:buNone/>
                      </a:pPr>
                      <a:endParaRPr sz="1100"/>
                    </a:p>
                  </a:txBody>
                  <a:tcPr marL="91450" marR="91450" marT="45725" marB="45725"/>
                </a:tc>
                <a:tc>
                  <a:txBody>
                    <a:bodyPr/>
                    <a:lstStyle/>
                    <a:p>
                      <a:pPr marL="0" marR="0" lvl="0" indent="0" algn="l" rtl="0">
                        <a:lnSpc>
                          <a:spcPct val="100000"/>
                        </a:lnSpc>
                        <a:spcBef>
                          <a:spcPts val="0"/>
                        </a:spcBef>
                        <a:spcAft>
                          <a:spcPts val="0"/>
                        </a:spcAft>
                        <a:buClr>
                          <a:schemeClr val="dk1"/>
                        </a:buClr>
                        <a:buSzPts val="1200"/>
                        <a:buFont typeface="Arial"/>
                        <a:buNone/>
                      </a:pPr>
                      <a:r>
                        <a:rPr lang="en-US" sz="1100" dirty="0">
                          <a:solidFill>
                            <a:schemeClr val="dk1"/>
                          </a:solidFill>
                          <a:latin typeface="Arial"/>
                          <a:ea typeface="Arial"/>
                          <a:cs typeface="Arial"/>
                          <a:sym typeface="Arial"/>
                        </a:rPr>
                        <a:t>Develop </a:t>
                      </a:r>
                      <a:r>
                        <a:rPr lang="en-US" sz="1100" dirty="0"/>
                        <a:t>lattice design</a:t>
                      </a:r>
                      <a:r>
                        <a:rPr lang="en-US" sz="1100" dirty="0">
                          <a:solidFill>
                            <a:schemeClr val="dk1"/>
                          </a:solidFill>
                          <a:latin typeface="Arial"/>
                          <a:ea typeface="Arial"/>
                          <a:cs typeface="Arial"/>
                          <a:sym typeface="Arial"/>
                        </a:rPr>
                        <a:t> for a 10 </a:t>
                      </a:r>
                      <a:r>
                        <a:rPr lang="en-US" sz="1100" dirty="0" err="1">
                          <a:solidFill>
                            <a:schemeClr val="dk1"/>
                          </a:solidFill>
                          <a:latin typeface="Arial"/>
                          <a:ea typeface="Arial"/>
                          <a:cs typeface="Arial"/>
                          <a:sym typeface="Arial"/>
                        </a:rPr>
                        <a:t>TeV</a:t>
                      </a:r>
                      <a:r>
                        <a:rPr lang="en-US" sz="1100" dirty="0">
                          <a:solidFill>
                            <a:schemeClr val="dk1"/>
                          </a:solidFill>
                          <a:latin typeface="Arial"/>
                          <a:ea typeface="Arial"/>
                          <a:cs typeface="Arial"/>
                          <a:sym typeface="Arial"/>
                        </a:rPr>
                        <a:t> collider </a:t>
                      </a:r>
                      <a:endParaRPr sz="1100" dirty="0"/>
                    </a:p>
                    <a:p>
                      <a:pPr marL="0" marR="0" lvl="0" indent="0" algn="l" rtl="0">
                        <a:spcBef>
                          <a:spcPts val="0"/>
                        </a:spcBef>
                        <a:spcAft>
                          <a:spcPts val="0"/>
                        </a:spcAft>
                        <a:buNone/>
                      </a:pPr>
                      <a:endParaRPr sz="1100" dirty="0"/>
                    </a:p>
                  </a:txBody>
                  <a:tcPr marL="91450" marR="91450" marT="45725" marB="45725"/>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E67D17A7-3E08-C6B7-4882-AB5221379A39}"/>
              </a:ext>
            </a:extLst>
          </p:cNvPr>
          <p:cNvSpPr>
            <a:spLocks noGrp="1"/>
          </p:cNvSpPr>
          <p:nvPr>
            <p:ph type="ftr" sz="quarter" idx="3"/>
          </p:nvPr>
        </p:nvSpPr>
        <p:spPr/>
        <p:txBody>
          <a:bodyPr/>
          <a:lstStyle/>
          <a:p>
            <a:pPr>
              <a:defRPr/>
            </a:pPr>
            <a:endParaRPr lang="en-US"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0AA90D-0EA8-0744-95EA-F704BAD65E7E}"/>
              </a:ext>
            </a:extLst>
          </p:cNvPr>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
        <p:nvSpPr>
          <p:cNvPr id="6" name="Title 5">
            <a:extLst>
              <a:ext uri="{FF2B5EF4-FFF2-40B4-BE49-F238E27FC236}">
                <a16:creationId xmlns:a16="http://schemas.microsoft.com/office/drawing/2014/main" id="{733B57E6-DDE1-8B52-55E9-6977F9500C1B}"/>
              </a:ext>
            </a:extLst>
          </p:cNvPr>
          <p:cNvSpPr>
            <a:spLocks noGrp="1"/>
          </p:cNvSpPr>
          <p:nvPr>
            <p:ph type="title"/>
          </p:nvPr>
        </p:nvSpPr>
        <p:spPr/>
        <p:txBody>
          <a:bodyPr/>
          <a:lstStyle/>
          <a:p>
            <a:r>
              <a:rPr lang="en-US" dirty="0"/>
              <a:t>Muon Collider Synergies</a:t>
            </a:r>
          </a:p>
        </p:txBody>
      </p:sp>
      <p:graphicFrame>
        <p:nvGraphicFramePr>
          <p:cNvPr id="3" name="Google Shape;136;p1">
            <a:extLst>
              <a:ext uri="{FF2B5EF4-FFF2-40B4-BE49-F238E27FC236}">
                <a16:creationId xmlns:a16="http://schemas.microsoft.com/office/drawing/2014/main" id="{6366947B-E552-30D4-5D40-2C798577E09B}"/>
              </a:ext>
            </a:extLst>
          </p:cNvPr>
          <p:cNvGraphicFramePr/>
          <p:nvPr/>
        </p:nvGraphicFramePr>
        <p:xfrm>
          <a:off x="222250" y="534012"/>
          <a:ext cx="8686800" cy="4059000"/>
        </p:xfrm>
        <a:graphic>
          <a:graphicData uri="http://schemas.openxmlformats.org/drawingml/2006/table">
            <a:tbl>
              <a:tblPr firstRow="1" bandRow="1">
                <a:noFill/>
              </a:tblPr>
              <a:tblGrid>
                <a:gridCol w="2895600">
                  <a:extLst>
                    <a:ext uri="{9D8B030D-6E8A-4147-A177-3AD203B41FA5}">
                      <a16:colId xmlns:a16="http://schemas.microsoft.com/office/drawing/2014/main" val="20000"/>
                    </a:ext>
                  </a:extLst>
                </a:gridCol>
                <a:gridCol w="3064475">
                  <a:extLst>
                    <a:ext uri="{9D8B030D-6E8A-4147-A177-3AD203B41FA5}">
                      <a16:colId xmlns:a16="http://schemas.microsoft.com/office/drawing/2014/main" val="20001"/>
                    </a:ext>
                  </a:extLst>
                </a:gridCol>
                <a:gridCol w="27267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400" dirty="0">
                          <a:latin typeface="+mj-lt"/>
                        </a:rPr>
                        <a:t>Facility/Experiment</a:t>
                      </a:r>
                      <a:endParaRPr sz="1400" dirty="0">
                        <a:latin typeface="+mj-lt"/>
                      </a:endParaRPr>
                    </a:p>
                  </a:txBody>
                  <a:tcPr marL="91450" marR="91450" marT="45725" marB="45725">
                    <a:solidFill>
                      <a:srgbClr val="98D7EA"/>
                    </a:solidFill>
                  </a:tcPr>
                </a:tc>
                <a:tc>
                  <a:txBody>
                    <a:bodyPr/>
                    <a:lstStyle/>
                    <a:p>
                      <a:pPr marL="0" marR="0" lvl="0" indent="0" algn="l" rtl="0">
                        <a:spcBef>
                          <a:spcPts val="0"/>
                        </a:spcBef>
                        <a:spcAft>
                          <a:spcPts val="0"/>
                        </a:spcAft>
                        <a:buNone/>
                      </a:pPr>
                      <a:r>
                        <a:rPr lang="en-US" sz="1400" dirty="0">
                          <a:latin typeface="+mj-lt"/>
                        </a:rPr>
                        <a:t>Physics Goals</a:t>
                      </a:r>
                      <a:endParaRPr sz="1400" dirty="0">
                        <a:latin typeface="+mj-lt"/>
                      </a:endParaRPr>
                    </a:p>
                  </a:txBody>
                  <a:tcPr marL="91450" marR="91450" marT="45725" marB="45725">
                    <a:solidFill>
                      <a:srgbClr val="98D7EA"/>
                    </a:solidFill>
                  </a:tcPr>
                </a:tc>
                <a:tc>
                  <a:txBody>
                    <a:bodyPr/>
                    <a:lstStyle/>
                    <a:p>
                      <a:pPr marL="0" marR="0" lvl="0" indent="0" algn="l" rtl="0">
                        <a:spcBef>
                          <a:spcPts val="0"/>
                        </a:spcBef>
                        <a:spcAft>
                          <a:spcPts val="0"/>
                        </a:spcAft>
                        <a:buNone/>
                      </a:pPr>
                      <a:r>
                        <a:rPr lang="en-US" sz="1400" dirty="0">
                          <a:latin typeface="+mj-lt"/>
                        </a:rPr>
                        <a:t>Synergy</a:t>
                      </a:r>
                      <a:endParaRPr sz="1400" dirty="0">
                        <a:latin typeface="+mj-lt"/>
                      </a:endParaRPr>
                    </a:p>
                  </a:txBody>
                  <a:tcPr marL="91450" marR="91450" marT="45725" marB="45725">
                    <a:solidFill>
                      <a:srgbClr val="98D7EA"/>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000" dirty="0" err="1">
                          <a:latin typeface="+mj-lt"/>
                        </a:rPr>
                        <a:t>nuStorm</a:t>
                      </a:r>
                      <a:endParaRPr sz="1000" dirty="0">
                        <a:latin typeface="+mj-lt"/>
                      </a:endParaRP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sz="1000" dirty="0">
                          <a:latin typeface="+mj-lt"/>
                        </a:rPr>
                        <a:t>Short baseline neutrino program, including searches for sterile neutrino and cross section measurements</a:t>
                      </a:r>
                    </a:p>
                  </a:txBody>
                  <a:tcPr marL="91450" marR="91450" marT="45725" marB="45725"/>
                </a:tc>
                <a:tc>
                  <a:txBody>
                    <a:bodyPr/>
                    <a:lstStyle/>
                    <a:p>
                      <a:pPr marL="0" marR="0" lvl="0" indent="0" algn="l" rtl="0">
                        <a:spcBef>
                          <a:spcPts val="0"/>
                        </a:spcBef>
                        <a:spcAft>
                          <a:spcPts val="0"/>
                        </a:spcAft>
                        <a:buNone/>
                      </a:pPr>
                      <a:r>
                        <a:rPr lang="en-US" sz="1000" dirty="0">
                          <a:latin typeface="+mj-lt"/>
                        </a:rPr>
                        <a:t>100kW proton source, muon production and collection, storage ring operation</a:t>
                      </a:r>
                      <a:endParaRPr sz="1000" dirty="0">
                        <a:latin typeface="+mj-lt"/>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000" dirty="0">
                          <a:latin typeface="+mj-lt"/>
                        </a:rPr>
                        <a:t>Neutrino Factory (e.g. </a:t>
                      </a:r>
                      <a:r>
                        <a:rPr lang="en-US" sz="1000" dirty="0" err="1">
                          <a:latin typeface="+mj-lt"/>
                        </a:rPr>
                        <a:t>nuMax</a:t>
                      </a:r>
                      <a:r>
                        <a:rPr lang="en-US" sz="1000" dirty="0">
                          <a:latin typeface="+mj-lt"/>
                        </a:rPr>
                        <a:t>)</a:t>
                      </a:r>
                      <a:endParaRPr sz="1000" dirty="0">
                        <a:latin typeface="+mj-lt"/>
                      </a:endParaRP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Better CP, mixing angles, mass splitting, non-standard interactions</a:t>
                      </a:r>
                    </a:p>
                  </a:txBody>
                  <a:tcPr marL="91450" marR="91450" marT="45725" marB="45725"/>
                </a:tc>
                <a:tc>
                  <a:txBody>
                    <a:bodyPr/>
                    <a:lstStyle/>
                    <a:p>
                      <a:pPr marL="0" marR="0" lvl="0" indent="0" algn="l" rtl="0">
                        <a:spcBef>
                          <a:spcPts val="0"/>
                        </a:spcBef>
                        <a:spcAft>
                          <a:spcPts val="0"/>
                        </a:spcAft>
                        <a:buNone/>
                      </a:pPr>
                      <a:r>
                        <a:rPr lang="en-US" sz="1000" dirty="0">
                          <a:latin typeface="+mj-lt"/>
                        </a:rPr>
                        <a:t>MW class proton source, muon production and collection, 6D partial cooling and muon acceleration (up to ~5 GeV)</a:t>
                      </a:r>
                      <a:endParaRPr sz="1000" dirty="0">
                        <a:latin typeface="+mj-lt"/>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000" dirty="0">
                          <a:latin typeface="+mj-lt"/>
                        </a:rPr>
                        <a:t>Dark Sector searches</a:t>
                      </a:r>
                      <a:endParaRPr sz="1000" dirty="0">
                        <a:latin typeface="+mj-lt"/>
                      </a:endParaRPr>
                    </a:p>
                  </a:txBody>
                  <a:tcPr marL="91450" marR="91450" marT="45725" marB="45725"/>
                </a:tc>
                <a:tc>
                  <a:txBody>
                    <a:bodyPr/>
                    <a:lstStyle/>
                    <a:p>
                      <a:pPr marL="0" marR="0" lvl="0" indent="0" algn="l" rtl="0">
                        <a:spcBef>
                          <a:spcPts val="0"/>
                        </a:spcBef>
                        <a:spcAft>
                          <a:spcPts val="0"/>
                        </a:spcAft>
                        <a:buNone/>
                      </a:pPr>
                      <a:r>
                        <a:rPr lang="en-US" sz="1000" dirty="0">
                          <a:latin typeface="+mj-lt"/>
                        </a:rPr>
                        <a:t>Searches for particles from Dark Sectors produced in fixed target experiments using high intensity proton beam</a:t>
                      </a:r>
                      <a:endParaRPr sz="1000" dirty="0">
                        <a:latin typeface="+mj-lt"/>
                      </a:endParaRPr>
                    </a:p>
                  </a:txBody>
                  <a:tcPr marL="91450" marR="91450" marT="45725" marB="45725"/>
                </a:tc>
                <a:tc>
                  <a:txBody>
                    <a:bodyPr/>
                    <a:lstStyle/>
                    <a:p>
                      <a:pPr marL="0" marR="0" lvl="0" indent="0" algn="l" rtl="0">
                        <a:spcBef>
                          <a:spcPts val="0"/>
                        </a:spcBef>
                        <a:spcAft>
                          <a:spcPts val="0"/>
                        </a:spcAft>
                        <a:buNone/>
                      </a:pPr>
                      <a:r>
                        <a:rPr lang="en-US" sz="1000" dirty="0">
                          <a:solidFill>
                            <a:schemeClr val="dk1"/>
                          </a:solidFill>
                          <a:latin typeface="+mj-lt"/>
                          <a:cs typeface="Arial"/>
                          <a:sym typeface="Arial"/>
                        </a:rPr>
                        <a:t>MW class high-intensity proton beams</a:t>
                      </a:r>
                      <a:endParaRPr sz="1000" dirty="0">
                        <a:latin typeface="+mj-lt"/>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000" dirty="0">
                          <a:latin typeface="+mj-lt"/>
                        </a:rPr>
                        <a:t>Charged Lepton Flavor Violation (e.g. AMF)</a:t>
                      </a:r>
                      <a:endParaRPr sz="1000" dirty="0">
                        <a:latin typeface="+mj-lt"/>
                      </a:endParaRPr>
                    </a:p>
                  </a:txBody>
                  <a:tcPr marL="91450" marR="91450" marT="45725" marB="45725"/>
                </a:tc>
                <a:tc>
                  <a:txBody>
                    <a:bodyPr/>
                    <a:lstStyle/>
                    <a:p>
                      <a:pPr marL="0" marR="0" lvl="0" indent="0" algn="l" rtl="0">
                        <a:spcBef>
                          <a:spcPts val="0"/>
                        </a:spcBef>
                        <a:spcAft>
                          <a:spcPts val="0"/>
                        </a:spcAft>
                        <a:buNone/>
                      </a:pPr>
                      <a:r>
                        <a:rPr lang="en-US" sz="1000" dirty="0">
                          <a:latin typeface="+mj-lt"/>
                        </a:rPr>
                        <a:t>Searches for rare lepton flavor violating </a:t>
                      </a:r>
                      <a:r>
                        <a:rPr lang="en-US" sz="1000" dirty="0" err="1">
                          <a:latin typeface="+mj-lt"/>
                        </a:rPr>
                        <a:t>proceses</a:t>
                      </a:r>
                      <a:r>
                        <a:rPr lang="en-US" sz="1000" dirty="0">
                          <a:latin typeface="+mj-lt"/>
                        </a:rPr>
                        <a:t> (mu2e, mu2eg, mu3e, </a:t>
                      </a:r>
                      <a:r>
                        <a:rPr lang="en-US" sz="1000" dirty="0" err="1">
                          <a:latin typeface="+mj-lt"/>
                        </a:rPr>
                        <a:t>etc</a:t>
                      </a:r>
                      <a:r>
                        <a:rPr lang="en-US" sz="1000" dirty="0">
                          <a:latin typeface="+mj-lt"/>
                        </a:rPr>
                        <a:t>)</a:t>
                      </a:r>
                      <a:endParaRPr sz="1000" dirty="0">
                        <a:latin typeface="+mj-lt"/>
                      </a:endParaRP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MW class proton source, muon production and collection, storage ring</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000" dirty="0">
                          <a:latin typeface="+mj-lt"/>
                        </a:rPr>
                        <a:t>Beam dump experiments </a:t>
                      </a:r>
                      <a:endParaRPr sz="1000" dirty="0">
                        <a:latin typeface="+mj-lt"/>
                      </a:endParaRPr>
                    </a:p>
                  </a:txBody>
                  <a:tcPr marL="91450" marR="91450" marT="45725" marB="45725"/>
                </a:tc>
                <a:tc>
                  <a:txBody>
                    <a:bodyPr/>
                    <a:lstStyle/>
                    <a:p>
                      <a:pPr marL="0" marR="0" lvl="0" indent="0" algn="l" rtl="0">
                        <a:spcBef>
                          <a:spcPts val="0"/>
                        </a:spcBef>
                        <a:spcAft>
                          <a:spcPts val="0"/>
                        </a:spcAft>
                        <a:buNone/>
                      </a:pPr>
                      <a:r>
                        <a:rPr lang="en-US" sz="1000" dirty="0">
                          <a:latin typeface="+mj-lt"/>
                        </a:rPr>
                        <a:t>Searches for exotic particles (dark photons, </a:t>
                      </a:r>
                      <a:r>
                        <a:rPr lang="en-US" sz="1000" dirty="0" err="1">
                          <a:latin typeface="+mj-lt"/>
                        </a:rPr>
                        <a:t>Lmu-Ltau</a:t>
                      </a:r>
                      <a:r>
                        <a:rPr lang="en-US" sz="1000" dirty="0">
                          <a:latin typeface="+mj-lt"/>
                        </a:rPr>
                        <a:t>, </a:t>
                      </a:r>
                      <a:r>
                        <a:rPr lang="en-US" sz="1000" dirty="0" err="1">
                          <a:latin typeface="+mj-lt"/>
                        </a:rPr>
                        <a:t>etc</a:t>
                      </a:r>
                      <a:r>
                        <a:rPr lang="en-US" sz="1000" dirty="0">
                          <a:latin typeface="+mj-lt"/>
                        </a:rPr>
                        <a:t>) in muon beam dump experiments </a:t>
                      </a:r>
                      <a:endParaRPr sz="1000" dirty="0">
                        <a:latin typeface="+mj-lt"/>
                      </a:endParaRP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mj-lt"/>
                        </a:rPr>
                        <a:t>100kW – MW proton source, muon production and collection, partial cooling and acceleration</a:t>
                      </a: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000" kern="1200" dirty="0">
                          <a:solidFill>
                            <a:schemeClr val="tx1"/>
                          </a:solidFill>
                          <a:latin typeface="+mj-lt"/>
                          <a:ea typeface="+mn-ea"/>
                          <a:cs typeface="+mn-cs"/>
                        </a:rPr>
                        <a:t>Neutrinos from collider beam muon decays</a:t>
                      </a:r>
                      <a:endParaRPr sz="1000" dirty="0">
                        <a:latin typeface="+mj-lt"/>
                      </a:endParaRPr>
                    </a:p>
                  </a:txBody>
                  <a:tcPr marL="91450" marR="91450" marT="45725" marB="45725"/>
                </a:tc>
                <a:tc>
                  <a:txBody>
                    <a:bodyPr/>
                    <a:lstStyle/>
                    <a:p>
                      <a:pPr marL="0" marR="0" lvl="0" indent="0" algn="l" rtl="0">
                        <a:spcBef>
                          <a:spcPts val="0"/>
                        </a:spcBef>
                        <a:spcAft>
                          <a:spcPts val="0"/>
                        </a:spcAft>
                        <a:buNone/>
                      </a:pPr>
                      <a:r>
                        <a:rPr lang="en-US" sz="1000" dirty="0">
                          <a:latin typeface="+mj-lt"/>
                        </a:rPr>
                        <a:t>DIS in neutrino-nucleus interactions, better nuclear PDF, atmospheric neutrinos </a:t>
                      </a:r>
                    </a:p>
                    <a:p>
                      <a:pPr marL="0" marR="0" lvl="0" indent="0" algn="l" rtl="0">
                        <a:spcBef>
                          <a:spcPts val="0"/>
                        </a:spcBef>
                        <a:spcAft>
                          <a:spcPts val="0"/>
                        </a:spcAft>
                        <a:buNone/>
                      </a:pPr>
                      <a:r>
                        <a:rPr lang="en-US" sz="1000" dirty="0">
                          <a:latin typeface="+mj-lt"/>
                        </a:rPr>
                        <a:t>FASER</a:t>
                      </a:r>
                      <a:r>
                        <a:rPr lang="el-GR" sz="1000" dirty="0">
                          <a:latin typeface="+mj-lt"/>
                        </a:rPr>
                        <a:t>ν</a:t>
                      </a:r>
                      <a:r>
                        <a:rPr lang="en-US" sz="1000" dirty="0">
                          <a:latin typeface="+mj-lt"/>
                        </a:rPr>
                        <a:t> like experiment with smaller flux uncertainties</a:t>
                      </a:r>
                    </a:p>
                  </a:txBody>
                  <a:tcPr marL="91450" marR="91450" marT="45725" marB="45725"/>
                </a:tc>
                <a:tc>
                  <a:txBody>
                    <a:bodyPr/>
                    <a:lstStyle/>
                    <a:p>
                      <a:pPr marL="0" marR="0" lvl="0" indent="0" algn="l" rtl="0">
                        <a:spcBef>
                          <a:spcPts val="0"/>
                        </a:spcBef>
                        <a:spcAft>
                          <a:spcPts val="0"/>
                        </a:spcAft>
                        <a:buNone/>
                      </a:pPr>
                      <a:r>
                        <a:rPr lang="en-US" sz="1000" dirty="0">
                          <a:latin typeface="+mj-lt"/>
                        </a:rPr>
                        <a:t>Everything up to multi-</a:t>
                      </a:r>
                      <a:r>
                        <a:rPr lang="en-US" sz="1000" dirty="0" err="1">
                          <a:latin typeface="+mj-lt"/>
                        </a:rPr>
                        <a:t>TeV</a:t>
                      </a:r>
                      <a:r>
                        <a:rPr lang="en-US" sz="1000" dirty="0">
                          <a:latin typeface="+mj-lt"/>
                        </a:rPr>
                        <a:t> energy collider beams</a:t>
                      </a:r>
                      <a:endParaRPr sz="1000" dirty="0">
                        <a:latin typeface="+mj-lt"/>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000" dirty="0">
                          <a:latin typeface="+mj-lt"/>
                        </a:rPr>
                        <a:t>Muon Ion Collider</a:t>
                      </a:r>
                      <a:endParaRPr sz="1000" dirty="0">
                        <a:latin typeface="+mj-lt"/>
                      </a:endParaRPr>
                    </a:p>
                  </a:txBody>
                  <a:tcPr marL="91450" marR="91450" marT="45725" marB="45725"/>
                </a:tc>
                <a:tc>
                  <a:txBody>
                    <a:bodyPr/>
                    <a:lstStyle/>
                    <a:p>
                      <a:pPr marL="0" marR="0" lvl="0" indent="0" algn="l" rtl="0">
                        <a:spcBef>
                          <a:spcPts val="0"/>
                        </a:spcBef>
                        <a:spcAft>
                          <a:spcPts val="0"/>
                        </a:spcAft>
                        <a:buNone/>
                      </a:pPr>
                      <a:r>
                        <a:rPr lang="en-US" sz="1000" dirty="0">
                          <a:latin typeface="+mj-lt"/>
                        </a:rPr>
                        <a:t>A broad program addressing many fundamental questions in nuclear and particle physics</a:t>
                      </a:r>
                      <a:endParaRPr sz="1000" dirty="0">
                        <a:latin typeface="+mj-lt"/>
                      </a:endParaRPr>
                    </a:p>
                  </a:txBody>
                  <a:tcPr marL="91450" marR="91450" marT="45725" marB="45725"/>
                </a:tc>
                <a:tc>
                  <a:txBody>
                    <a:bodyPr/>
                    <a:lstStyle/>
                    <a:p>
                      <a:pPr marL="0" marR="0" lvl="0" indent="0" algn="l" rtl="0">
                        <a:spcBef>
                          <a:spcPts val="0"/>
                        </a:spcBef>
                        <a:spcAft>
                          <a:spcPts val="0"/>
                        </a:spcAft>
                        <a:buNone/>
                      </a:pPr>
                      <a:r>
                        <a:rPr lang="en-US" sz="1000" kern="1200" dirty="0">
                          <a:solidFill>
                            <a:schemeClr val="tx1"/>
                          </a:solidFill>
                          <a:latin typeface="+mn-lt"/>
                          <a:ea typeface="+mn-ea"/>
                          <a:cs typeface="+mn-cs"/>
                        </a:rPr>
                        <a:t>Everything up to multi-</a:t>
                      </a:r>
                      <a:r>
                        <a:rPr lang="en-US" sz="1000" kern="1200" dirty="0" err="1">
                          <a:solidFill>
                            <a:schemeClr val="tx1"/>
                          </a:solidFill>
                          <a:latin typeface="+mn-lt"/>
                          <a:ea typeface="+mn-ea"/>
                          <a:cs typeface="+mn-cs"/>
                        </a:rPr>
                        <a:t>TeV</a:t>
                      </a:r>
                      <a:r>
                        <a:rPr lang="en-US" sz="1000" kern="1200" dirty="0">
                          <a:solidFill>
                            <a:schemeClr val="tx1"/>
                          </a:solidFill>
                          <a:latin typeface="+mn-lt"/>
                          <a:ea typeface="+mn-ea"/>
                          <a:cs typeface="+mn-cs"/>
                        </a:rPr>
                        <a:t> energy collider beams</a:t>
                      </a:r>
                    </a:p>
                  </a:txBody>
                  <a:tcPr marL="91450" marR="91450" marT="45725" marB="45725"/>
                </a:tc>
                <a:extLst>
                  <a:ext uri="{0D108BD9-81ED-4DB2-BD59-A6C34878D82A}">
                    <a16:rowId xmlns:a16="http://schemas.microsoft.com/office/drawing/2014/main" val="1155892374"/>
                  </a:ext>
                </a:extLst>
              </a:tr>
            </a:tbl>
          </a:graphicData>
        </a:graphic>
      </p:graphicFrame>
      <p:sp>
        <p:nvSpPr>
          <p:cNvPr id="2" name="Footer Placeholder 1">
            <a:extLst>
              <a:ext uri="{FF2B5EF4-FFF2-40B4-BE49-F238E27FC236}">
                <a16:creationId xmlns:a16="http://schemas.microsoft.com/office/drawing/2014/main" id="{E405FDA4-A1E0-804D-DC04-912FEB571278}"/>
              </a:ext>
            </a:extLst>
          </p:cNvPr>
          <p:cNvSpPr>
            <a:spLocks noGrp="1"/>
          </p:cNvSpPr>
          <p:nvPr>
            <p:ph type="ftr" sz="quarter" idx="3"/>
          </p:nvPr>
        </p:nvSpPr>
        <p:spPr/>
        <p:txBody>
          <a:bodyPr/>
          <a:lstStyle/>
          <a:p>
            <a:pPr>
              <a:defRPr/>
            </a:pPr>
            <a:endParaRPr lang="en-US" b="1" dirty="0"/>
          </a:p>
        </p:txBody>
      </p:sp>
    </p:spTree>
    <p:extLst>
      <p:ext uri="{BB962C8B-B14F-4D97-AF65-F5344CB8AC3E}">
        <p14:creationId xmlns:p14="http://schemas.microsoft.com/office/powerpoint/2010/main" val="50507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Slide Number"/>
          <p:cNvSpPr txBox="1">
            <a:spLocks noGrp="1"/>
          </p:cNvSpPr>
          <p:nvPr>
            <p:ph type="sldNum" sz="quarter" idx="2"/>
          </p:nvPr>
        </p:nvSpPr>
        <p:spPr>
          <a:xfrm>
            <a:off x="23762082" y="13153541"/>
            <a:ext cx="453239"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Avenir Book"/>
                <a:ea typeface="Avenir Book"/>
                <a:cs typeface="Avenir Book"/>
                <a:sym typeface="Avenir Book"/>
              </a:defRPr>
            </a:lvl1pPr>
            <a:lvl2pPr marL="0" marR="0" indent="4572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2pPr>
            <a:lvl3pPr marL="0" marR="0" indent="9144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3pPr>
            <a:lvl4pPr marL="0" marR="0" indent="13716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4pPr>
            <a:lvl5pPr marL="0" marR="0" indent="18288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5pPr>
            <a:lvl6pPr marL="0" marR="0" indent="22860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6pPr>
            <a:lvl7pPr marL="0" marR="0" indent="27432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7pPr>
            <a:lvl8pPr marL="0" marR="0" indent="32004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8pPr>
            <a:lvl9pPr marL="0" marR="0" indent="3657600" algn="ctr" defTabSz="2438338"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5E5E5E"/>
                </a:solidFill>
                <a:effectLst/>
                <a:uFillTx/>
                <a:latin typeface="Avenir Book"/>
                <a:ea typeface="Avenir Book"/>
                <a:cs typeface="Avenir Book"/>
                <a:sym typeface="Avenir Book"/>
              </a:defRPr>
            </a:lvl9pPr>
          </a:lstStyle>
          <a:p>
            <a:fld id="{86CB4B4D-7CA3-9044-876B-883B54F8677D}" type="slidenum">
              <a:rPr lang="en-US" smtClean="0"/>
              <a:pPr/>
              <a:t>6</a:t>
            </a:fld>
            <a:endParaRPr/>
          </a:p>
        </p:txBody>
      </p:sp>
      <p:pic>
        <p:nvPicPr>
          <p:cNvPr id="1083" name="Position.pdf" descr="Position.pdf"/>
          <p:cNvPicPr>
            <a:picLocks noChangeAspect="1"/>
          </p:cNvPicPr>
          <p:nvPr/>
        </p:nvPicPr>
        <p:blipFill>
          <a:blip r:embed="rId3"/>
          <a:stretch>
            <a:fillRect/>
          </a:stretch>
        </p:blipFill>
        <p:spPr>
          <a:xfrm>
            <a:off x="499938" y="2067128"/>
            <a:ext cx="3436815" cy="2135923"/>
          </a:xfrm>
          <a:prstGeom prst="rect">
            <a:avLst/>
          </a:prstGeom>
          <a:ln w="50800">
            <a:solidFill>
              <a:srgbClr val="000000"/>
            </a:solidFill>
            <a:miter lim="400000"/>
          </a:ln>
          <a:effectLst>
            <a:outerShdw blurRad="165100" dist="25400" dir="5400000" rotWithShape="0">
              <a:srgbClr val="000000">
                <a:alpha val="50000"/>
              </a:srgbClr>
            </a:outerShdw>
          </a:effectLst>
        </p:spPr>
      </p:pic>
      <p:pic>
        <p:nvPicPr>
          <p:cNvPr id="1084" name="Area.pdf" descr="Area.pdf"/>
          <p:cNvPicPr>
            <a:picLocks noChangeAspect="1"/>
          </p:cNvPicPr>
          <p:nvPr/>
        </p:nvPicPr>
        <p:blipFill>
          <a:blip r:embed="rId4"/>
          <a:stretch>
            <a:fillRect/>
          </a:stretch>
        </p:blipFill>
        <p:spPr>
          <a:xfrm>
            <a:off x="4444303" y="2067128"/>
            <a:ext cx="3436815" cy="2140166"/>
          </a:xfrm>
          <a:prstGeom prst="rect">
            <a:avLst/>
          </a:prstGeom>
          <a:ln w="50800">
            <a:solidFill>
              <a:srgbClr val="000000"/>
            </a:solidFill>
            <a:miter lim="400000"/>
          </a:ln>
          <a:effectLst>
            <a:outerShdw blurRad="165100" dist="25400" dir="5400000" rotWithShape="0">
              <a:srgbClr val="000000">
                <a:alpha val="50000"/>
              </a:srgbClr>
            </a:outerShdw>
          </a:effectLst>
        </p:spPr>
      </p:pic>
      <p:pic>
        <p:nvPicPr>
          <p:cNvPr id="2" name="USMCCLogo_color_black.png" descr="USMCCLogo_color_black.png">
            <a:extLst>
              <a:ext uri="{FF2B5EF4-FFF2-40B4-BE49-F238E27FC236}">
                <a16:creationId xmlns:a16="http://schemas.microsoft.com/office/drawing/2014/main" id="{21837B66-FCEB-80DA-9DA5-F0D720AE3836}"/>
              </a:ext>
            </a:extLst>
          </p:cNvPr>
          <p:cNvPicPr>
            <a:picLocks noChangeAspect="1"/>
          </p:cNvPicPr>
          <p:nvPr/>
        </p:nvPicPr>
        <p:blipFill>
          <a:blip r:embed="rId5"/>
          <a:stretch>
            <a:fillRect/>
          </a:stretch>
        </p:blipFill>
        <p:spPr>
          <a:xfrm>
            <a:off x="7967217" y="129"/>
            <a:ext cx="1275191" cy="1275192"/>
          </a:xfrm>
          <a:prstGeom prst="rect">
            <a:avLst/>
          </a:prstGeom>
          <a:ln w="12700">
            <a:miter lim="400000"/>
          </a:ln>
        </p:spPr>
      </p:pic>
      <p:sp>
        <p:nvSpPr>
          <p:cNvPr id="3" name="Title 6">
            <a:extLst>
              <a:ext uri="{FF2B5EF4-FFF2-40B4-BE49-F238E27FC236}">
                <a16:creationId xmlns:a16="http://schemas.microsoft.com/office/drawing/2014/main" id="{E8642004-C6B7-0D4D-3E4F-B1E5F22DD4DF}"/>
              </a:ext>
            </a:extLst>
          </p:cNvPr>
          <p:cNvSpPr txBox="1">
            <a:spLocks/>
          </p:cNvSpPr>
          <p:nvPr/>
        </p:nvSpPr>
        <p:spPr>
          <a:xfrm>
            <a:off x="222250" y="0"/>
            <a:ext cx="8204200" cy="571500"/>
          </a:xfrm>
          <a:prstGeom prst="rect">
            <a:avLst/>
          </a:prstGeom>
        </p:spPr>
        <p:txBody>
          <a:bodyPr spcFirstLastPara="1" wrap="square" lIns="91425" tIns="91425" rIns="91425" bIns="91425" anchor="t" anchorCtr="0">
            <a:normAutofit fontScale="97500" lnSpcReduction="10000"/>
          </a:bodyPr>
          <a:lstStyle>
            <a:lvl1pPr lvl="0" algn="l" defTabSz="457200" rtl="0" eaLnBrk="1" fontAlgn="base" hangingPunct="1">
              <a:spcBef>
                <a:spcPts val="0"/>
              </a:spcBef>
              <a:spcAft>
                <a:spcPts val="0"/>
              </a:spcAft>
              <a:buSzPts val="2800"/>
              <a:buNone/>
              <a:defRPr sz="1700" b="1" kern="1200">
                <a:solidFill>
                  <a:srgbClr val="2E5286"/>
                </a:solidFill>
                <a:latin typeface="Helvetica"/>
                <a:ea typeface="Geneva" charset="0"/>
                <a:cs typeface="ＭＳ Ｐゴシック" charset="0"/>
              </a:defRPr>
            </a:lvl1pPr>
            <a:lvl2pPr lvl="1"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2pPr>
            <a:lvl3pPr lvl="2"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3pPr>
            <a:lvl4pPr lvl="3"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4pPr>
            <a:lvl5pPr lvl="4"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5pPr>
            <a:lvl6pPr marL="457200" lvl="5"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6pPr>
            <a:lvl7pPr marL="914400" lvl="6"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7pPr>
            <a:lvl8pPr marL="1371600" lvl="7"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8pPr>
            <a:lvl9pPr marL="1828800" lvl="8"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9pPr>
          </a:lstStyle>
          <a:p>
            <a:r>
              <a:rPr lang="en-US" sz="2800" dirty="0"/>
              <a:t>USMCC Demographics  </a:t>
            </a:r>
          </a:p>
        </p:txBody>
      </p:sp>
      <p:sp>
        <p:nvSpPr>
          <p:cNvPr id="6" name="TextBox 5">
            <a:extLst>
              <a:ext uri="{FF2B5EF4-FFF2-40B4-BE49-F238E27FC236}">
                <a16:creationId xmlns:a16="http://schemas.microsoft.com/office/drawing/2014/main" id="{6F8614A6-CDC8-EE01-ECA2-DD59042C5B39}"/>
              </a:ext>
            </a:extLst>
          </p:cNvPr>
          <p:cNvSpPr txBox="1"/>
          <p:nvPr/>
        </p:nvSpPr>
        <p:spPr>
          <a:xfrm>
            <a:off x="222250" y="1032031"/>
            <a:ext cx="8838623" cy="1107996"/>
          </a:xfrm>
          <a:prstGeom prst="rect">
            <a:avLst/>
          </a:prstGeom>
          <a:noFill/>
        </p:spPr>
        <p:txBody>
          <a:bodyPr wrap="square" rtlCol="0">
            <a:spAutoFit/>
          </a:bodyPr>
          <a:lstStyle/>
          <a:p>
            <a:pPr marL="342900" indent="-342900">
              <a:spcBef>
                <a:spcPts val="600"/>
              </a:spcBef>
              <a:buClr>
                <a:srgbClr val="0432FF"/>
              </a:buClr>
              <a:buFont typeface="Arial" panose="020B0604020202020204" pitchFamily="34" charset="0"/>
              <a:buChar char="•"/>
            </a:pPr>
            <a:r>
              <a:rPr lang="en-US" sz="1800" dirty="0">
                <a:latin typeface="Helvetica" pitchFamily="2" charset="0"/>
                <a:cs typeface="Times New Roman" panose="02020603050405020304" pitchFamily="18" charset="0"/>
              </a:rPr>
              <a:t>Currently have 244 members from 81 institutions</a:t>
            </a:r>
            <a:endParaRPr lang="en-US" sz="1800" b="1" dirty="0">
              <a:latin typeface="Helvetica" pitchFamily="2" charset="0"/>
              <a:cs typeface="Times New Roman" panose="02020603050405020304" pitchFamily="18" charset="0"/>
            </a:endParaRPr>
          </a:p>
          <a:p>
            <a:pPr marL="342900" indent="-342900">
              <a:spcBef>
                <a:spcPts val="600"/>
              </a:spcBef>
              <a:buClr>
                <a:srgbClr val="0432FF"/>
              </a:buClr>
              <a:buFont typeface="Arial" panose="020B0604020202020204" pitchFamily="34" charset="0"/>
              <a:buChar char="•"/>
            </a:pPr>
            <a:r>
              <a:rPr lang="en-US" sz="1800" b="1" dirty="0">
                <a:latin typeface="Helvetica" pitchFamily="2" charset="0"/>
                <a:cs typeface="Times New Roman" panose="02020603050405020304" pitchFamily="18" charset="0"/>
              </a:rPr>
              <a:t>Please join - email </a:t>
            </a:r>
            <a:r>
              <a:rPr lang="en-US" sz="1800" b="1" dirty="0" err="1">
                <a:latin typeface="Helvetica" pitchFamily="2" charset="0"/>
                <a:cs typeface="Times New Roman" panose="02020603050405020304" pitchFamily="18" charset="0"/>
              </a:rPr>
              <a:t>Sergo+Tova</a:t>
            </a:r>
            <a:endParaRPr lang="en-US" sz="1800" b="1" dirty="0">
              <a:latin typeface="Helvetica" pitchFamily="2" charset="0"/>
              <a:cs typeface="Times New Roman" panose="02020603050405020304" pitchFamily="18" charset="0"/>
            </a:endParaRPr>
          </a:p>
          <a:p>
            <a:pPr lvl="1">
              <a:spcBef>
                <a:spcPts val="600"/>
              </a:spcBef>
              <a:buClr>
                <a:srgbClr val="0432FF"/>
              </a:buClr>
            </a:pPr>
            <a:endParaRPr lang="en-US" sz="2000" dirty="0">
              <a:latin typeface="Helvetica" pitchFamily="2"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1090" name="SergoJindariani.jpg" descr="SergoJindariani.jpg"/>
          <p:cNvPicPr>
            <a:picLocks noChangeAspect="1"/>
          </p:cNvPicPr>
          <p:nvPr/>
        </p:nvPicPr>
        <p:blipFill>
          <a:blip r:embed="rId2"/>
          <a:srcRect l="1237" t="534" r="1237" b="10210"/>
          <a:stretch>
            <a:fillRect/>
          </a:stretch>
        </p:blipFill>
        <p:spPr>
          <a:xfrm>
            <a:off x="324324" y="1059679"/>
            <a:ext cx="1271904" cy="1271904"/>
          </a:xfrm>
          <a:prstGeom prst="rect">
            <a:avLst/>
          </a:prstGeom>
          <a:ln w="38100">
            <a:solidFill>
              <a:srgbClr val="000000"/>
            </a:solidFill>
            <a:miter lim="400000"/>
          </a:ln>
        </p:spPr>
      </p:pic>
      <p:sp>
        <p:nvSpPr>
          <p:cNvPr id="1091" name="Sergo Jindariani"/>
          <p:cNvSpPr txBox="1"/>
          <p:nvPr/>
        </p:nvSpPr>
        <p:spPr>
          <a:xfrm>
            <a:off x="222250" y="2367603"/>
            <a:ext cx="1473224" cy="223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200">
                <a:solidFill>
                  <a:srgbClr val="000000"/>
                </a:solidFill>
              </a:defRPr>
            </a:lvl1pPr>
          </a:lstStyle>
          <a:p>
            <a:r>
              <a:rPr sz="1200" dirty="0"/>
              <a:t>Sergo </a:t>
            </a:r>
            <a:r>
              <a:rPr sz="1200" dirty="0" err="1"/>
              <a:t>Jindariani</a:t>
            </a:r>
            <a:r>
              <a:rPr lang="en-US" sz="1200" dirty="0"/>
              <a:t> (FNAL)</a:t>
            </a:r>
            <a:endParaRPr sz="1200" dirty="0"/>
          </a:p>
        </p:txBody>
      </p:sp>
      <p:sp>
        <p:nvSpPr>
          <p:cNvPr id="1092" name="Chair"/>
          <p:cNvSpPr txBox="1"/>
          <p:nvPr/>
        </p:nvSpPr>
        <p:spPr>
          <a:xfrm>
            <a:off x="646667" y="843858"/>
            <a:ext cx="333425"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0000"/>
                </a:solidFill>
                <a:latin typeface="Helvetica"/>
                <a:ea typeface="Helvetica"/>
                <a:cs typeface="Helvetica"/>
                <a:sym typeface="Helvetica"/>
              </a:defRPr>
            </a:lvl1pPr>
          </a:lstStyle>
          <a:p>
            <a:r>
              <a:rPr sz="900"/>
              <a:t>Chair</a:t>
            </a:r>
          </a:p>
        </p:txBody>
      </p:sp>
      <p:pic>
        <p:nvPicPr>
          <p:cNvPr id="1093" name="20250211_square.jpg" descr="20250211_square.jpg"/>
          <p:cNvPicPr>
            <a:picLocks noChangeAspect="1"/>
          </p:cNvPicPr>
          <p:nvPr/>
        </p:nvPicPr>
        <p:blipFill>
          <a:blip r:embed="rId3"/>
          <a:srcRect l="15524" r="7140" b="22517"/>
          <a:stretch>
            <a:fillRect/>
          </a:stretch>
        </p:blipFill>
        <p:spPr>
          <a:xfrm>
            <a:off x="2087296" y="1066198"/>
            <a:ext cx="1271904" cy="1265385"/>
          </a:xfrm>
          <a:prstGeom prst="rect">
            <a:avLst/>
          </a:prstGeom>
          <a:ln w="38100">
            <a:solidFill>
              <a:srgbClr val="000000"/>
            </a:solidFill>
            <a:miter lim="400000"/>
          </a:ln>
        </p:spPr>
      </p:pic>
      <p:sp>
        <p:nvSpPr>
          <p:cNvPr id="1094" name="Tova Holmes"/>
          <p:cNvSpPr txBox="1"/>
          <p:nvPr/>
        </p:nvSpPr>
        <p:spPr>
          <a:xfrm>
            <a:off x="2115998" y="2367603"/>
            <a:ext cx="1214500" cy="223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200">
                <a:solidFill>
                  <a:srgbClr val="000000"/>
                </a:solidFill>
              </a:defRPr>
            </a:lvl1pPr>
          </a:lstStyle>
          <a:p>
            <a:r>
              <a:rPr sz="1200" dirty="0"/>
              <a:t>Tova Holmes</a:t>
            </a:r>
            <a:r>
              <a:rPr lang="en-US" sz="1200" dirty="0"/>
              <a:t> (UTK)</a:t>
            </a:r>
            <a:endParaRPr sz="1200" dirty="0"/>
          </a:p>
        </p:txBody>
      </p:sp>
      <p:sp>
        <p:nvSpPr>
          <p:cNvPr id="1095" name="Vice Chair"/>
          <p:cNvSpPr txBox="1"/>
          <p:nvPr/>
        </p:nvSpPr>
        <p:spPr>
          <a:xfrm>
            <a:off x="2144762" y="843858"/>
            <a:ext cx="602729"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0000"/>
                </a:solidFill>
                <a:latin typeface="Helvetica"/>
                <a:ea typeface="Helvetica"/>
                <a:cs typeface="Helvetica"/>
                <a:sym typeface="Helvetica"/>
              </a:defRPr>
            </a:lvl1pPr>
          </a:lstStyle>
          <a:p>
            <a:r>
              <a:rPr sz="900"/>
              <a:t>Vice Chair</a:t>
            </a:r>
          </a:p>
        </p:txBody>
      </p:sp>
      <p:sp>
        <p:nvSpPr>
          <p:cNvPr id="1096" name="Communications"/>
          <p:cNvSpPr txBox="1"/>
          <p:nvPr/>
        </p:nvSpPr>
        <p:spPr>
          <a:xfrm>
            <a:off x="3787755" y="823690"/>
            <a:ext cx="974626"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0000"/>
                </a:solidFill>
                <a:latin typeface="Helvetica"/>
                <a:ea typeface="Helvetica"/>
                <a:cs typeface="Helvetica"/>
                <a:sym typeface="Helvetica"/>
              </a:defRPr>
            </a:lvl1pPr>
          </a:lstStyle>
          <a:p>
            <a:r>
              <a:rPr sz="900" dirty="0"/>
              <a:t>Communications</a:t>
            </a:r>
          </a:p>
        </p:txBody>
      </p:sp>
      <p:pic>
        <p:nvPicPr>
          <p:cNvPr id="1097" name="Image.jpeg" descr="Image.jpeg"/>
          <p:cNvPicPr>
            <a:picLocks noChangeAspect="1"/>
          </p:cNvPicPr>
          <p:nvPr/>
        </p:nvPicPr>
        <p:blipFill>
          <a:blip r:embed="rId4"/>
          <a:srcRect l="339" t="4987" r="9764" b="35051"/>
          <a:stretch>
            <a:fillRect/>
          </a:stretch>
        </p:blipFill>
        <p:spPr>
          <a:xfrm>
            <a:off x="324324" y="3030773"/>
            <a:ext cx="1271904" cy="1271904"/>
          </a:xfrm>
          <a:prstGeom prst="rect">
            <a:avLst/>
          </a:prstGeom>
          <a:ln w="38100">
            <a:solidFill>
              <a:srgbClr val="000000"/>
            </a:solidFill>
            <a:miter lim="400000"/>
          </a:ln>
        </p:spPr>
      </p:pic>
      <p:sp>
        <p:nvSpPr>
          <p:cNvPr id="1098" name="Diktys Stratakis"/>
          <p:cNvSpPr txBox="1"/>
          <p:nvPr/>
        </p:nvSpPr>
        <p:spPr>
          <a:xfrm>
            <a:off x="272089" y="4383695"/>
            <a:ext cx="1438920" cy="223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200">
                <a:solidFill>
                  <a:srgbClr val="000000"/>
                </a:solidFill>
              </a:defRPr>
            </a:lvl1pPr>
          </a:lstStyle>
          <a:p>
            <a:r>
              <a:rPr sz="1200" dirty="0" err="1"/>
              <a:t>Diktys</a:t>
            </a:r>
            <a:r>
              <a:rPr sz="1200" dirty="0"/>
              <a:t> Stratakis</a:t>
            </a:r>
            <a:r>
              <a:rPr lang="en-US" sz="1200" dirty="0"/>
              <a:t> (FNAL)</a:t>
            </a:r>
            <a:endParaRPr sz="1200" dirty="0"/>
          </a:p>
        </p:txBody>
      </p:sp>
      <p:sp>
        <p:nvSpPr>
          <p:cNvPr id="1099" name="Accelerator"/>
          <p:cNvSpPr txBox="1"/>
          <p:nvPr/>
        </p:nvSpPr>
        <p:spPr>
          <a:xfrm>
            <a:off x="299957" y="2810791"/>
            <a:ext cx="673261"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0000"/>
                </a:solidFill>
                <a:latin typeface="Helvetica"/>
                <a:ea typeface="Helvetica"/>
                <a:cs typeface="Helvetica"/>
                <a:sym typeface="Helvetica"/>
              </a:defRPr>
            </a:lvl1pPr>
          </a:lstStyle>
          <a:p>
            <a:r>
              <a:rPr sz="900" dirty="0"/>
              <a:t>Accelerator</a:t>
            </a:r>
          </a:p>
        </p:txBody>
      </p:sp>
      <p:pic>
        <p:nvPicPr>
          <p:cNvPr id="1100" name="SimonePaganGriso.jpg" descr="SimonePaganGriso.jpg"/>
          <p:cNvPicPr>
            <a:picLocks noChangeAspect="1"/>
          </p:cNvPicPr>
          <p:nvPr/>
        </p:nvPicPr>
        <p:blipFill>
          <a:blip r:embed="rId5"/>
          <a:stretch>
            <a:fillRect/>
          </a:stretch>
        </p:blipFill>
        <p:spPr>
          <a:xfrm>
            <a:off x="2087296" y="3030773"/>
            <a:ext cx="1271904" cy="1271904"/>
          </a:xfrm>
          <a:prstGeom prst="rect">
            <a:avLst/>
          </a:prstGeom>
          <a:ln w="38100">
            <a:solidFill>
              <a:srgbClr val="000000"/>
            </a:solidFill>
            <a:miter lim="400000"/>
          </a:ln>
        </p:spPr>
      </p:pic>
      <p:sp>
        <p:nvSpPr>
          <p:cNvPr id="1101" name="Simone Pagan Griso"/>
          <p:cNvSpPr txBox="1"/>
          <p:nvPr/>
        </p:nvSpPr>
        <p:spPr>
          <a:xfrm>
            <a:off x="1886839" y="4377261"/>
            <a:ext cx="1718612" cy="223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200">
                <a:solidFill>
                  <a:srgbClr val="000000"/>
                </a:solidFill>
              </a:defRPr>
            </a:lvl1pPr>
          </a:lstStyle>
          <a:p>
            <a:r>
              <a:rPr sz="1200" dirty="0"/>
              <a:t>Simone Pagan </a:t>
            </a:r>
            <a:r>
              <a:rPr sz="1200" dirty="0" err="1"/>
              <a:t>Griso</a:t>
            </a:r>
            <a:r>
              <a:rPr lang="en-US" sz="1200" dirty="0"/>
              <a:t> (LBNL)</a:t>
            </a:r>
            <a:endParaRPr sz="1200" dirty="0"/>
          </a:p>
        </p:txBody>
      </p:sp>
      <p:sp>
        <p:nvSpPr>
          <p:cNvPr id="1102" name="Experiment"/>
          <p:cNvSpPr txBox="1"/>
          <p:nvPr/>
        </p:nvSpPr>
        <p:spPr>
          <a:xfrm>
            <a:off x="2079296" y="2813464"/>
            <a:ext cx="666849"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0000"/>
                </a:solidFill>
                <a:latin typeface="Helvetica"/>
                <a:ea typeface="Helvetica"/>
                <a:cs typeface="Helvetica"/>
                <a:sym typeface="Helvetica"/>
              </a:defRPr>
            </a:lvl1pPr>
          </a:lstStyle>
          <a:p>
            <a:r>
              <a:rPr sz="900"/>
              <a:t>Experiment</a:t>
            </a:r>
          </a:p>
        </p:txBody>
      </p:sp>
      <p:pic>
        <p:nvPicPr>
          <p:cNvPr id="1103" name="PatrickMeade.jpg" descr="PatrickMeade.jpg"/>
          <p:cNvPicPr>
            <a:picLocks noChangeAspect="1"/>
          </p:cNvPicPr>
          <p:nvPr/>
        </p:nvPicPr>
        <p:blipFill>
          <a:blip r:embed="rId6"/>
          <a:srcRect t="18364"/>
          <a:stretch>
            <a:fillRect/>
          </a:stretch>
        </p:blipFill>
        <p:spPr>
          <a:xfrm>
            <a:off x="3850267" y="3030773"/>
            <a:ext cx="1271904" cy="1271904"/>
          </a:xfrm>
          <a:prstGeom prst="rect">
            <a:avLst/>
          </a:prstGeom>
          <a:ln w="38100">
            <a:solidFill>
              <a:srgbClr val="000000"/>
            </a:solidFill>
            <a:miter lim="400000"/>
          </a:ln>
        </p:spPr>
      </p:pic>
      <p:sp>
        <p:nvSpPr>
          <p:cNvPr id="1104" name="Patrick Meade"/>
          <p:cNvSpPr txBox="1"/>
          <p:nvPr/>
        </p:nvSpPr>
        <p:spPr>
          <a:xfrm>
            <a:off x="3826551" y="4377261"/>
            <a:ext cx="1319336" cy="223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200">
                <a:solidFill>
                  <a:srgbClr val="000000"/>
                </a:solidFill>
              </a:defRPr>
            </a:lvl1pPr>
          </a:lstStyle>
          <a:p>
            <a:r>
              <a:rPr sz="1200" dirty="0"/>
              <a:t>Patrick Meade</a:t>
            </a:r>
            <a:r>
              <a:rPr lang="en-US" sz="1200" dirty="0"/>
              <a:t> (SBU)</a:t>
            </a:r>
            <a:endParaRPr sz="1200" dirty="0"/>
          </a:p>
        </p:txBody>
      </p:sp>
      <p:sp>
        <p:nvSpPr>
          <p:cNvPr id="1105" name="Theory"/>
          <p:cNvSpPr txBox="1"/>
          <p:nvPr/>
        </p:nvSpPr>
        <p:spPr>
          <a:xfrm>
            <a:off x="4086476" y="2813464"/>
            <a:ext cx="423193"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b="1">
                <a:solidFill>
                  <a:srgbClr val="000000"/>
                </a:solidFill>
                <a:latin typeface="Helvetica"/>
                <a:ea typeface="Helvetica"/>
                <a:cs typeface="Helvetica"/>
                <a:sym typeface="Helvetica"/>
              </a:defRPr>
            </a:lvl1pPr>
          </a:lstStyle>
          <a:p>
            <a:r>
              <a:rPr sz="900" dirty="0"/>
              <a:t>Theory</a:t>
            </a:r>
          </a:p>
        </p:txBody>
      </p:sp>
      <p:sp>
        <p:nvSpPr>
          <p:cNvPr id="1108" name="Lawrence Lee /…"/>
          <p:cNvSpPr txBox="1"/>
          <p:nvPr/>
        </p:nvSpPr>
        <p:spPr>
          <a:xfrm>
            <a:off x="3662007" y="2364134"/>
            <a:ext cx="1640257" cy="189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p>
            <a:pPr algn="l">
              <a:lnSpc>
                <a:spcPct val="80000"/>
              </a:lnSpc>
              <a:defRPr sz="3200">
                <a:solidFill>
                  <a:srgbClr val="000000"/>
                </a:solidFill>
              </a:defRPr>
            </a:pPr>
            <a:r>
              <a:rPr sz="1200" dirty="0"/>
              <a:t>Kiley Kennedy</a:t>
            </a:r>
            <a:r>
              <a:rPr lang="en-US" sz="1200" dirty="0"/>
              <a:t> (Princeton)</a:t>
            </a:r>
            <a:endParaRPr sz="1200" dirty="0"/>
          </a:p>
        </p:txBody>
      </p:sp>
      <p:sp>
        <p:nvSpPr>
          <p:cNvPr id="4" name="Title 6">
            <a:extLst>
              <a:ext uri="{FF2B5EF4-FFF2-40B4-BE49-F238E27FC236}">
                <a16:creationId xmlns:a16="http://schemas.microsoft.com/office/drawing/2014/main" id="{CDEC6B22-1C3B-8494-2D62-E082A6C62945}"/>
              </a:ext>
            </a:extLst>
          </p:cNvPr>
          <p:cNvSpPr txBox="1">
            <a:spLocks/>
          </p:cNvSpPr>
          <p:nvPr/>
        </p:nvSpPr>
        <p:spPr>
          <a:xfrm>
            <a:off x="222250" y="0"/>
            <a:ext cx="8204200" cy="571500"/>
          </a:xfrm>
          <a:prstGeom prst="rect">
            <a:avLst/>
          </a:prstGeom>
        </p:spPr>
        <p:txBody>
          <a:bodyPr spcFirstLastPara="1" wrap="square" lIns="91425" tIns="91425" rIns="91425" bIns="91425" anchor="t" anchorCtr="0">
            <a:normAutofit fontScale="97500" lnSpcReduction="10000"/>
          </a:bodyPr>
          <a:lstStyle>
            <a:lvl1pPr lvl="0" algn="l" defTabSz="457200" rtl="0" eaLnBrk="1" fontAlgn="base" hangingPunct="1">
              <a:spcBef>
                <a:spcPts val="0"/>
              </a:spcBef>
              <a:spcAft>
                <a:spcPts val="0"/>
              </a:spcAft>
              <a:buSzPts val="2800"/>
              <a:buNone/>
              <a:defRPr sz="1700" b="1" kern="1200">
                <a:solidFill>
                  <a:srgbClr val="2E5286"/>
                </a:solidFill>
                <a:latin typeface="Helvetica"/>
                <a:ea typeface="Geneva" charset="0"/>
                <a:cs typeface="ＭＳ Ｐゴシック" charset="0"/>
              </a:defRPr>
            </a:lvl1pPr>
            <a:lvl2pPr lvl="1"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2pPr>
            <a:lvl3pPr lvl="2"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3pPr>
            <a:lvl4pPr lvl="3"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4pPr>
            <a:lvl5pPr lvl="4"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5pPr>
            <a:lvl6pPr marL="457200" lvl="5"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6pPr>
            <a:lvl7pPr marL="914400" lvl="6"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7pPr>
            <a:lvl8pPr marL="1371600" lvl="7"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8pPr>
            <a:lvl9pPr marL="1828800" lvl="8"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9pPr>
          </a:lstStyle>
          <a:p>
            <a:r>
              <a:rPr lang="en-US" sz="2800" dirty="0"/>
              <a:t>USMCC Elected Leadership</a:t>
            </a:r>
          </a:p>
        </p:txBody>
      </p:sp>
      <p:pic>
        <p:nvPicPr>
          <p:cNvPr id="5" name="USMCCLogo_color_black.png" descr="USMCCLogo_color_black.png">
            <a:extLst>
              <a:ext uri="{FF2B5EF4-FFF2-40B4-BE49-F238E27FC236}">
                <a16:creationId xmlns:a16="http://schemas.microsoft.com/office/drawing/2014/main" id="{F37BC344-6B0F-B492-25A5-936139CCEA1D}"/>
              </a:ext>
            </a:extLst>
          </p:cNvPr>
          <p:cNvPicPr>
            <a:picLocks noChangeAspect="1"/>
          </p:cNvPicPr>
          <p:nvPr/>
        </p:nvPicPr>
        <p:blipFill>
          <a:blip r:embed="rId7"/>
          <a:stretch>
            <a:fillRect/>
          </a:stretch>
        </p:blipFill>
        <p:spPr>
          <a:xfrm>
            <a:off x="7967217" y="129"/>
            <a:ext cx="1275191" cy="1275192"/>
          </a:xfrm>
          <a:prstGeom prst="rect">
            <a:avLst/>
          </a:prstGeom>
          <a:ln w="12700">
            <a:miter lim="400000"/>
          </a:ln>
        </p:spPr>
      </p:pic>
      <p:sp>
        <p:nvSpPr>
          <p:cNvPr id="7" name="TextBox 6">
            <a:extLst>
              <a:ext uri="{FF2B5EF4-FFF2-40B4-BE49-F238E27FC236}">
                <a16:creationId xmlns:a16="http://schemas.microsoft.com/office/drawing/2014/main" id="{40A681B8-BEA5-745D-D0B5-B957772C4044}"/>
              </a:ext>
            </a:extLst>
          </p:cNvPr>
          <p:cNvSpPr txBox="1"/>
          <p:nvPr/>
        </p:nvSpPr>
        <p:spPr>
          <a:xfrm>
            <a:off x="5378702" y="1577383"/>
            <a:ext cx="3543048" cy="2569934"/>
          </a:xfrm>
          <a:prstGeom prst="rect">
            <a:avLst/>
          </a:prstGeom>
          <a:noFill/>
        </p:spPr>
        <p:txBody>
          <a:bodyPr wrap="square" rtlCol="0">
            <a:spAutoFit/>
          </a:bodyPr>
          <a:lstStyle/>
          <a:p>
            <a:pPr marL="342900" indent="-342900">
              <a:spcBef>
                <a:spcPts val="600"/>
              </a:spcBef>
              <a:buClr>
                <a:srgbClr val="0432FF"/>
              </a:buClr>
              <a:buFont typeface="Arial" panose="020B0604020202020204" pitchFamily="34" charset="0"/>
              <a:buChar char="•"/>
            </a:pPr>
            <a:r>
              <a:rPr lang="en-US" sz="1800" dirty="0">
                <a:latin typeface="Helvetica" pitchFamily="2" charset="0"/>
                <a:cs typeface="Times New Roman" panose="02020603050405020304" pitchFamily="18" charset="0"/>
              </a:rPr>
              <a:t>Formation of a broader Leadership Strategy Group (LSG)</a:t>
            </a:r>
          </a:p>
          <a:p>
            <a:pPr marL="342900" indent="-342900">
              <a:spcBef>
                <a:spcPts val="600"/>
              </a:spcBef>
              <a:buClr>
                <a:srgbClr val="0432FF"/>
              </a:buClr>
              <a:buFont typeface="Arial" panose="020B0604020202020204" pitchFamily="34" charset="0"/>
              <a:buChar char="•"/>
            </a:pPr>
            <a:endParaRPr lang="en-US" sz="1800" dirty="0">
              <a:latin typeface="Helvetica" pitchFamily="2" charset="0"/>
              <a:cs typeface="Times New Roman" panose="02020603050405020304" pitchFamily="18" charset="0"/>
            </a:endParaRPr>
          </a:p>
          <a:p>
            <a:pPr marL="342900" indent="-342900">
              <a:spcBef>
                <a:spcPts val="600"/>
              </a:spcBef>
              <a:buClr>
                <a:srgbClr val="0432FF"/>
              </a:buClr>
              <a:buFont typeface="Arial" panose="020B0604020202020204" pitchFamily="34" charset="0"/>
              <a:buChar char="•"/>
            </a:pPr>
            <a:r>
              <a:rPr lang="en-US" sz="1800" dirty="0">
                <a:latin typeface="Helvetica" pitchFamily="2" charset="0"/>
                <a:cs typeface="Times New Roman" panose="02020603050405020304" pitchFamily="18" charset="0"/>
              </a:rPr>
              <a:t>Welcome feedback from the collaboration about how we can serve you better </a:t>
            </a:r>
            <a:r>
              <a:rPr lang="en-US" sz="1800" dirty="0">
                <a:latin typeface="Helvetica" pitchFamily="2" charset="0"/>
                <a:cs typeface="Times New Roman" panose="02020603050405020304" pitchFamily="18" charset="0"/>
                <a:hlinkClick r:id="rId8"/>
              </a:rPr>
              <a:t>LINK</a:t>
            </a:r>
            <a:r>
              <a:rPr lang="en-US" sz="1800" dirty="0">
                <a:latin typeface="Helvetica" pitchFamily="2" charset="0"/>
                <a:cs typeface="Times New Roman" panose="02020603050405020304" pitchFamily="18" charset="0"/>
              </a:rPr>
              <a:t> </a:t>
            </a:r>
            <a:endParaRPr lang="en-US" sz="2000" dirty="0">
              <a:solidFill>
                <a:srgbClr val="C00000"/>
              </a:solidFill>
              <a:latin typeface="Helvetica" pitchFamily="2" charset="0"/>
              <a:cs typeface="Times New Roman" panose="02020603050405020304" pitchFamily="18" charset="0"/>
            </a:endParaRPr>
          </a:p>
          <a:p>
            <a:pPr lvl="1">
              <a:spcBef>
                <a:spcPts val="600"/>
              </a:spcBef>
              <a:buClr>
                <a:srgbClr val="0432FF"/>
              </a:buClr>
            </a:pPr>
            <a:endParaRPr lang="en-US" sz="2000" dirty="0">
              <a:latin typeface="Helvetica" pitchFamily="2" charset="0"/>
              <a:cs typeface="Times New Roman" panose="02020603050405020304" pitchFamily="18" charset="0"/>
            </a:endParaRPr>
          </a:p>
        </p:txBody>
      </p:sp>
      <p:pic>
        <p:nvPicPr>
          <p:cNvPr id="5122" name="Picture 2" descr="Kiley Kennedy | Department of Physics">
            <a:extLst>
              <a:ext uri="{FF2B5EF4-FFF2-40B4-BE49-F238E27FC236}">
                <a16:creationId xmlns:a16="http://schemas.microsoft.com/office/drawing/2014/main" id="{1890BCA0-3D21-5BA1-A442-59DD6798D9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5639" y="1028824"/>
            <a:ext cx="1057923" cy="1321894"/>
          </a:xfrm>
          <a:prstGeom prst="rect">
            <a:avLst/>
          </a:prstGeom>
        </p:spPr>
        <p:style>
          <a:lnRef idx="2">
            <a:schemeClr val="accent6">
              <a:shade val="15000"/>
            </a:schemeClr>
          </a:lnRef>
          <a:fillRef idx="1">
            <a:schemeClr val="accent6"/>
          </a:fillRef>
          <a:effectRef idx="0">
            <a:schemeClr val="accent6"/>
          </a:effectRef>
          <a:fontRef idx="minor">
            <a:schemeClr val="lt1"/>
          </a:fontRef>
        </p:style>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
          <a:extLst>
            <a:ext uri="{FF2B5EF4-FFF2-40B4-BE49-F238E27FC236}">
              <a16:creationId xmlns:a16="http://schemas.microsoft.com/office/drawing/2014/main" id="{0D23A6B7-6ACA-6A87-C32A-146CF52D6D79}"/>
            </a:ext>
          </a:extLst>
        </p:cNvPr>
        <p:cNvGrpSpPr/>
        <p:nvPr/>
      </p:nvGrpSpPr>
      <p:grpSpPr>
        <a:xfrm>
          <a:off x="0" y="0"/>
          <a:ext cx="0" cy="0"/>
          <a:chOff x="0" y="0"/>
          <a:chExt cx="0" cy="0"/>
        </a:xfrm>
      </p:grpSpPr>
      <p:sp>
        <p:nvSpPr>
          <p:cNvPr id="57" name="Google Shape;57;p14">
            <a:extLst>
              <a:ext uri="{FF2B5EF4-FFF2-40B4-BE49-F238E27FC236}">
                <a16:creationId xmlns:a16="http://schemas.microsoft.com/office/drawing/2014/main" id="{B603204F-F01A-E23F-D3F8-65284F284ECF}"/>
              </a:ext>
            </a:extLst>
          </p:cNvPr>
          <p:cNvSpPr txBox="1">
            <a:spLocks noGrp="1"/>
          </p:cNvSpPr>
          <p:nvPr>
            <p:ph type="body" idx="1"/>
          </p:nvPr>
        </p:nvSpPr>
        <p:spPr>
          <a:xfrm>
            <a:off x="311700" y="834249"/>
            <a:ext cx="6140700" cy="3342600"/>
          </a:xfrm>
          <a:prstGeom prst="rect">
            <a:avLst/>
          </a:prstGeom>
        </p:spPr>
        <p:txBody>
          <a:bodyPr spcFirstLastPara="1" wrap="square" lIns="91425" tIns="91425" rIns="91425" bIns="91425" anchor="t" anchorCtr="0">
            <a:normAutofit lnSpcReduction="10000"/>
          </a:bodyPr>
          <a:lstStyle/>
          <a:p>
            <a:pPr marL="457200" lvl="0" indent="-311150" algn="l" rtl="0">
              <a:lnSpc>
                <a:spcPct val="115000"/>
              </a:lnSpc>
              <a:spcBef>
                <a:spcPts val="0"/>
              </a:spcBef>
              <a:spcAft>
                <a:spcPts val="0"/>
              </a:spcAft>
              <a:buSzPts val="1300"/>
              <a:buFont typeface="Zen Kaku Gothic New"/>
              <a:buChar char="●"/>
            </a:pPr>
            <a:r>
              <a:rPr lang="en" sz="1300" b="1" dirty="0">
                <a:latin typeface="Zen Kaku Gothic New"/>
                <a:ea typeface="Zen Kaku Gothic New"/>
                <a:cs typeface="Zen Kaku Gothic New"/>
                <a:sym typeface="Zen Kaku Gothic New"/>
              </a:rPr>
              <a:t>Broad Public Outreach</a:t>
            </a:r>
            <a:endParaRPr sz="1300" b="1" dirty="0">
              <a:latin typeface="Zen Kaku Gothic New"/>
              <a:ea typeface="Zen Kaku Gothic New"/>
              <a:cs typeface="Zen Kaku Gothic New"/>
              <a:sym typeface="Zen Kaku Gothic New"/>
            </a:endParaRPr>
          </a:p>
          <a:p>
            <a:pPr marL="914400" lvl="1" indent="-304800" algn="l" rtl="0">
              <a:lnSpc>
                <a:spcPct val="115000"/>
              </a:lnSpc>
              <a:spcBef>
                <a:spcPts val="200"/>
              </a:spcBef>
              <a:spcAft>
                <a:spcPts val="0"/>
              </a:spcAft>
              <a:buSzPts val="1200"/>
              <a:buFont typeface="Zen Kaku Gothic New Medium"/>
              <a:buChar char="○"/>
            </a:pPr>
            <a:r>
              <a:rPr lang="en" dirty="0">
                <a:latin typeface="Zen Kaku Gothic New Medium"/>
                <a:ea typeface="Zen Kaku Gothic New Medium"/>
                <a:cs typeface="Zen Kaku Gothic New Medium"/>
                <a:sym typeface="Zen Kaku Gothic New Medium"/>
              </a:rPr>
              <a:t>Active social media (follow </a:t>
            </a:r>
            <a:r>
              <a:rPr lang="en" b="1" dirty="0" err="1">
                <a:solidFill>
                  <a:srgbClr val="FBAA56"/>
                </a:solidFill>
              </a:rPr>
              <a:t>muoncollider.us</a:t>
            </a:r>
            <a:r>
              <a:rPr lang="en" b="1" dirty="0"/>
              <a:t> !</a:t>
            </a:r>
            <a:r>
              <a:rPr lang="en" dirty="0">
                <a:latin typeface="Zen Kaku Gothic New Medium"/>
                <a:ea typeface="Zen Kaku Gothic New Medium"/>
                <a:cs typeface="Zen Kaku Gothic New Medium"/>
                <a:sym typeface="Zen Kaku Gothic New Medium"/>
              </a:rPr>
              <a:t>)</a:t>
            </a:r>
            <a:endParaRPr dirty="0">
              <a:latin typeface="Zen Kaku Gothic New Medium"/>
              <a:ea typeface="Zen Kaku Gothic New Medium"/>
              <a:cs typeface="Zen Kaku Gothic New Medium"/>
              <a:sym typeface="Zen Kaku Gothic New Medium"/>
            </a:endParaRPr>
          </a:p>
          <a:p>
            <a:pPr marL="914400" lvl="1" indent="-304800" algn="l" rtl="0">
              <a:lnSpc>
                <a:spcPct val="115000"/>
              </a:lnSpc>
              <a:spcBef>
                <a:spcPts val="200"/>
              </a:spcBef>
              <a:spcAft>
                <a:spcPts val="0"/>
              </a:spcAft>
              <a:buSzPts val="1200"/>
              <a:buFont typeface="Zen Kaku Gothic New Medium"/>
              <a:buChar char="○"/>
            </a:pPr>
            <a:r>
              <a:rPr lang="en" dirty="0">
                <a:latin typeface="Zen Kaku Gothic New Medium"/>
                <a:ea typeface="Zen Kaku Gothic New Medium"/>
                <a:cs typeface="Zen Kaku Gothic New Medium"/>
                <a:sym typeface="Zen Kaku Gothic New Medium"/>
              </a:rPr>
              <a:t>Programs/curricula for </a:t>
            </a:r>
            <a:r>
              <a:rPr lang="en" dirty="0" err="1">
                <a:latin typeface="Zen Kaku Gothic New Medium"/>
                <a:ea typeface="Zen Kaku Gothic New Medium"/>
                <a:cs typeface="Zen Kaku Gothic New Medium"/>
                <a:sym typeface="Zen Kaku Gothic New Medium"/>
              </a:rPr>
              <a:t>QuarkNet</a:t>
            </a:r>
            <a:r>
              <a:rPr lang="en" dirty="0">
                <a:latin typeface="Zen Kaku Gothic New Medium"/>
                <a:ea typeface="Zen Kaku Gothic New Medium"/>
                <a:cs typeface="Zen Kaku Gothic New Medium"/>
                <a:sym typeface="Zen Kaku Gothic New Medium"/>
              </a:rPr>
              <a:t>, </a:t>
            </a:r>
            <a:r>
              <a:rPr lang="en" u="sng" dirty="0">
                <a:solidFill>
                  <a:schemeClr val="hlink"/>
                </a:solidFill>
                <a:latin typeface="Zen Kaku Gothic New Medium"/>
                <a:ea typeface="Zen Kaku Gothic New Medium"/>
                <a:cs typeface="Zen Kaku Gothic New Medium"/>
                <a:sym typeface="Zen Kaku Gothic New Medium"/>
                <a:hlinkClick r:id="rId3"/>
              </a:rPr>
              <a:t>AAPT</a:t>
            </a:r>
            <a:endParaRPr dirty="0">
              <a:latin typeface="Zen Kaku Gothic New Medium"/>
              <a:ea typeface="Zen Kaku Gothic New Medium"/>
              <a:cs typeface="Zen Kaku Gothic New Medium"/>
              <a:sym typeface="Zen Kaku Gothic New Medium"/>
            </a:endParaRPr>
          </a:p>
          <a:p>
            <a:pPr marL="914400" lvl="1" indent="-304800" algn="l" rtl="0">
              <a:lnSpc>
                <a:spcPct val="115000"/>
              </a:lnSpc>
              <a:spcBef>
                <a:spcPts val="200"/>
              </a:spcBef>
              <a:spcAft>
                <a:spcPts val="0"/>
              </a:spcAft>
              <a:buSzPts val="1200"/>
              <a:buFont typeface="Zen Kaku Gothic New Medium"/>
              <a:buChar char="○"/>
            </a:pPr>
            <a:r>
              <a:rPr lang="en" dirty="0">
                <a:latin typeface="Zen Kaku Gothic New Medium"/>
                <a:ea typeface="Zen Kaku Gothic New Medium"/>
                <a:cs typeface="Zen Kaku Gothic New Medium"/>
                <a:sym typeface="Zen Kaku Gothic New Medium"/>
              </a:rPr>
              <a:t>Presentations/demos at schools, especially in local Fermilab area</a:t>
            </a:r>
            <a:endParaRPr dirty="0">
              <a:latin typeface="Zen Kaku Gothic New Medium"/>
              <a:ea typeface="Zen Kaku Gothic New Medium"/>
              <a:cs typeface="Zen Kaku Gothic New Medium"/>
              <a:sym typeface="Zen Kaku Gothic New Medium"/>
            </a:endParaRPr>
          </a:p>
          <a:p>
            <a:pPr marL="0" lvl="0" indent="0" algn="l" rtl="0">
              <a:lnSpc>
                <a:spcPct val="115000"/>
              </a:lnSpc>
              <a:spcBef>
                <a:spcPts val="200"/>
              </a:spcBef>
              <a:spcAft>
                <a:spcPts val="0"/>
              </a:spcAft>
              <a:buNone/>
            </a:pPr>
            <a:endParaRPr sz="700" dirty="0">
              <a:latin typeface="Zen Kaku Gothic New Medium"/>
              <a:ea typeface="Zen Kaku Gothic New Medium"/>
              <a:cs typeface="Zen Kaku Gothic New Medium"/>
              <a:sym typeface="Zen Kaku Gothic New Medium"/>
            </a:endParaRPr>
          </a:p>
          <a:p>
            <a:pPr marL="457200" lvl="0" indent="-311150" algn="l" rtl="0">
              <a:lnSpc>
                <a:spcPct val="115000"/>
              </a:lnSpc>
              <a:spcBef>
                <a:spcPts val="200"/>
              </a:spcBef>
              <a:spcAft>
                <a:spcPts val="0"/>
              </a:spcAft>
              <a:buSzPts val="1300"/>
              <a:buFont typeface="Zen Kaku Gothic New"/>
              <a:buChar char="●"/>
            </a:pPr>
            <a:r>
              <a:rPr lang="en" sz="1300" b="1" dirty="0">
                <a:latin typeface="Zen Kaku Gothic New"/>
                <a:ea typeface="Zen Kaku Gothic New"/>
                <a:cs typeface="Zen Kaku Gothic New"/>
                <a:sym typeface="Zen Kaku Gothic New"/>
              </a:rPr>
              <a:t>Government Relations and Advocacy</a:t>
            </a:r>
            <a:endParaRPr sz="1300" b="1" dirty="0">
              <a:latin typeface="Zen Kaku Gothic New"/>
              <a:ea typeface="Zen Kaku Gothic New"/>
              <a:cs typeface="Zen Kaku Gothic New"/>
              <a:sym typeface="Zen Kaku Gothic New"/>
            </a:endParaRPr>
          </a:p>
          <a:p>
            <a:pPr marL="914400" lvl="1" indent="-304800" algn="l" rtl="0">
              <a:lnSpc>
                <a:spcPct val="115000"/>
              </a:lnSpc>
              <a:spcBef>
                <a:spcPts val="200"/>
              </a:spcBef>
              <a:spcAft>
                <a:spcPts val="0"/>
              </a:spcAft>
              <a:buSzPts val="1200"/>
              <a:buFont typeface="Zen Kaku Gothic New Medium"/>
              <a:buChar char="○"/>
            </a:pPr>
            <a:r>
              <a:rPr lang="en" dirty="0">
                <a:latin typeface="Zen Kaku Gothic New Medium"/>
                <a:ea typeface="Zen Kaku Gothic New Medium"/>
                <a:cs typeface="Zen Kaku Gothic New Medium"/>
                <a:sym typeface="Zen Kaku Gothic New Medium"/>
              </a:rPr>
              <a:t>Develop and update advocacy materials</a:t>
            </a:r>
            <a:endParaRPr dirty="0">
              <a:latin typeface="Zen Kaku Gothic New Medium"/>
              <a:ea typeface="Zen Kaku Gothic New Medium"/>
              <a:cs typeface="Zen Kaku Gothic New Medium"/>
              <a:sym typeface="Zen Kaku Gothic New Medium"/>
            </a:endParaRPr>
          </a:p>
          <a:p>
            <a:pPr marL="914400" lvl="1" indent="-304800" algn="l" rtl="0">
              <a:lnSpc>
                <a:spcPct val="115000"/>
              </a:lnSpc>
              <a:spcBef>
                <a:spcPts val="200"/>
              </a:spcBef>
              <a:spcAft>
                <a:spcPts val="0"/>
              </a:spcAft>
              <a:buSzPts val="1200"/>
              <a:buFont typeface="Zen Kaku Gothic New Medium"/>
              <a:buChar char="○"/>
            </a:pPr>
            <a:r>
              <a:rPr lang="en" dirty="0">
                <a:latin typeface="Zen Kaku Gothic New Medium"/>
                <a:ea typeface="Zen Kaku Gothic New Medium"/>
                <a:cs typeface="Zen Kaku Gothic New Medium"/>
                <a:sym typeface="Zen Kaku Gothic New Medium"/>
              </a:rPr>
              <a:t>Expand participation in the annual HEP DC Trip</a:t>
            </a:r>
            <a:endParaRPr dirty="0">
              <a:latin typeface="Zen Kaku Gothic New Medium"/>
              <a:ea typeface="Zen Kaku Gothic New Medium"/>
              <a:cs typeface="Zen Kaku Gothic New Medium"/>
              <a:sym typeface="Zen Kaku Gothic New Medium"/>
            </a:endParaRPr>
          </a:p>
          <a:p>
            <a:pPr marL="914400" lvl="1" indent="-304800" algn="l" rtl="0">
              <a:lnSpc>
                <a:spcPct val="115000"/>
              </a:lnSpc>
              <a:spcBef>
                <a:spcPts val="200"/>
              </a:spcBef>
              <a:spcAft>
                <a:spcPts val="0"/>
              </a:spcAft>
              <a:buSzPts val="1200"/>
              <a:buFont typeface="Zen Kaku Gothic New Medium"/>
              <a:buChar char="○"/>
            </a:pPr>
            <a:r>
              <a:rPr lang="en" dirty="0">
                <a:latin typeface="Zen Kaku Gothic New Medium"/>
                <a:ea typeface="Zen Kaku Gothic New Medium"/>
                <a:cs typeface="Zen Kaku Gothic New Medium"/>
                <a:sym typeface="Zen Kaku Gothic New Medium"/>
              </a:rPr>
              <a:t>Continued close collaboration with agencies</a:t>
            </a:r>
            <a:endParaRPr dirty="0">
              <a:latin typeface="Zen Kaku Gothic New Medium"/>
              <a:ea typeface="Zen Kaku Gothic New Medium"/>
              <a:cs typeface="Zen Kaku Gothic New Medium"/>
              <a:sym typeface="Zen Kaku Gothic New Medium"/>
            </a:endParaRPr>
          </a:p>
          <a:p>
            <a:pPr marL="0" lvl="0" indent="0" algn="l" rtl="0">
              <a:lnSpc>
                <a:spcPct val="115000"/>
              </a:lnSpc>
              <a:spcBef>
                <a:spcPts val="200"/>
              </a:spcBef>
              <a:spcAft>
                <a:spcPts val="0"/>
              </a:spcAft>
              <a:buNone/>
            </a:pPr>
            <a:endParaRPr sz="700" dirty="0">
              <a:latin typeface="Zen Kaku Gothic New Medium"/>
              <a:ea typeface="Zen Kaku Gothic New Medium"/>
              <a:cs typeface="Zen Kaku Gothic New Medium"/>
              <a:sym typeface="Zen Kaku Gothic New Medium"/>
            </a:endParaRPr>
          </a:p>
          <a:p>
            <a:pPr marL="457200" lvl="0" indent="-311150" algn="l" rtl="0">
              <a:lnSpc>
                <a:spcPct val="115000"/>
              </a:lnSpc>
              <a:spcBef>
                <a:spcPts val="200"/>
              </a:spcBef>
              <a:spcAft>
                <a:spcPts val="0"/>
              </a:spcAft>
              <a:buSzPts val="1300"/>
              <a:buFont typeface="Zen Kaku Gothic New"/>
              <a:buChar char="●"/>
            </a:pPr>
            <a:r>
              <a:rPr lang="en" sz="1300" b="1" dirty="0">
                <a:latin typeface="Zen Kaku Gothic New"/>
                <a:ea typeface="Zen Kaku Gothic New"/>
                <a:cs typeface="Zen Kaku Gothic New"/>
                <a:sym typeface="Zen Kaku Gothic New"/>
              </a:rPr>
              <a:t>Cross-Disciplinary Communication</a:t>
            </a:r>
            <a:endParaRPr sz="1300" b="1" dirty="0">
              <a:latin typeface="Zen Kaku Gothic New"/>
              <a:ea typeface="Zen Kaku Gothic New"/>
              <a:cs typeface="Zen Kaku Gothic New"/>
              <a:sym typeface="Zen Kaku Gothic New"/>
            </a:endParaRPr>
          </a:p>
          <a:p>
            <a:pPr marL="914400" lvl="1" indent="-304800" algn="l" rtl="0">
              <a:lnSpc>
                <a:spcPct val="115000"/>
              </a:lnSpc>
              <a:spcBef>
                <a:spcPts val="200"/>
              </a:spcBef>
              <a:spcAft>
                <a:spcPts val="0"/>
              </a:spcAft>
              <a:buSzPts val="1200"/>
              <a:buFont typeface="Zen Kaku Gothic New Medium"/>
              <a:buChar char="○"/>
            </a:pPr>
            <a:r>
              <a:rPr lang="en" dirty="0">
                <a:latin typeface="Zen Kaku Gothic New Medium"/>
                <a:ea typeface="Zen Kaku Gothic New Medium"/>
                <a:cs typeface="Zen Kaku Gothic New Medium"/>
                <a:sym typeface="Zen Kaku Gothic New Medium"/>
              </a:rPr>
              <a:t>Clear communication across technical areas (theory/accel/exp)</a:t>
            </a:r>
            <a:endParaRPr dirty="0">
              <a:latin typeface="Zen Kaku Gothic New Medium"/>
              <a:ea typeface="Zen Kaku Gothic New Medium"/>
              <a:cs typeface="Zen Kaku Gothic New Medium"/>
              <a:sym typeface="Zen Kaku Gothic New Medium"/>
            </a:endParaRPr>
          </a:p>
          <a:p>
            <a:pPr marL="914400" lvl="1" indent="-304800" algn="l" rtl="0">
              <a:lnSpc>
                <a:spcPct val="115000"/>
              </a:lnSpc>
              <a:spcBef>
                <a:spcPts val="200"/>
              </a:spcBef>
              <a:spcAft>
                <a:spcPts val="0"/>
              </a:spcAft>
              <a:buSzPts val="1200"/>
              <a:buFont typeface="Zen Kaku Gothic New Medium"/>
              <a:buChar char="○"/>
            </a:pPr>
            <a:r>
              <a:rPr lang="en" dirty="0">
                <a:solidFill>
                  <a:schemeClr val="dk1"/>
                </a:solidFill>
                <a:latin typeface="Zen Kaku Gothic New Medium"/>
                <a:ea typeface="Zen Kaku Gothic New Medium"/>
                <a:cs typeface="Zen Kaku Gothic New Medium"/>
                <a:sym typeface="Zen Kaku Gothic New Medium"/>
              </a:rPr>
              <a:t>Strengthen</a:t>
            </a:r>
            <a:r>
              <a:rPr lang="en" dirty="0">
                <a:latin typeface="Zen Kaku Gothic New Medium"/>
                <a:ea typeface="Zen Kaku Gothic New Medium"/>
                <a:cs typeface="Zen Kaku Gothic New Medium"/>
                <a:sym typeface="Zen Kaku Gothic New Medium"/>
              </a:rPr>
              <a:t> </a:t>
            </a:r>
            <a:r>
              <a:rPr lang="en" dirty="0">
                <a:solidFill>
                  <a:schemeClr val="dk1"/>
                </a:solidFill>
                <a:latin typeface="Zen Kaku Gothic New Medium"/>
                <a:ea typeface="Zen Kaku Gothic New Medium"/>
                <a:cs typeface="Zen Kaku Gothic New Medium"/>
                <a:sym typeface="Zen Kaku Gothic New Medium"/>
              </a:rPr>
              <a:t>partnerships</a:t>
            </a:r>
            <a:r>
              <a:rPr lang="en" dirty="0">
                <a:latin typeface="Zen Kaku Gothic New Medium"/>
                <a:ea typeface="Zen Kaku Gothic New Medium"/>
                <a:cs typeface="Zen Kaku Gothic New Medium"/>
                <a:sym typeface="Zen Kaku Gothic New Medium"/>
              </a:rPr>
              <a:t> with industry</a:t>
            </a:r>
            <a:endParaRPr dirty="0">
              <a:latin typeface="Zen Kaku Gothic New Medium"/>
              <a:ea typeface="Zen Kaku Gothic New Medium"/>
              <a:cs typeface="Zen Kaku Gothic New Medium"/>
              <a:sym typeface="Zen Kaku Gothic New Medium"/>
            </a:endParaRPr>
          </a:p>
          <a:p>
            <a:pPr marL="914400" lvl="1" indent="-304800" algn="l" rtl="0">
              <a:lnSpc>
                <a:spcPct val="115000"/>
              </a:lnSpc>
              <a:spcBef>
                <a:spcPts val="200"/>
              </a:spcBef>
              <a:spcAft>
                <a:spcPts val="200"/>
              </a:spcAft>
              <a:buSzPts val="1200"/>
              <a:buFont typeface="Zen Kaku Gothic New Medium"/>
              <a:buChar char="○"/>
            </a:pPr>
            <a:r>
              <a:rPr lang="en" dirty="0">
                <a:latin typeface="Zen Kaku Gothic New Medium"/>
                <a:ea typeface="Zen Kaku Gothic New Medium"/>
                <a:cs typeface="Zen Kaku Gothic New Medium"/>
                <a:sym typeface="Zen Kaku Gothic New Medium"/>
              </a:rPr>
              <a:t>Bolster physics case that appeals to non-collider/non-HEP physicists</a:t>
            </a:r>
            <a:endParaRPr dirty="0"/>
          </a:p>
        </p:txBody>
      </p:sp>
      <p:sp>
        <p:nvSpPr>
          <p:cNvPr id="59" name="Google Shape;59;p14">
            <a:extLst>
              <a:ext uri="{FF2B5EF4-FFF2-40B4-BE49-F238E27FC236}">
                <a16:creationId xmlns:a16="http://schemas.microsoft.com/office/drawing/2014/main" id="{AD490428-BD4A-9C5A-E079-697A7A41A80E}"/>
              </a:ext>
            </a:extLst>
          </p:cNvPr>
          <p:cNvSpPr txBox="1"/>
          <p:nvPr/>
        </p:nvSpPr>
        <p:spPr>
          <a:xfrm>
            <a:off x="668949" y="4031641"/>
            <a:ext cx="7806102" cy="80224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400"/>
              </a:spcAft>
              <a:buNone/>
            </a:pPr>
            <a:r>
              <a:rPr lang="en" sz="1600" b="1" dirty="0">
                <a:solidFill>
                  <a:schemeClr val="dk1"/>
                </a:solidFill>
                <a:latin typeface="Avenir Book" panose="02000503020000020003" pitchFamily="2" charset="0"/>
                <a:ea typeface="Zen Kaku Gothic New"/>
                <a:cs typeface="Zen Kaku Gothic New"/>
                <a:sym typeface="Zen Kaku Gothic New"/>
              </a:rPr>
              <a:t>If you are interested in getting involved, please reach out to Kiley &amp; Larry (</a:t>
            </a:r>
            <a:r>
              <a:rPr lang="en" sz="1600" b="1" u="sng" dirty="0">
                <a:solidFill>
                  <a:schemeClr val="hlink"/>
                </a:solidFill>
                <a:latin typeface="Avenir Book" panose="02000503020000020003" pitchFamily="2" charset="0"/>
                <a:ea typeface="Zen Kaku Gothic New"/>
                <a:cs typeface="Zen Kaku Gothic New"/>
                <a:sym typeface="Zen Kaku Gothic New"/>
                <a:hlinkClick r:id="rId4"/>
              </a:rPr>
              <a:t>kileykennedy@princeton.edu</a:t>
            </a:r>
            <a:r>
              <a:rPr lang="en" sz="1600" dirty="0">
                <a:latin typeface="Avenir Book" panose="02000503020000020003" pitchFamily="2" charset="0"/>
              </a:rPr>
              <a:t>, </a:t>
            </a:r>
            <a:r>
              <a:rPr lang="en" sz="1600" b="1" u="sng" dirty="0">
                <a:solidFill>
                  <a:schemeClr val="hlink"/>
                </a:solidFill>
                <a:latin typeface="Avenir Book" panose="02000503020000020003" pitchFamily="2" charset="0"/>
                <a:ea typeface="Zen Kaku Gothic New"/>
                <a:cs typeface="Zen Kaku Gothic New"/>
                <a:sym typeface="Zen Kaku Gothic New"/>
                <a:hlinkClick r:id="rId5"/>
              </a:rPr>
              <a:t>Lawrence.Lee.Jr@cern.ch</a:t>
            </a:r>
            <a:r>
              <a:rPr lang="en" sz="1600" dirty="0">
                <a:latin typeface="Avenir Book" panose="02000503020000020003" pitchFamily="2" charset="0"/>
              </a:rPr>
              <a:t>)</a:t>
            </a:r>
            <a:endParaRPr sz="1600" dirty="0">
              <a:latin typeface="Avenir Book" panose="02000503020000020003" pitchFamily="2" charset="0"/>
            </a:endParaRPr>
          </a:p>
        </p:txBody>
      </p:sp>
      <p:pic>
        <p:nvPicPr>
          <p:cNvPr id="60" name="Google Shape;60;p14" title="Screenshot 2025-08-06 at 10.01.41 PM.png">
            <a:extLst>
              <a:ext uri="{FF2B5EF4-FFF2-40B4-BE49-F238E27FC236}">
                <a16:creationId xmlns:a16="http://schemas.microsoft.com/office/drawing/2014/main" id="{EF044ACB-37D0-41D7-C667-6A5EF73CDCB7}"/>
              </a:ext>
            </a:extLst>
          </p:cNvPr>
          <p:cNvPicPr preferRelativeResize="0"/>
          <p:nvPr/>
        </p:nvPicPr>
        <p:blipFill rotWithShape="1">
          <a:blip r:embed="rId6">
            <a:alphaModFix/>
          </a:blip>
          <a:srcRect b="685"/>
          <a:stretch/>
        </p:blipFill>
        <p:spPr>
          <a:xfrm>
            <a:off x="6452400" y="972300"/>
            <a:ext cx="2379901" cy="3045034"/>
          </a:xfrm>
          <a:prstGeom prst="rect">
            <a:avLst/>
          </a:prstGeom>
          <a:noFill/>
          <a:ln>
            <a:noFill/>
          </a:ln>
          <a:effectLst>
            <a:outerShdw blurRad="57150" dist="19050" dir="5400000" algn="bl" rotWithShape="0">
              <a:srgbClr val="000000">
                <a:alpha val="50000"/>
              </a:srgbClr>
            </a:outerShdw>
          </a:effectLst>
        </p:spPr>
      </p:pic>
      <p:grpSp>
        <p:nvGrpSpPr>
          <p:cNvPr id="61" name="Google Shape;61;p14">
            <a:extLst>
              <a:ext uri="{FF2B5EF4-FFF2-40B4-BE49-F238E27FC236}">
                <a16:creationId xmlns:a16="http://schemas.microsoft.com/office/drawing/2014/main" id="{CC720801-3C8D-3548-9426-ECC53113F3CC}"/>
              </a:ext>
            </a:extLst>
          </p:cNvPr>
          <p:cNvGrpSpPr/>
          <p:nvPr/>
        </p:nvGrpSpPr>
        <p:grpSpPr>
          <a:xfrm>
            <a:off x="5131723" y="819906"/>
            <a:ext cx="812214" cy="787010"/>
            <a:chOff x="5055523" y="896106"/>
            <a:chExt cx="812214" cy="787010"/>
          </a:xfrm>
        </p:grpSpPr>
        <p:pic>
          <p:nvPicPr>
            <p:cNvPr id="62" name="Google Shape;62;p14" title="f0a6ae3415974dcdf7f165a287456be7.jpg">
              <a:extLst>
                <a:ext uri="{FF2B5EF4-FFF2-40B4-BE49-F238E27FC236}">
                  <a16:creationId xmlns:a16="http://schemas.microsoft.com/office/drawing/2014/main" id="{2C10AB9E-E7AF-133B-3171-B92B557B90E4}"/>
                </a:ext>
              </a:extLst>
            </p:cNvPr>
            <p:cNvPicPr preferRelativeResize="0"/>
            <p:nvPr/>
          </p:nvPicPr>
          <p:blipFill rotWithShape="1">
            <a:blip r:embed="rId7">
              <a:alphaModFix/>
            </a:blip>
            <a:srcRect l="20937" t="20729" r="21175" b="21640"/>
            <a:stretch/>
          </p:blipFill>
          <p:spPr>
            <a:xfrm>
              <a:off x="5495122" y="900013"/>
              <a:ext cx="347700" cy="346200"/>
            </a:xfrm>
            <a:prstGeom prst="roundRect">
              <a:avLst>
                <a:gd name="adj" fmla="val 19110"/>
              </a:avLst>
            </a:prstGeom>
            <a:noFill/>
            <a:ln>
              <a:noFill/>
            </a:ln>
          </p:spPr>
        </p:pic>
        <p:pic>
          <p:nvPicPr>
            <p:cNvPr id="63" name="Google Shape;63;p14" title="Screenshot 2025-08-06 at 10.03.46 PM.png">
              <a:extLst>
                <a:ext uri="{FF2B5EF4-FFF2-40B4-BE49-F238E27FC236}">
                  <a16:creationId xmlns:a16="http://schemas.microsoft.com/office/drawing/2014/main" id="{BE39347E-E759-681C-E597-F16CDE8B5C4F}"/>
                </a:ext>
              </a:extLst>
            </p:cNvPr>
            <p:cNvPicPr preferRelativeResize="0"/>
            <p:nvPr/>
          </p:nvPicPr>
          <p:blipFill rotWithShape="1">
            <a:blip r:embed="rId8">
              <a:alphaModFix/>
            </a:blip>
            <a:srcRect l="3286" t="2611" r="3080" b="3102"/>
            <a:stretch/>
          </p:blipFill>
          <p:spPr>
            <a:xfrm>
              <a:off x="5055530" y="1330916"/>
              <a:ext cx="354000" cy="352200"/>
            </a:xfrm>
            <a:prstGeom prst="roundRect">
              <a:avLst>
                <a:gd name="adj" fmla="val 19366"/>
              </a:avLst>
            </a:prstGeom>
            <a:noFill/>
            <a:ln>
              <a:noFill/>
            </a:ln>
          </p:spPr>
        </p:pic>
        <p:pic>
          <p:nvPicPr>
            <p:cNvPr id="64" name="Google Shape;64;p14" title="Instagram_icon.png">
              <a:extLst>
                <a:ext uri="{FF2B5EF4-FFF2-40B4-BE49-F238E27FC236}">
                  <a16:creationId xmlns:a16="http://schemas.microsoft.com/office/drawing/2014/main" id="{57B8F655-39BA-124B-0C17-18C90BA81407}"/>
                </a:ext>
              </a:extLst>
            </p:cNvPr>
            <p:cNvPicPr preferRelativeResize="0"/>
            <p:nvPr/>
          </p:nvPicPr>
          <p:blipFill>
            <a:blip r:embed="rId9">
              <a:alphaModFix/>
            </a:blip>
            <a:stretch>
              <a:fillRect/>
            </a:stretch>
          </p:blipFill>
          <p:spPr>
            <a:xfrm>
              <a:off x="5055523" y="896106"/>
              <a:ext cx="354043" cy="354043"/>
            </a:xfrm>
            <a:prstGeom prst="rect">
              <a:avLst/>
            </a:prstGeom>
            <a:noFill/>
            <a:ln>
              <a:noFill/>
            </a:ln>
          </p:spPr>
        </p:pic>
        <p:pic>
          <p:nvPicPr>
            <p:cNvPr id="65" name="Google Shape;65;p14" title="images-1.png">
              <a:extLst>
                <a:ext uri="{FF2B5EF4-FFF2-40B4-BE49-F238E27FC236}">
                  <a16:creationId xmlns:a16="http://schemas.microsoft.com/office/drawing/2014/main" id="{4D8C822C-DEFD-D52F-D0F0-916CD42E407D}"/>
                </a:ext>
              </a:extLst>
            </p:cNvPr>
            <p:cNvPicPr preferRelativeResize="0"/>
            <p:nvPr/>
          </p:nvPicPr>
          <p:blipFill rotWithShape="1">
            <a:blip r:embed="rId10">
              <a:alphaModFix/>
            </a:blip>
            <a:srcRect t="13534" b="14548"/>
            <a:stretch/>
          </p:blipFill>
          <p:spPr>
            <a:xfrm>
              <a:off x="5470213" y="1364075"/>
              <a:ext cx="397525" cy="285900"/>
            </a:xfrm>
            <a:prstGeom prst="rect">
              <a:avLst/>
            </a:prstGeom>
            <a:noFill/>
            <a:ln>
              <a:noFill/>
            </a:ln>
          </p:spPr>
        </p:pic>
      </p:grpSp>
      <p:sp>
        <p:nvSpPr>
          <p:cNvPr id="4" name="Title 6">
            <a:extLst>
              <a:ext uri="{FF2B5EF4-FFF2-40B4-BE49-F238E27FC236}">
                <a16:creationId xmlns:a16="http://schemas.microsoft.com/office/drawing/2014/main" id="{80923A68-66E7-391B-5BA0-EEC8C355CADD}"/>
              </a:ext>
            </a:extLst>
          </p:cNvPr>
          <p:cNvSpPr txBox="1">
            <a:spLocks/>
          </p:cNvSpPr>
          <p:nvPr/>
        </p:nvSpPr>
        <p:spPr>
          <a:xfrm>
            <a:off x="429419" y="152725"/>
            <a:ext cx="8045632" cy="320908"/>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t>USMCC Communications Plans and Priorities </a:t>
            </a:r>
          </a:p>
        </p:txBody>
      </p:sp>
    </p:spTree>
    <p:extLst>
      <p:ext uri="{BB962C8B-B14F-4D97-AF65-F5344CB8AC3E}">
        <p14:creationId xmlns:p14="http://schemas.microsoft.com/office/powerpoint/2010/main" val="385665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BB01C-F0AD-5E7D-ED51-0F06065DC9A2}"/>
            </a:ext>
          </a:extLst>
        </p:cNvPr>
        <p:cNvGrpSpPr/>
        <p:nvPr/>
      </p:nvGrpSpPr>
      <p:grpSpPr>
        <a:xfrm>
          <a:off x="0" y="0"/>
          <a:ext cx="0" cy="0"/>
          <a:chOff x="0" y="0"/>
          <a:chExt cx="0" cy="0"/>
        </a:xfrm>
      </p:grpSpPr>
      <p:sp>
        <p:nvSpPr>
          <p:cNvPr id="1089" name="Slide Number">
            <a:extLst>
              <a:ext uri="{FF2B5EF4-FFF2-40B4-BE49-F238E27FC236}">
                <a16:creationId xmlns:a16="http://schemas.microsoft.com/office/drawing/2014/main" id="{6EE2CE74-5E44-64A2-3AE8-A5A94D2E2EB8}"/>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4" name="Title 6">
            <a:extLst>
              <a:ext uri="{FF2B5EF4-FFF2-40B4-BE49-F238E27FC236}">
                <a16:creationId xmlns:a16="http://schemas.microsoft.com/office/drawing/2014/main" id="{D01C72E4-2D03-68B6-F1CD-BBBC888B6F59}"/>
              </a:ext>
            </a:extLst>
          </p:cNvPr>
          <p:cNvSpPr txBox="1">
            <a:spLocks/>
          </p:cNvSpPr>
          <p:nvPr/>
        </p:nvSpPr>
        <p:spPr>
          <a:xfrm>
            <a:off x="222250" y="0"/>
            <a:ext cx="8204200" cy="571500"/>
          </a:xfrm>
          <a:prstGeom prst="rect">
            <a:avLst/>
          </a:prstGeom>
        </p:spPr>
        <p:txBody>
          <a:bodyPr spcFirstLastPara="1" wrap="square" lIns="91425" tIns="91425" rIns="91425" bIns="91425" anchor="t" anchorCtr="0">
            <a:normAutofit fontScale="97500" lnSpcReduction="10000"/>
          </a:bodyPr>
          <a:lstStyle>
            <a:lvl1pPr lvl="0" algn="l" defTabSz="457200" rtl="0" eaLnBrk="1" fontAlgn="base" hangingPunct="1">
              <a:spcBef>
                <a:spcPts val="0"/>
              </a:spcBef>
              <a:spcAft>
                <a:spcPts val="0"/>
              </a:spcAft>
              <a:buSzPts val="2800"/>
              <a:buNone/>
              <a:defRPr sz="1700" b="1" kern="1200">
                <a:solidFill>
                  <a:srgbClr val="2E5286"/>
                </a:solidFill>
                <a:latin typeface="Helvetica"/>
                <a:ea typeface="Geneva" charset="0"/>
                <a:cs typeface="ＭＳ Ｐゴシック" charset="0"/>
              </a:defRPr>
            </a:lvl1pPr>
            <a:lvl2pPr lvl="1"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2pPr>
            <a:lvl3pPr lvl="2"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3pPr>
            <a:lvl4pPr lvl="3"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4pPr>
            <a:lvl5pPr lvl="4" algn="l" defTabSz="457200" rtl="0" eaLnBrk="1" fontAlgn="base" hangingPunct="1">
              <a:spcBef>
                <a:spcPts val="0"/>
              </a:spcBef>
              <a:spcAft>
                <a:spcPts val="0"/>
              </a:spcAft>
              <a:buSzPts val="2800"/>
              <a:buNone/>
              <a:defRPr sz="1700" b="1">
                <a:solidFill>
                  <a:srgbClr val="2E5286"/>
                </a:solidFill>
                <a:latin typeface="Helvetica" charset="0"/>
                <a:ea typeface="Geneva" charset="0"/>
                <a:cs typeface="ＭＳ Ｐゴシック" charset="0"/>
              </a:defRPr>
            </a:lvl5pPr>
            <a:lvl6pPr marL="457200" lvl="5"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6pPr>
            <a:lvl7pPr marL="914400" lvl="6"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7pPr>
            <a:lvl8pPr marL="1371600" lvl="7"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8pPr>
            <a:lvl9pPr marL="1828800" lvl="8" algn="l" defTabSz="457200" rtl="0" eaLnBrk="1" fontAlgn="base" hangingPunct="1">
              <a:spcBef>
                <a:spcPts val="0"/>
              </a:spcBef>
              <a:spcAft>
                <a:spcPts val="0"/>
              </a:spcAft>
              <a:buSzPts val="2800"/>
              <a:buNone/>
              <a:defRPr sz="1700" b="1">
                <a:solidFill>
                  <a:srgbClr val="2E5286"/>
                </a:solidFill>
                <a:latin typeface="Helvetica" charset="0"/>
                <a:ea typeface="ＭＳ Ｐゴシック" charset="0"/>
                <a:cs typeface="ＭＳ Ｐゴシック" charset="0"/>
              </a:defRPr>
            </a:lvl9pPr>
          </a:lstStyle>
          <a:p>
            <a:r>
              <a:rPr lang="en-US" sz="2800" dirty="0"/>
              <a:t>Thank you! </a:t>
            </a:r>
          </a:p>
        </p:txBody>
      </p:sp>
      <p:pic>
        <p:nvPicPr>
          <p:cNvPr id="5" name="USMCCLogo_color_black.png" descr="USMCCLogo_color_black.png">
            <a:extLst>
              <a:ext uri="{FF2B5EF4-FFF2-40B4-BE49-F238E27FC236}">
                <a16:creationId xmlns:a16="http://schemas.microsoft.com/office/drawing/2014/main" id="{93675669-155F-E20A-5F58-67FD0D3B7B5A}"/>
              </a:ext>
            </a:extLst>
          </p:cNvPr>
          <p:cNvPicPr>
            <a:picLocks noChangeAspect="1"/>
          </p:cNvPicPr>
          <p:nvPr/>
        </p:nvPicPr>
        <p:blipFill>
          <a:blip r:embed="rId2"/>
          <a:stretch>
            <a:fillRect/>
          </a:stretch>
        </p:blipFill>
        <p:spPr>
          <a:xfrm>
            <a:off x="7967217" y="129"/>
            <a:ext cx="1275191" cy="1275192"/>
          </a:xfrm>
          <a:prstGeom prst="rect">
            <a:avLst/>
          </a:prstGeom>
          <a:ln w="12700">
            <a:miter lim="400000"/>
          </a:ln>
        </p:spPr>
      </p:pic>
      <p:sp>
        <p:nvSpPr>
          <p:cNvPr id="3" name="TextBox 2">
            <a:extLst>
              <a:ext uri="{FF2B5EF4-FFF2-40B4-BE49-F238E27FC236}">
                <a16:creationId xmlns:a16="http://schemas.microsoft.com/office/drawing/2014/main" id="{B508DB0D-636C-1465-2727-743AC3332573}"/>
              </a:ext>
            </a:extLst>
          </p:cNvPr>
          <p:cNvSpPr txBox="1"/>
          <p:nvPr/>
        </p:nvSpPr>
        <p:spPr>
          <a:xfrm>
            <a:off x="65314" y="704279"/>
            <a:ext cx="8204200" cy="3970318"/>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tx1">
                    <a:lumMod val="60000"/>
                    <a:lumOff val="40000"/>
                  </a:schemeClr>
                </a:solidFill>
                <a:effectLst/>
                <a:latin typeface="Avenir Book" panose="02000503020000020003" pitchFamily="2" charset="0"/>
              </a:rPr>
              <a:t>To everybody who helped us to guide the US effort from Snowmass/P5 to this stage: </a:t>
            </a:r>
            <a:r>
              <a:rPr lang="en-US" sz="1600" dirty="0">
                <a:solidFill>
                  <a:srgbClr val="404040"/>
                </a:solidFill>
                <a:effectLst/>
                <a:latin typeface="Avenir Book" panose="02000503020000020003" pitchFamily="2" charset="0"/>
              </a:rPr>
              <a:t>D. Acosta (Rice), G. </a:t>
            </a:r>
            <a:r>
              <a:rPr lang="en-US" sz="1600" dirty="0" err="1">
                <a:solidFill>
                  <a:srgbClr val="404040"/>
                </a:solidFill>
                <a:effectLst/>
                <a:latin typeface="Avenir Book" panose="02000503020000020003" pitchFamily="2" charset="0"/>
              </a:rPr>
              <a:t>Apollinari</a:t>
            </a:r>
            <a:r>
              <a:rPr lang="en-US" sz="1600" dirty="0">
                <a:solidFill>
                  <a:srgbClr val="404040"/>
                </a:solidFill>
                <a:effectLst/>
                <a:latin typeface="Avenir Book" panose="02000503020000020003" pitchFamily="2" charset="0"/>
              </a:rPr>
              <a:t> (Fermilab), A. Apresyan (Fermilab), S. Belomestnykh (Fermilab), M. Begel (BNL), S. Berg (BNL), P. Bhat (Fermilab), K. Black (Wisconsin), P. Chang (Florida), C. </a:t>
            </a:r>
            <a:r>
              <a:rPr lang="en-US" sz="1600" dirty="0" err="1">
                <a:solidFill>
                  <a:srgbClr val="404040"/>
                </a:solidFill>
                <a:effectLst/>
                <a:latin typeface="Avenir Book" panose="02000503020000020003" pitchFamily="2" charset="0"/>
              </a:rPr>
              <a:t>Cesarotti</a:t>
            </a:r>
            <a:r>
              <a:rPr lang="en-US" sz="1600" dirty="0">
                <a:solidFill>
                  <a:srgbClr val="404040"/>
                </a:solidFill>
                <a:effectLst/>
                <a:latin typeface="Avenir Book" panose="02000503020000020003" pitchFamily="2" charset="0"/>
              </a:rPr>
              <a:t> (MIT), N. Craig (UCSB), M. Convery (Fermilab), S. Cousineau (ORNL), A. De Gouvea (NW), K. DiPetrillo (Chicago), J. Eldred (Fermilab), P. </a:t>
            </a:r>
            <a:r>
              <a:rPr lang="en-US" sz="1600" dirty="0" err="1">
                <a:solidFill>
                  <a:srgbClr val="404040"/>
                </a:solidFill>
                <a:effectLst/>
                <a:latin typeface="Avenir Book" panose="02000503020000020003" pitchFamily="2" charset="0"/>
              </a:rPr>
              <a:t>Ferracin</a:t>
            </a:r>
            <a:r>
              <a:rPr lang="en-US" sz="1600" dirty="0">
                <a:solidFill>
                  <a:srgbClr val="404040"/>
                </a:solidFill>
                <a:effectLst/>
                <a:latin typeface="Avenir Book" panose="02000503020000020003" pitchFamily="2" charset="0"/>
              </a:rPr>
              <a:t> (LBNL), M. Franklin (Harvard), M. Garcia-</a:t>
            </a:r>
            <a:r>
              <a:rPr lang="en-US" sz="1600" dirty="0" err="1">
                <a:solidFill>
                  <a:srgbClr val="404040"/>
                </a:solidFill>
                <a:effectLst/>
                <a:latin typeface="Avenir Book" panose="02000503020000020003" pitchFamily="2" charset="0"/>
              </a:rPr>
              <a:t>Sciveres</a:t>
            </a:r>
            <a:r>
              <a:rPr lang="en-US" sz="1600" dirty="0">
                <a:solidFill>
                  <a:srgbClr val="404040"/>
                </a:solidFill>
                <a:effectLst/>
                <a:latin typeface="Avenir Book" panose="02000503020000020003" pitchFamily="2" charset="0"/>
              </a:rPr>
              <a:t> (LBNL), S. Gessner (SLAC), S. Gourlay (Fermilab), T. Han (Pittsburgh), Matheus Hostert (Iowa), W. Hopkins (ANL), M. Kumar (BNL), L. Lee (UTK), Z. Liu (Minnesota), T. Luo (LBNL), N. Mokhov (Fermilab), E. Nanni (SLAC), S. </a:t>
            </a:r>
            <a:r>
              <a:rPr lang="en-US" sz="1600" dirty="0" err="1">
                <a:solidFill>
                  <a:srgbClr val="404040"/>
                </a:solidFill>
                <a:effectLst/>
                <a:latin typeface="Avenir Book" panose="02000503020000020003" pitchFamily="2" charset="0"/>
              </a:rPr>
              <a:t>Nagaitsev</a:t>
            </a:r>
            <a:r>
              <a:rPr lang="en-US" sz="1600" dirty="0">
                <a:solidFill>
                  <a:srgbClr val="404040"/>
                </a:solidFill>
                <a:effectLst/>
                <a:latin typeface="Avenir Book" panose="02000503020000020003" pitchFamily="2" charset="0"/>
              </a:rPr>
              <a:t> (BNL), M. Neubauer (UIUC), I. Ojalvo (Princeton), M. Palmer (BNL), K. Pedro (Fermilab), F. </a:t>
            </a:r>
            <a:r>
              <a:rPr lang="en-US" sz="1600" dirty="0" err="1">
                <a:solidFill>
                  <a:srgbClr val="404040"/>
                </a:solidFill>
                <a:effectLst/>
                <a:latin typeface="Avenir Book" panose="02000503020000020003" pitchFamily="2" charset="0"/>
              </a:rPr>
              <a:t>Pellemoine</a:t>
            </a:r>
            <a:r>
              <a:rPr lang="en-US" sz="1600" dirty="0">
                <a:solidFill>
                  <a:srgbClr val="404040"/>
                </a:solidFill>
                <a:effectLst/>
                <a:latin typeface="Avenir Book" panose="02000503020000020003" pitchFamily="2" charset="0"/>
              </a:rPr>
              <a:t> (Fermilab), S. </a:t>
            </a:r>
            <a:r>
              <a:rPr lang="en-US" sz="1600" dirty="0" err="1">
                <a:solidFill>
                  <a:srgbClr val="404040"/>
                </a:solidFill>
                <a:effectLst/>
                <a:latin typeface="Avenir Book" panose="02000503020000020003" pitchFamily="2" charset="0"/>
              </a:rPr>
              <a:t>Prestemon</a:t>
            </a:r>
            <a:r>
              <a:rPr lang="en-US" sz="1600" dirty="0">
                <a:solidFill>
                  <a:srgbClr val="404040"/>
                </a:solidFill>
                <a:effectLst/>
                <a:latin typeface="Avenir Book" panose="02000503020000020003" pitchFamily="2" charset="0"/>
              </a:rPr>
              <a:t> (LBNL), E. Prebys (UC Davis), Ben Rosser (Chicago), L. Sexton-Kennedy (Fermilab), E. Snively (SLAC), Z. Tabrizi (Pittsburgh), C. Tully (Princeton), R. </a:t>
            </a:r>
            <a:r>
              <a:rPr lang="en-US" sz="1600" dirty="0" err="1">
                <a:solidFill>
                  <a:srgbClr val="404040"/>
                </a:solidFill>
                <a:effectLst/>
                <a:latin typeface="Avenir Book" panose="02000503020000020003" pitchFamily="2" charset="0"/>
              </a:rPr>
              <a:t>Yohay</a:t>
            </a:r>
            <a:r>
              <a:rPr lang="en-US" sz="1600" dirty="0">
                <a:solidFill>
                  <a:srgbClr val="404040"/>
                </a:solidFill>
                <a:effectLst/>
                <a:latin typeface="Avenir Book" panose="02000503020000020003" pitchFamily="2" charset="0"/>
              </a:rPr>
              <a:t> (FSU), K. </a:t>
            </a:r>
            <a:r>
              <a:rPr lang="en-US" sz="1600" dirty="0" err="1">
                <a:solidFill>
                  <a:srgbClr val="404040"/>
                </a:solidFill>
                <a:effectLst/>
                <a:latin typeface="Avenir Book" panose="02000503020000020003" pitchFamily="2" charset="0"/>
              </a:rPr>
              <a:t>Yonehara</a:t>
            </a:r>
            <a:r>
              <a:rPr lang="en-US" sz="1600" dirty="0">
                <a:solidFill>
                  <a:srgbClr val="404040"/>
                </a:solidFill>
                <a:effectLst/>
                <a:latin typeface="Avenir Book" panose="02000503020000020003" pitchFamily="2" charset="0"/>
              </a:rPr>
              <a:t> (Fermilab), D. Wood (Northeastern), and many others …</a:t>
            </a:r>
          </a:p>
          <a:p>
            <a:pPr marL="285750" indent="-285750">
              <a:buFont typeface="Arial" panose="020B0604020202020204" pitchFamily="34" charset="0"/>
              <a:buChar char="•"/>
            </a:pPr>
            <a:endParaRPr lang="en-US" sz="1600" dirty="0">
              <a:solidFill>
                <a:srgbClr val="404040"/>
              </a:solidFill>
              <a:effectLst/>
              <a:latin typeface="Avenir Book" panose="02000503020000020003" pitchFamily="2" charset="0"/>
            </a:endParaRPr>
          </a:p>
          <a:p>
            <a:r>
              <a:rPr lang="en-US" dirty="0">
                <a:solidFill>
                  <a:schemeClr val="tx1">
                    <a:lumMod val="60000"/>
                    <a:lumOff val="40000"/>
                  </a:schemeClr>
                </a:solidFill>
                <a:latin typeface="Avenir Book" panose="02000503020000020003" pitchFamily="2" charset="0"/>
              </a:rPr>
              <a:t>	</a:t>
            </a:r>
            <a:r>
              <a:rPr lang="en-US" dirty="0">
                <a:solidFill>
                  <a:schemeClr val="tx1">
                    <a:lumMod val="60000"/>
                    <a:lumOff val="40000"/>
                  </a:schemeClr>
                </a:solidFill>
                <a:effectLst/>
                <a:latin typeface="Avenir Book" panose="02000503020000020003" pitchFamily="2" charset="0"/>
              </a:rPr>
              <a:t>We look forward to continuing to work with you !</a:t>
            </a:r>
          </a:p>
        </p:txBody>
      </p:sp>
    </p:spTree>
    <p:extLst>
      <p:ext uri="{BB962C8B-B14F-4D97-AF65-F5344CB8AC3E}">
        <p14:creationId xmlns:p14="http://schemas.microsoft.com/office/powerpoint/2010/main" val="2745959607"/>
      </p:ext>
    </p:extLst>
  </p:cSld>
  <p:clrMapOvr>
    <a:masterClrMapping/>
  </p:clrMapOvr>
  <p:transition spd="med"/>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115307</TotalTime>
  <Words>4717</Words>
  <Application>Microsoft Macintosh PowerPoint</Application>
  <PresentationFormat>On-screen Show (16:9)</PresentationFormat>
  <Paragraphs>700</Paragraphs>
  <Slides>58</Slides>
  <Notes>38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Zen Kaku Gothic New</vt:lpstr>
      <vt:lpstr>Zen Kaku Gothic New Medium</vt:lpstr>
      <vt:lpstr>Arial</vt:lpstr>
      <vt:lpstr>Avenir Book</vt:lpstr>
      <vt:lpstr>Avenir Heavy</vt:lpstr>
      <vt:lpstr>Calibri</vt:lpstr>
      <vt:lpstr>Cambria Math</vt:lpstr>
      <vt:lpstr>Helvetica</vt:lpstr>
      <vt:lpstr>Helvetica Neue</vt:lpstr>
      <vt:lpstr>Lato</vt:lpstr>
      <vt:lpstr>Lexend</vt:lpstr>
      <vt:lpstr>Merriweather</vt:lpstr>
      <vt:lpstr>Noto Sans Symbols</vt:lpstr>
      <vt:lpstr>Fermilab_PPT_090915</vt:lpstr>
      <vt:lpstr>PowerPoint Presentation</vt:lpstr>
      <vt:lpstr>Outline</vt:lpstr>
      <vt:lpstr>Highlights of Muon Collider Physics</vt:lpstr>
      <vt:lpstr>Statements from the P5 and NAS panel reports</vt:lpstr>
      <vt:lpstr>PowerPoint Presentation</vt:lpstr>
      <vt:lpstr>PowerPoint Presentation</vt:lpstr>
      <vt:lpstr>PowerPoint Presentation</vt:lpstr>
      <vt:lpstr>PowerPoint Presentation</vt:lpstr>
      <vt:lpstr>PowerPoint Presentation</vt:lpstr>
      <vt:lpstr>PowerPoint Presentation</vt:lpstr>
      <vt:lpstr>IMCC and US Engagement </vt:lpstr>
      <vt:lpstr>IMCC Input to European Strategy Process</vt:lpstr>
      <vt:lpstr>US Muon Collider Submission to ESPPU</vt:lpstr>
      <vt:lpstr>The Machine Concept at ~10 TeV</vt:lpstr>
      <vt:lpstr>Muon Accelerator Challenges</vt:lpstr>
      <vt:lpstr>Ionization Cooling Demonstrator</vt:lpstr>
      <vt:lpstr>Demonstrator Site exploration</vt:lpstr>
      <vt:lpstr>Demonstrator staging</vt:lpstr>
      <vt:lpstr>Testing RF Cavities in B field at SLAC</vt:lpstr>
      <vt:lpstr>Magnet Developments </vt:lpstr>
      <vt:lpstr>US MDP Program Structure</vt:lpstr>
      <vt:lpstr>Bunch Compression Studies at SNS</vt:lpstr>
      <vt:lpstr>Fermilab Sited RCS Studies</vt:lpstr>
      <vt:lpstr>Training new Generation of Accelerator Experts</vt:lpstr>
      <vt:lpstr>Experimental Challenge</vt:lpstr>
      <vt:lpstr>Detector Development </vt:lpstr>
      <vt:lpstr>Detector Technologies  </vt:lpstr>
      <vt:lpstr>Muon Accelerator Synergies</vt:lpstr>
      <vt:lpstr>Upcoming Muon Collider Meetings</vt:lpstr>
      <vt:lpstr>Summary   </vt:lpstr>
      <vt:lpstr>Backup</vt:lpstr>
      <vt:lpstr>Theory progress since last year</vt:lpstr>
      <vt:lpstr>MDI Challenges</vt:lpstr>
      <vt:lpstr>Muon Collider Needs: Accelerator Technology</vt:lpstr>
      <vt:lpstr>Muon Collider Needs: Accelerator End-to-end Design</vt:lpstr>
      <vt:lpstr>Muon Collider Needs: Ionization Cooling</vt:lpstr>
      <vt:lpstr>PowerPoint Presentation</vt:lpstr>
      <vt:lpstr>Can ACE provide the Proton Source?</vt:lpstr>
      <vt:lpstr>PowerPoint Presentation</vt:lpstr>
      <vt:lpstr>New Booster as part of the Muon Collider Proton Driver</vt:lpstr>
      <vt:lpstr>Potential US timeline shown to P5</vt:lpstr>
      <vt:lpstr>Resource Request to P5 – R&amp;D Phase (first 7 year) </vt:lpstr>
      <vt:lpstr>Acceleration of Muons </vt:lpstr>
      <vt:lpstr>Collider Ring Needs</vt:lpstr>
      <vt:lpstr>PowerPoint Presentation</vt:lpstr>
      <vt:lpstr>PowerPoint Presentation</vt:lpstr>
      <vt:lpstr>Cooling Cells</vt:lpstr>
      <vt:lpstr>BIB Challenges </vt:lpstr>
      <vt:lpstr>BIB Suppression</vt:lpstr>
      <vt:lpstr>Detector Design – radiation environment</vt:lpstr>
      <vt:lpstr>Tracker Challenges</vt:lpstr>
      <vt:lpstr>Calorimeter Design</vt:lpstr>
      <vt:lpstr>Performance Examples</vt:lpstr>
      <vt:lpstr>Possibilities during the ACE-MIRT phase</vt:lpstr>
      <vt:lpstr>Site at Fermilab: Muon Campus</vt:lpstr>
      <vt:lpstr>Muon Collider Challenges and Progress</vt:lpstr>
      <vt:lpstr>Muon Collider Challenges and Progress</vt:lpstr>
      <vt:lpstr>Muon Collider Synergies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Sergo R Jindariani</dc:creator>
  <cp:lastModifiedBy>Sergo Jindariani</cp:lastModifiedBy>
  <cp:revision>293</cp:revision>
  <cp:lastPrinted>2014-01-20T19:40:21Z</cp:lastPrinted>
  <dcterms:created xsi:type="dcterms:W3CDTF">2022-09-12T03:36:42Z</dcterms:created>
  <dcterms:modified xsi:type="dcterms:W3CDTF">2025-08-07T14:08:38Z</dcterms:modified>
</cp:coreProperties>
</file>