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6" r:id="rId2"/>
  </p:sldMasterIdLst>
  <p:notesMasterIdLst>
    <p:notesMasterId r:id="rId21"/>
  </p:notesMasterIdLst>
  <p:handoutMasterIdLst>
    <p:handoutMasterId r:id="rId22"/>
  </p:handoutMasterIdLst>
  <p:sldIdLst>
    <p:sldId id="313" r:id="rId3"/>
    <p:sldId id="314" r:id="rId4"/>
    <p:sldId id="315" r:id="rId5"/>
    <p:sldId id="316" r:id="rId6"/>
    <p:sldId id="317" r:id="rId7"/>
    <p:sldId id="318" r:id="rId8"/>
    <p:sldId id="319" r:id="rId9"/>
    <p:sldId id="320" r:id="rId10"/>
    <p:sldId id="329" r:id="rId11"/>
    <p:sldId id="321" r:id="rId12"/>
    <p:sldId id="323" r:id="rId13"/>
    <p:sldId id="322" r:id="rId14"/>
    <p:sldId id="325" r:id="rId15"/>
    <p:sldId id="327" r:id="rId16"/>
    <p:sldId id="324" r:id="rId17"/>
    <p:sldId id="328" r:id="rId18"/>
    <p:sldId id="330" r:id="rId19"/>
    <p:sldId id="326" r:id="rId20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FF"/>
    <a:srgbClr val="4E8F00"/>
    <a:srgbClr val="E59F57"/>
    <a:srgbClr val="FF42F7"/>
    <a:srgbClr val="FF6666"/>
    <a:srgbClr val="FFD579"/>
    <a:srgbClr val="941100"/>
    <a:srgbClr val="FF0000"/>
    <a:srgbClr val="FFFFFF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34" autoAdjust="0"/>
    <p:restoredTop sz="95107" autoAdjust="0"/>
  </p:normalViewPr>
  <p:slideViewPr>
    <p:cSldViewPr snapToObjects="1">
      <p:cViewPr>
        <p:scale>
          <a:sx n="152" d="100"/>
          <a:sy n="152" d="100"/>
        </p:scale>
        <p:origin x="688" y="120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57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81ACEE-B434-9E48-AAF8-DB61287634E0}" type="datetime1">
              <a:rPr lang="en-US"/>
              <a:pPr>
                <a:defRPr/>
              </a:pPr>
              <a:t>8/5/25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C56E42C-FEC2-C646-807C-432E628547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9809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D19E572-6A22-FC49-A9CC-E8678561ED67}" type="datetime1">
              <a:rPr lang="en-US"/>
              <a:pPr>
                <a:defRPr/>
              </a:pPr>
              <a:t>8/5/25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9D05AA0-C0FC-7744-84CF-5AA3DD237C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863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9144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952501"/>
            <a:ext cx="6400800" cy="476249"/>
          </a:xfrm>
        </p:spPr>
        <p:txBody>
          <a:bodyPr/>
          <a:lstStyle>
            <a:lvl1pPr marL="0" indent="0" algn="ctr">
              <a:buNone/>
              <a:defRPr>
                <a:solidFill>
                  <a:srgbClr val="FF0000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7 August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Sridhara Dasu (Wisconsin), USMCC Annual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536418-46AA-9543-8507-2D10FDE6413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2400" y="1028701"/>
            <a:ext cx="8839200" cy="3714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7 August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Sridhara Dasu (Wisconsin), USMCC Annual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623EC512-DE41-8D4F-9FC7-449F6E7E2BE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7 August 2025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Sridhara Dasu (Wisconsin), USMCC Annual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500E5D-682D-9043-B9E9-7C255E8153B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7104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4869657"/>
            <a:ext cx="9144000" cy="27384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1"/>
            <a:ext cx="9144000" cy="9072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57150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028701"/>
            <a:ext cx="8686800" cy="3840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4869657"/>
            <a:ext cx="125095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00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7 August 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50950" y="4869657"/>
            <a:ext cx="68262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rgbClr val="FFFF00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Sridhara Dasu (Wisconsin), USMCC Annual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4869657"/>
            <a:ext cx="10668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F00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76841388-C7E8-FC4A-B9C2-851FB28000D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UWCrest_4c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4" y="5384"/>
            <a:ext cx="749235" cy="8915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C37E2F-9FDF-7406-3AC1-B4F4D9F7DB3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229600" y="-19050"/>
            <a:ext cx="914400" cy="914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</p:sldLayoutIdLst>
  <p:hf hdr="0"/>
  <p:txStyles>
    <p:titleStyle>
      <a:lvl1pPr algn="ctr" defTabSz="342900" rtl="0" fontAlgn="base">
        <a:spcBef>
          <a:spcPct val="0"/>
        </a:spcBef>
        <a:spcAft>
          <a:spcPct val="0"/>
        </a:spcAft>
        <a:defRPr sz="2700" b="1" kern="1200">
          <a:solidFill>
            <a:srgbClr val="FFFF00"/>
          </a:solidFill>
          <a:latin typeface="Helvetica"/>
          <a:ea typeface="ＭＳ Ｐゴシック" charset="-128"/>
          <a:cs typeface="Helvetica"/>
        </a:defRPr>
      </a:lvl1pPr>
      <a:lvl2pPr algn="ctr" defTabSz="342900" rtl="0" fontAlgn="base">
        <a:spcBef>
          <a:spcPct val="0"/>
        </a:spcBef>
        <a:spcAft>
          <a:spcPct val="0"/>
        </a:spcAft>
        <a:defRPr sz="2700" b="1">
          <a:solidFill>
            <a:srgbClr val="FFFF00"/>
          </a:solidFill>
          <a:latin typeface="Helvetica" charset="0"/>
          <a:ea typeface="ＭＳ Ｐゴシック" charset="-128"/>
        </a:defRPr>
      </a:lvl2pPr>
      <a:lvl3pPr algn="ctr" defTabSz="342900" rtl="0" fontAlgn="base">
        <a:spcBef>
          <a:spcPct val="0"/>
        </a:spcBef>
        <a:spcAft>
          <a:spcPct val="0"/>
        </a:spcAft>
        <a:defRPr sz="2700" b="1">
          <a:solidFill>
            <a:srgbClr val="FFFF00"/>
          </a:solidFill>
          <a:latin typeface="Helvetica" charset="0"/>
          <a:ea typeface="ＭＳ Ｐゴシック" charset="-128"/>
        </a:defRPr>
      </a:lvl3pPr>
      <a:lvl4pPr algn="ctr" defTabSz="342900" rtl="0" fontAlgn="base">
        <a:spcBef>
          <a:spcPct val="0"/>
        </a:spcBef>
        <a:spcAft>
          <a:spcPct val="0"/>
        </a:spcAft>
        <a:defRPr sz="2700" b="1">
          <a:solidFill>
            <a:srgbClr val="FFFF00"/>
          </a:solidFill>
          <a:latin typeface="Helvetica" charset="0"/>
          <a:ea typeface="ＭＳ Ｐゴシック" charset="-128"/>
        </a:defRPr>
      </a:lvl4pPr>
      <a:lvl5pPr algn="ctr" defTabSz="342900" rtl="0" fontAlgn="base">
        <a:spcBef>
          <a:spcPct val="0"/>
        </a:spcBef>
        <a:spcAft>
          <a:spcPct val="0"/>
        </a:spcAft>
        <a:defRPr sz="2700" b="1">
          <a:solidFill>
            <a:srgbClr val="FFFF00"/>
          </a:solidFill>
          <a:latin typeface="Helvetica" charset="0"/>
          <a:ea typeface="ＭＳ Ｐゴシック" charset="-128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2700" b="1">
          <a:solidFill>
            <a:srgbClr val="FFFF00"/>
          </a:solidFill>
          <a:latin typeface="Helvetica" charset="0"/>
          <a:ea typeface="ＭＳ Ｐゴシック" charset="-128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2700" b="1">
          <a:solidFill>
            <a:srgbClr val="FFFF00"/>
          </a:solidFill>
          <a:latin typeface="Helvetica" charset="0"/>
          <a:ea typeface="ＭＳ Ｐゴシック" charset="-128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2700" b="1">
          <a:solidFill>
            <a:srgbClr val="FFFF00"/>
          </a:solidFill>
          <a:latin typeface="Helvetica" charset="0"/>
          <a:ea typeface="ＭＳ Ｐゴシック" charset="-128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2700" b="1">
          <a:solidFill>
            <a:srgbClr val="FFFF00"/>
          </a:solidFill>
          <a:latin typeface="Helvetica" charset="0"/>
          <a:ea typeface="ＭＳ Ｐゴシック" charset="-128"/>
        </a:defRPr>
      </a:lvl9pPr>
    </p:titleStyle>
    <p:bodyStyle>
      <a:lvl1pPr marL="257175" indent="-257175" algn="l" defTabSz="342900" rtl="0" fontAlgn="base">
        <a:spcBef>
          <a:spcPct val="20000"/>
        </a:spcBef>
        <a:spcAft>
          <a:spcPct val="0"/>
        </a:spcAft>
        <a:buFont typeface="Arial" charset="0"/>
        <a:defRPr sz="2100" kern="1200">
          <a:solidFill>
            <a:schemeClr val="tx1"/>
          </a:solidFill>
          <a:latin typeface="Helvetica"/>
          <a:ea typeface="ＭＳ Ｐゴシック" charset="-128"/>
          <a:cs typeface="Helvetica"/>
        </a:defRPr>
      </a:lvl1pPr>
      <a:lvl2pPr marL="557213" indent="-214313" algn="l" defTabSz="342900" rtl="0" fontAlgn="base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rgbClr val="FF0000"/>
          </a:solidFill>
          <a:latin typeface="Helvetica"/>
          <a:ea typeface="ＭＳ Ｐゴシック" charset="-128"/>
          <a:cs typeface="Helvetica"/>
        </a:defRPr>
      </a:lvl2pPr>
      <a:lvl3pPr marL="857250" indent="-171450" algn="l" defTabSz="342900" rtl="0" fontAlgn="base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rgbClr val="0000FF"/>
          </a:solidFill>
          <a:latin typeface="Helvetica"/>
          <a:ea typeface="ＭＳ Ｐゴシック" charset="-128"/>
          <a:cs typeface="Helvetica"/>
        </a:defRPr>
      </a:lvl3pPr>
      <a:lvl4pPr marL="1200150" indent="-171450" algn="l" defTabSz="342900" rtl="0" fontAlgn="base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Helvetica"/>
          <a:ea typeface="ＭＳ Ｐゴシック" charset="-128"/>
          <a:cs typeface="Helvetica"/>
        </a:defRPr>
      </a:lvl4pPr>
      <a:lvl5pPr marL="1543050" indent="-171450" algn="l" defTabSz="342900" rtl="0" fontAlgn="base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chemeClr val="tx1"/>
          </a:solidFill>
          <a:latin typeface="Helvetica"/>
          <a:ea typeface="ＭＳ Ｐゴシック" charset="-128"/>
          <a:cs typeface="Helvetica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68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FD9CD2-E033-F0FF-DC13-841C618519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/>
              <a:t>Detector and Accelerator Synergies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8717497-03DE-D5F1-0596-AAE6645E5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(Wisconsin), USMCC Annual Meeting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FC2FEE13-AB90-21A2-DB9A-DAAD27D1FF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952500"/>
            <a:ext cx="6400800" cy="1238249"/>
          </a:xfrm>
        </p:spPr>
        <p:txBody>
          <a:bodyPr/>
          <a:lstStyle/>
          <a:p>
            <a:r>
              <a:rPr lang="en-US" dirty="0"/>
              <a:t>What can an experimental particle physicist do to advance muon collider project, besides promoting physics case and detector development?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D8B2C50E-B964-3C1D-EC2E-287D0757E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 August 2025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4BA8E6-11DE-0C57-29A2-640D0299E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250" y="2038350"/>
            <a:ext cx="3873500" cy="2641023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5A46EED-6BF1-2E80-4A10-83EE6D71E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36418-46AA-9543-8507-2D10FDE6413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886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0E7D6-23B5-5095-17AB-D4FE9F89B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"/>
            <a:ext cx="8394700" cy="857250"/>
          </a:xfrm>
        </p:spPr>
        <p:txBody>
          <a:bodyPr/>
          <a:lstStyle/>
          <a:p>
            <a:r>
              <a:rPr lang="en-US" sz="2800" dirty="0"/>
              <a:t>High Field Magnets</a:t>
            </a:r>
            <a:br>
              <a:rPr lang="en-US" sz="2800" dirty="0"/>
            </a:br>
            <a:r>
              <a:rPr lang="en-US" sz="2800" dirty="0"/>
              <a:t>Rose Powers / Princeton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011A25-068E-685F-6C05-94246719ED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400" y="1028701"/>
            <a:ext cx="4495800" cy="3714750"/>
          </a:xfrm>
        </p:spPr>
        <p:txBody>
          <a:bodyPr/>
          <a:lstStyle/>
          <a:p>
            <a:r>
              <a:rPr lang="en-US" dirty="0"/>
              <a:t>Working with Steve Gourlay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dirty="0"/>
              <a:t>Investigating REBCO for HTS magnet designs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dirty="0"/>
              <a:t>Key to get to 10-TeV!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80686-B681-9C23-FBEC-D280202B89D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7 August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12896A-1697-D11C-709D-7ED86252D0B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(Wisconsin), USMCC Annual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70388E-1817-147D-4FCC-685987BDAB2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0" name="Picture 9" descr="A person standing in front of a whiteboard&#10;&#10;AI-generated content may be incorrect.">
            <a:extLst>
              <a:ext uri="{FF2B5EF4-FFF2-40B4-BE49-F238E27FC236}">
                <a16:creationId xmlns:a16="http://schemas.microsoft.com/office/drawing/2014/main" id="{A385CDAB-5271-551D-E37B-279DEFC11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0100" y="1295401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312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9E9D65-E555-C040-8941-5E60E4049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12034-2C9E-2131-6E54-E78B9F9AE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"/>
            <a:ext cx="8077200" cy="857250"/>
          </a:xfrm>
        </p:spPr>
        <p:txBody>
          <a:bodyPr/>
          <a:lstStyle/>
          <a:p>
            <a:r>
              <a:rPr lang="en-US" sz="2800" dirty="0"/>
              <a:t>FNAL Demonstrator Target / Solenoid</a:t>
            </a:r>
            <a:br>
              <a:rPr lang="en-US" sz="2800" dirty="0"/>
            </a:br>
            <a:r>
              <a:rPr lang="en-US" sz="2800" dirty="0"/>
              <a:t>Cheng-Hsu Nee / Wisconsin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FA8B6-0CB8-A58C-E4D7-2F1A8367A9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400" y="1028701"/>
            <a:ext cx="4495800" cy="3714750"/>
          </a:xfrm>
        </p:spPr>
        <p:txBody>
          <a:bodyPr/>
          <a:lstStyle/>
          <a:p>
            <a:r>
              <a:rPr lang="en-US" dirty="0"/>
              <a:t>Working with </a:t>
            </a:r>
            <a:r>
              <a:rPr lang="en-US" dirty="0" err="1"/>
              <a:t>Diktys</a:t>
            </a:r>
            <a:r>
              <a:rPr lang="en-US" dirty="0"/>
              <a:t>/Katsuya/Sergo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dirty="0"/>
              <a:t>Using G4Beamline to estimate pion/muon production rates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dirty="0"/>
              <a:t>Investigating target solenoid parameter choices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dirty="0"/>
              <a:t>Investigating target dimensions and geometry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0CD48D-B4DE-B38D-20C3-D9977ADCB35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7 August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4BC5B8-D199-BD60-1103-0108278888E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(Wisconsin), USMCC Annual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902C7D-7ADE-D78D-C55A-C498122C016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3" name="Picture 12" descr="A person pointing at a poster&#10;&#10;AI-generated content may be incorrect.">
            <a:extLst>
              <a:ext uri="{FF2B5EF4-FFF2-40B4-BE49-F238E27FC236}">
                <a16:creationId xmlns:a16="http://schemas.microsoft.com/office/drawing/2014/main" id="{467FA645-DCE8-C343-FB0C-0EF9F3BE7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3643" y="1285876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042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2A445C-FADD-A23C-F2C2-FD457FE61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15820-4462-9425-389D-170060267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"/>
            <a:ext cx="8229600" cy="857250"/>
          </a:xfrm>
        </p:spPr>
        <p:txBody>
          <a:bodyPr/>
          <a:lstStyle/>
          <a:p>
            <a:r>
              <a:rPr lang="en-US" sz="2800" dirty="0"/>
              <a:t>FNAL Demonstrator Target / Solenoid</a:t>
            </a:r>
            <a:br>
              <a:rPr lang="en-US" sz="2800" dirty="0"/>
            </a:br>
            <a:r>
              <a:rPr lang="en-US" sz="2800" dirty="0"/>
              <a:t>Ruaa </a:t>
            </a:r>
            <a:r>
              <a:rPr lang="en-US" sz="2800" dirty="0" err="1"/>
              <a:t>Alharthy</a:t>
            </a:r>
            <a:r>
              <a:rPr lang="en-US" sz="2800" dirty="0"/>
              <a:t> / Wisconsin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C4FBEA-7E0F-58ED-92E6-D37244AD72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400" y="1028701"/>
            <a:ext cx="4495800" cy="3714750"/>
          </a:xfrm>
        </p:spPr>
        <p:txBody>
          <a:bodyPr/>
          <a:lstStyle/>
          <a:p>
            <a:r>
              <a:rPr lang="en-US" dirty="0"/>
              <a:t>Working with </a:t>
            </a:r>
            <a:r>
              <a:rPr lang="en-US" dirty="0" err="1"/>
              <a:t>Diktys</a:t>
            </a:r>
            <a:r>
              <a:rPr lang="en-US" dirty="0"/>
              <a:t>/Katsuya/Sergo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dirty="0"/>
              <a:t>Learned to use FLUKA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dirty="0"/>
              <a:t>Cross comparing particle production FLUKA and G4Beamline rates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dirty="0"/>
              <a:t>Investigating fluences and energy deposition for solenoid shielding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AF5A2-AB35-F174-5F45-4C50891AA48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7 August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88578F-C57F-D9C7-6AA8-A4C6651E9BC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(Wisconsin), USMCC Annual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EDDC36-8137-33DD-D4AE-F11D92C5FB4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0" name="Picture 9" descr="A person standing next to a poster&#10;&#10;AI-generated content may be incorrect.">
            <a:extLst>
              <a:ext uri="{FF2B5EF4-FFF2-40B4-BE49-F238E27FC236}">
                <a16:creationId xmlns:a16="http://schemas.microsoft.com/office/drawing/2014/main" id="{F9F5C0E4-D666-7243-D8AC-622D6DE6A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291828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59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3FA9A-6417-7060-AA1B-405B99011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Initial 6D Cooling Channel</a:t>
            </a:r>
            <a:br>
              <a:rPr lang="en-US" sz="2800" dirty="0"/>
            </a:br>
            <a:r>
              <a:rPr lang="en-US" sz="2800" dirty="0"/>
              <a:t>Caroline </a:t>
            </a:r>
            <a:r>
              <a:rPr lang="en-US" sz="2800" dirty="0" err="1"/>
              <a:t>Rigalli</a:t>
            </a:r>
            <a:r>
              <a:rPr lang="en-US" sz="2800" dirty="0"/>
              <a:t> / Tennessee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451E10-BF70-BADD-00F0-24B7AA8F26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399" y="1028701"/>
            <a:ext cx="4574053" cy="3714750"/>
          </a:xfrm>
        </p:spPr>
        <p:txBody>
          <a:bodyPr/>
          <a:lstStyle/>
          <a:p>
            <a:r>
              <a:rPr lang="en-US" dirty="0"/>
              <a:t>Working with Katsuya/</a:t>
            </a:r>
            <a:r>
              <a:rPr lang="en-US" dirty="0" err="1"/>
              <a:t>Diktys</a:t>
            </a:r>
            <a:r>
              <a:rPr lang="en-US" dirty="0"/>
              <a:t>/Neuffer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dirty="0"/>
              <a:t>Cool both beam charges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dirty="0"/>
              <a:t>Helical FOFO Snake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dirty="0"/>
              <a:t>Alternating solenoid polarities</a:t>
            </a:r>
          </a:p>
          <a:p>
            <a:pPr marL="942975" lvl="2" indent="-342900">
              <a:buFont typeface="Arial" panose="020B0604020202020204" pitchFamily="34" charset="0"/>
              <a:buChar char="•"/>
            </a:pPr>
            <a:r>
              <a:rPr lang="en-US" dirty="0"/>
              <a:t>Rotating dipole field to achieve offset helical paths for the two beam charges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dirty="0" err="1"/>
              <a:t>LiH</a:t>
            </a:r>
            <a:r>
              <a:rPr lang="en-US" dirty="0"/>
              <a:t> wedges for ionization cooling between solenoids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F8F505-17FA-6129-E59A-807D7E8C531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7 August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2ACDF3-C1D6-07A7-1644-DD43045F1FE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(Wisconsin), USMCC Annual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1BC5F-4506-E31D-5C39-71D89E1A5AB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0" name="Picture 9" descr="A person looking at a poster&#10;&#10;AI-generated content may be incorrect.">
            <a:extLst>
              <a:ext uri="{FF2B5EF4-FFF2-40B4-BE49-F238E27FC236}">
                <a16:creationId xmlns:a16="http://schemas.microsoft.com/office/drawing/2014/main" id="{37BE8059-088A-42D1-D2D7-524015E88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6861" y="1299992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6143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A90D0-9524-C4EE-1F80-21C132859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6D Cooling Channel</a:t>
            </a:r>
            <a:br>
              <a:rPr lang="en-US" sz="2800" dirty="0"/>
            </a:br>
            <a:r>
              <a:rPr lang="en-US" sz="2800" dirty="0"/>
              <a:t>Rithika Ganesan / Tennessee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75C5A9-8E9A-0830-7195-EDCB4AB57FC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7 August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7CE2E-5AC4-8864-D1FF-5E3E93C56ED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(Wisconsin), USMCC Annual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9EB86C-EA40-49E1-C814-7F21E489E36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B0C01D3-B384-AD38-258D-D3BDBF4B88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400" y="1028701"/>
            <a:ext cx="4724400" cy="3714750"/>
          </a:xfrm>
        </p:spPr>
        <p:txBody>
          <a:bodyPr/>
          <a:lstStyle/>
          <a:p>
            <a:r>
              <a:rPr lang="en-US" dirty="0"/>
              <a:t>Working with Katsuya/</a:t>
            </a:r>
            <a:r>
              <a:rPr lang="en-US" dirty="0" err="1"/>
              <a:t>Diktys</a:t>
            </a:r>
            <a:r>
              <a:rPr lang="en-US" dirty="0"/>
              <a:t>/Neuffer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dirty="0"/>
              <a:t>Beam matching for Helical FOFO Snake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dirty="0"/>
              <a:t>Beam envelope ellipsoid in phase space optimally matched to the channel </a:t>
            </a:r>
          </a:p>
        </p:txBody>
      </p:sp>
      <p:pic>
        <p:nvPicPr>
          <p:cNvPr id="11" name="Picture 10" descr="A person standing in front of a black display&#10;&#10;AI-generated content may be incorrect.">
            <a:extLst>
              <a:ext uri="{FF2B5EF4-FFF2-40B4-BE49-F238E27FC236}">
                <a16:creationId xmlns:a16="http://schemas.microsoft.com/office/drawing/2014/main" id="{2DF36C3B-40A8-F96E-D4B1-2B24F5FD4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1285876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967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1AF03-998A-0F9F-BAA7-4899E8199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6D Cooling Channel Tolerance Studies</a:t>
            </a:r>
            <a:br>
              <a:rPr lang="en-US" sz="2800" dirty="0"/>
            </a:br>
            <a:r>
              <a:rPr lang="en-US" sz="2800" dirty="0"/>
              <a:t>Inci Karaaslan / Chicago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80217D-8462-F8BE-A57A-2F5109C847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400" y="1028701"/>
            <a:ext cx="4811486" cy="3714750"/>
          </a:xfrm>
        </p:spPr>
        <p:txBody>
          <a:bodyPr/>
          <a:lstStyle/>
          <a:p>
            <a:r>
              <a:rPr lang="en-US" dirty="0"/>
              <a:t>Working with </a:t>
            </a:r>
            <a:r>
              <a:rPr lang="en-US" dirty="0" err="1"/>
              <a:t>Diktys</a:t>
            </a:r>
            <a:r>
              <a:rPr lang="en-US" dirty="0"/>
              <a:t> Stratakis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dirty="0"/>
              <a:t>Estimate tolerance of RF gradient and phase variations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dirty="0"/>
              <a:t>Using G4Beamline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dirty="0"/>
              <a:t>Simulate deviations from the optimal parameters of the elements of the cooling channel and study their effects on the performance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6BEFA-6329-1E42-6DBA-AAF2045D39E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7 August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87BB83-2FBF-2FF0-F87F-9BA6E588399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(Wisconsin), USMCC Annual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324209-EAF6-D60D-6531-F46CF7F2C2E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0" name="Picture 9" descr="A person standing next to a board&#10;&#10;AI-generated content may be incorrect.">
            <a:extLst>
              <a:ext uri="{FF2B5EF4-FFF2-40B4-BE49-F238E27FC236}">
                <a16:creationId xmlns:a16="http://schemas.microsoft.com/office/drawing/2014/main" id="{4BBE7ECD-A224-37F9-9AA1-48693B491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920343" y="1447800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946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F156EC-0F10-0ED3-0CD6-8DDA88205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37D92-80E7-0219-1B05-CBC7FD4FE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Instrumentation for the Demonstrator</a:t>
            </a:r>
            <a:br>
              <a:rPr lang="en-US" sz="2800" dirty="0"/>
            </a:br>
            <a:r>
              <a:rPr lang="en-US" sz="2800" dirty="0"/>
              <a:t>Cecilia Hanna / Princeton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40ED07-C0F3-A673-4FFC-272846ED2E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400" y="1028701"/>
            <a:ext cx="4811486" cy="3714750"/>
          </a:xfrm>
        </p:spPr>
        <p:txBody>
          <a:bodyPr/>
          <a:lstStyle/>
          <a:p>
            <a:r>
              <a:rPr lang="en-US" dirty="0"/>
              <a:t>Working with Katsuya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dirty="0"/>
              <a:t>Non-destructive instrumentation is needed in cooling channel to measure spatial and temporal distribution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dirty="0"/>
              <a:t>Beam position monitors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dirty="0"/>
              <a:t>Multi-wire monitors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dirty="0"/>
              <a:t>Laser scanners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E64819-F39A-CDA5-600A-F3FEB94CFCD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7 August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78422A-BD59-385B-4FAC-8FCFB56BDB0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(Wisconsin), USMCC Annual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1B6D70-5CA6-7290-1247-E162D637F7C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8" name="Picture 7" descr="A screenshot of a graph&#10;&#10;AI-generated content may be incorrect.">
            <a:extLst>
              <a:ext uri="{FF2B5EF4-FFF2-40B4-BE49-F238E27FC236}">
                <a16:creationId xmlns:a16="http://schemas.microsoft.com/office/drawing/2014/main" id="{E9C5A71E-4908-9D86-5879-5EDEC9E6B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799" y="971550"/>
            <a:ext cx="3795267" cy="28383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AF1D77-6438-278B-62F8-5DBAB483BB40}"/>
              </a:ext>
            </a:extLst>
          </p:cNvPr>
          <p:cNvSpPr txBox="1"/>
          <p:nvPr/>
        </p:nvSpPr>
        <p:spPr>
          <a:xfrm>
            <a:off x="76200" y="3943350"/>
            <a:ext cx="45447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Opportunities for future projects:</a:t>
            </a:r>
          </a:p>
          <a:p>
            <a:r>
              <a:rPr lang="en-US" dirty="0"/>
              <a:t>	Smart chips to get beam profiles</a:t>
            </a:r>
          </a:p>
          <a:p>
            <a:r>
              <a:rPr lang="en-US" dirty="0"/>
              <a:t>	ML based simulations for designs …</a:t>
            </a:r>
          </a:p>
        </p:txBody>
      </p:sp>
      <p:pic>
        <p:nvPicPr>
          <p:cNvPr id="12" name="Picture 11" descr="A person holding a rolled up paper&#10;&#10;AI-generated content may be incorrect.">
            <a:extLst>
              <a:ext uri="{FF2B5EF4-FFF2-40B4-BE49-F238E27FC236}">
                <a16:creationId xmlns:a16="http://schemas.microsoft.com/office/drawing/2014/main" id="{C6EBBC5D-CDA9-E901-FD79-2DF7FF2CD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097906" y="2749751"/>
            <a:ext cx="2419348" cy="181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4873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CA81E-9142-CE53-FC04-429D44EE7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72D16-5C3F-24D7-D211-2CEC902A8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Lattice Design Studies for RCSs</a:t>
            </a:r>
            <a:br>
              <a:rPr lang="en-US" sz="2800" dirty="0"/>
            </a:br>
            <a:r>
              <a:rPr lang="en-US" sz="2800" dirty="0"/>
              <a:t>Kyle Capobianco-Hogan/ Stony Brook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C31A3-E8AC-0EC0-2857-2D3461EA91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399" y="1028701"/>
            <a:ext cx="5355771" cy="3714750"/>
          </a:xfrm>
        </p:spPr>
        <p:txBody>
          <a:bodyPr/>
          <a:lstStyle/>
          <a:p>
            <a:r>
              <a:rPr lang="en-US" dirty="0"/>
              <a:t>Working with Scott Berg / BNL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dirty="0"/>
              <a:t>Has several RCS simulations built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dirty="0"/>
              <a:t>Working towards a PhD in this area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73474A-AC14-871E-69DA-526DD0B96EE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7 August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411D5F-0512-A2A9-6866-EC085A9FD63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(Wisconsin), USMCC Annual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730DF-8A9C-CEF8-2C16-1DE18A6357F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9" name="Picture 8" descr="A person standing next to a poster&#10;&#10;AI-generated content may be incorrect.">
            <a:extLst>
              <a:ext uri="{FF2B5EF4-FFF2-40B4-BE49-F238E27FC236}">
                <a16:creationId xmlns:a16="http://schemas.microsoft.com/office/drawing/2014/main" id="{53AD5F9E-E513-2EE7-4A6A-0FD48078A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455920" y="1453176"/>
            <a:ext cx="3901440" cy="29260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3FABA1-D0EA-B909-48E9-78EF232D6FCB}"/>
              </a:ext>
            </a:extLst>
          </p:cNvPr>
          <p:cNvSpPr txBox="1"/>
          <p:nvPr/>
        </p:nvSpPr>
        <p:spPr>
          <a:xfrm>
            <a:off x="143690" y="3653134"/>
            <a:ext cx="5364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need to evolve to 50 FTE in the coming years</a:t>
            </a:r>
          </a:p>
          <a:p>
            <a:endParaRPr lang="en-US" dirty="0"/>
          </a:p>
          <a:p>
            <a:r>
              <a:rPr lang="en-US" dirty="0"/>
              <a:t>Think permanent jobs!</a:t>
            </a:r>
          </a:p>
        </p:txBody>
      </p:sp>
    </p:spTree>
    <p:extLst>
      <p:ext uri="{BB962C8B-B14F-4D97-AF65-F5344CB8AC3E}">
        <p14:creationId xmlns:p14="http://schemas.microsoft.com/office/powerpoint/2010/main" val="26151402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34475-363A-0B21-EF2F-48603F142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DFF1F7-C442-5BFE-2BB7-54C1861A8D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We are off to a great start on the muon collider work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dirty="0"/>
              <a:t>Detector and accelerator communities are setup to work in unison</a:t>
            </a:r>
          </a:p>
          <a:p>
            <a:pPr marL="942975" lvl="2" indent="-342900">
              <a:buFont typeface="Arial" panose="020B0604020202020204" pitchFamily="34" charset="0"/>
              <a:buChar char="•"/>
            </a:pPr>
            <a:r>
              <a:rPr lang="en-US" dirty="0"/>
              <a:t>Both IMCC &amp; USMCC are organized for exploiting synergy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dirty="0"/>
              <a:t>US needs to catch up – needs workforce especially in accelerator</a:t>
            </a:r>
          </a:p>
          <a:p>
            <a:pPr marL="942975" lvl="2" indent="-342900">
              <a:buFont typeface="Arial" panose="020B0604020202020204" pitchFamily="34" charset="0"/>
              <a:buChar char="•"/>
            </a:pPr>
            <a:r>
              <a:rPr lang="en-US" dirty="0"/>
              <a:t>Summer program at FNAL and BNL involving university students is off to a great start</a:t>
            </a:r>
          </a:p>
          <a:p>
            <a:pPr marL="942975" lvl="2" indent="-342900">
              <a:buFont typeface="Arial" panose="020B0604020202020204" pitchFamily="34" charset="0"/>
              <a:buChar char="•"/>
            </a:pPr>
            <a:r>
              <a:rPr lang="en-US" dirty="0"/>
              <a:t>Evidenced by the excellent &amp; informative posters!!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dirty="0"/>
              <a:t>Thanks to all who participated in the school Mon-Wed</a:t>
            </a:r>
          </a:p>
          <a:p>
            <a:pPr marL="942975" lvl="2" indent="-342900">
              <a:buFont typeface="Arial" panose="020B0604020202020204" pitchFamily="34" charset="0"/>
              <a:buChar char="•"/>
            </a:pPr>
            <a:r>
              <a:rPr lang="en-US" dirty="0"/>
              <a:t>We will welcome you to more synergistic muon collider work!</a:t>
            </a:r>
          </a:p>
          <a:p>
            <a:pPr marL="942975" lvl="2" indent="-342900">
              <a:buFont typeface="Arial" panose="020B0604020202020204" pitchFamily="34" charset="0"/>
              <a:buChar char="•"/>
            </a:pPr>
            <a:r>
              <a:rPr lang="en-US" dirty="0"/>
              <a:t>Apply for laboratory internships, visitor scholarships, 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CC78F-9D97-9BD4-8DE4-B03401FF15F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7 August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E2641-3245-07B5-B713-24DF1B286E1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(Wisconsin), USMCC Annual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C867B-1C0B-6430-15F5-4DE38DCF52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575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071A4-D808-5FF0-CB99-0F5436337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AAAA3-EB39-428C-29D3-DA203536C21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7 August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F1657-9AAF-5BF3-0FBF-D6F60AC8E59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(Wisconsin), USMCC Annual Meeting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E3A5F2D-323C-C800-2FE2-247A78A8914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00600" y="742950"/>
            <a:ext cx="4390689" cy="272415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244E38D-BCA6-2FF7-4DB8-91921C611654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152400" y="971550"/>
                <a:ext cx="8839200" cy="3898107"/>
              </a:xfrm>
            </p:spPr>
            <p:txBody>
              <a:bodyPr/>
              <a:lstStyle/>
              <a:p>
                <a:r>
                  <a:rPr lang="en-US" sz="1800" dirty="0"/>
                  <a:t>Motivation</a:t>
                </a:r>
              </a:p>
              <a:p>
                <a:pPr marL="642938" lvl="1" indent="-342900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Post HL-LHC Physics</a:t>
                </a:r>
              </a:p>
              <a:p>
                <a:pPr marL="642938" lvl="1" indent="-342900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High Energy O(10) TeV </a:t>
                </a:r>
                <a:r>
                  <a:rPr lang="en-US" sz="1800" dirty="0" err="1"/>
                  <a:t>parton</a:t>
                </a:r>
                <a:r>
                  <a:rPr lang="en-US" sz="1800" dirty="0"/>
                  <a:t>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</m:oMath>
                </a14:m>
                <a:endParaRPr lang="en-US" sz="1800" baseline="-25000" dirty="0"/>
              </a:p>
              <a:p>
                <a:pPr marL="642938" lvl="1" indent="-342900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High Luminosity O(10) ab</a:t>
                </a:r>
                <a:r>
                  <a:rPr lang="en-US" sz="1800" baseline="30000" dirty="0"/>
                  <a:t>–1</a:t>
                </a:r>
              </a:p>
              <a:p>
                <a:pPr marL="642938" lvl="1" indent="-342900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Affordable collider and detector O(10) B$</a:t>
                </a:r>
              </a:p>
              <a:p>
                <a:r>
                  <a:rPr lang="en-US" sz="1800" dirty="0"/>
                  <a:t>Collider/Detector Design Interdependencies</a:t>
                </a:r>
              </a:p>
              <a:p>
                <a:r>
                  <a:rPr lang="en-US" sz="1800" dirty="0"/>
                  <a:t>Example of Historical Synergies</a:t>
                </a:r>
              </a:p>
              <a:p>
                <a:r>
                  <a:rPr lang="en-US" sz="1800" dirty="0"/>
                  <a:t>Co-working of Particle &amp; Accelerator Physicists</a:t>
                </a:r>
              </a:p>
              <a:p>
                <a:r>
                  <a:rPr lang="en-US" sz="1800" dirty="0"/>
                  <a:t>Summer Accelerator for Particle Physics Students</a:t>
                </a:r>
              </a:p>
              <a:p>
                <a:r>
                  <a:rPr lang="en-US" sz="1800" dirty="0"/>
                  <a:t>Technology Co-Development</a:t>
                </a:r>
              </a:p>
              <a:p>
                <a:r>
                  <a:rPr lang="en-US" sz="1800" dirty="0"/>
                  <a:t>Summary</a:t>
                </a:r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244E38D-BCA6-2FF7-4DB8-91921C61165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152400" y="971550"/>
                <a:ext cx="8839200" cy="3898107"/>
              </a:xfrm>
              <a:blipFill>
                <a:blip r:embed="rId3"/>
                <a:stretch>
                  <a:fillRect l="-575" t="-6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3500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CD012-AEEB-733A-35FC-F6D555DA6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is Strong!</a:t>
            </a:r>
            <a:br>
              <a:rPr lang="en-US" dirty="0"/>
            </a:br>
            <a:r>
              <a:rPr lang="en-US" dirty="0"/>
              <a:t>We need to get 10-TeV scale soon!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43A26-B48D-FAF3-BAD6-C69FABC378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600" dirty="0"/>
              <a:t>Muon Collider Needs are Unique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Muon beam production</a:t>
            </a:r>
          </a:p>
          <a:p>
            <a:pPr marL="942975" lvl="2" indent="-342900">
              <a:buFont typeface="Arial" panose="020B0604020202020204" pitchFamily="34" charset="0"/>
              <a:buChar char="•"/>
            </a:pPr>
            <a:r>
              <a:rPr lang="en-US" sz="1600" dirty="0"/>
              <a:t>High power proton beam, Target, Beam cooling 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Muon lifetime</a:t>
            </a:r>
          </a:p>
          <a:p>
            <a:pPr marL="942975" lvl="2" indent="-342900">
              <a:buFont typeface="Arial" panose="020B0604020202020204" pitchFamily="34" charset="0"/>
              <a:buChar char="•"/>
            </a:pPr>
            <a:r>
              <a:rPr lang="en-US" sz="1600" dirty="0"/>
              <a:t>Fast beam processing to retain produced muons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Decay remnant backgrounds</a:t>
            </a:r>
          </a:p>
          <a:p>
            <a:pPr marL="942975" lvl="2" indent="-342900">
              <a:buFont typeface="Arial" panose="020B0604020202020204" pitchFamily="34" charset="0"/>
              <a:buChar char="•"/>
            </a:pPr>
            <a:r>
              <a:rPr lang="en-US" sz="1600" dirty="0"/>
              <a:t>Superconducting magnet shielding</a:t>
            </a:r>
          </a:p>
          <a:p>
            <a:pPr marL="942975" lvl="2" indent="-342900">
              <a:buFont typeface="Arial" panose="020B0604020202020204" pitchFamily="34" charset="0"/>
              <a:buChar char="•"/>
            </a:pPr>
            <a:r>
              <a:rPr lang="en-US" sz="1600" dirty="0"/>
              <a:t>Detector shielding</a:t>
            </a:r>
          </a:p>
          <a:p>
            <a:pPr marL="942975" lvl="2" indent="-342900">
              <a:buFont typeface="Arial" panose="020B0604020202020204" pitchFamily="34" charset="0"/>
              <a:buChar char="•"/>
            </a:pPr>
            <a:r>
              <a:rPr lang="en-US" sz="1600" dirty="0"/>
              <a:t>Detector occupancy mitigation</a:t>
            </a:r>
          </a:p>
          <a:p>
            <a:pPr marL="1285875" lvl="3" indent="-342900">
              <a:buFont typeface="Arial" panose="020B0604020202020204" pitchFamily="34" charset="0"/>
              <a:buChar char="•"/>
            </a:pPr>
            <a:r>
              <a:rPr lang="en-US" sz="1600" dirty="0"/>
              <a:t>On-detector background hit filtering</a:t>
            </a:r>
          </a:p>
          <a:p>
            <a:pPr marL="942975" lvl="2" indent="-342900">
              <a:buFont typeface="Arial" panose="020B0604020202020204" pitchFamily="34" charset="0"/>
              <a:buChar char="•"/>
            </a:pPr>
            <a:r>
              <a:rPr lang="en-US" sz="1600" dirty="0"/>
              <a:t>Radiation hazards mitigation</a:t>
            </a:r>
          </a:p>
          <a:p>
            <a:pPr marL="0" indent="0"/>
            <a:r>
              <a:rPr lang="en-US" sz="1600" dirty="0"/>
              <a:t>+ All the usual particle beam diagnostics, luminosity measurement, …</a:t>
            </a:r>
          </a:p>
          <a:p>
            <a:pPr marL="585788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Multitude of opportunities for detector and accelerator communities to work in unison!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5F1AB2-058E-5E71-6A6C-625A659645A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7 August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10A38-1CD7-2B35-3980-2FDCF41399A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(Wisconsin), USMCC Annual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5511D-277A-CAAD-727C-8C509A1C35C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5EC57E-E69B-0257-B559-3DC937CAE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971550"/>
            <a:ext cx="1690123" cy="365760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90857B4-D465-185A-288C-619227B64C9E}"/>
              </a:ext>
            </a:extLst>
          </p:cNvPr>
          <p:cNvSpPr txBox="1">
            <a:spLocks/>
          </p:cNvSpPr>
          <p:nvPr/>
        </p:nvSpPr>
        <p:spPr>
          <a:xfrm>
            <a:off x="8077200" y="4869657"/>
            <a:ext cx="10668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FFFF00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fld id="{623EC512-DE41-8D4F-9FC7-449F6E7E2BE8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5D01DA-F529-BF8A-7802-EC98774B6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952500"/>
            <a:ext cx="169012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98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FBEA1-D13E-918E-F7BA-BE64EBB55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Interdependencies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7B8E71-0872-0F12-06E7-58D505FABE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600" dirty="0"/>
              <a:t>Physics need – High Energy O(10) TeV – High Luminosity O(10) ab</a:t>
            </a:r>
            <a:r>
              <a:rPr lang="en-US" sz="1600" baseline="30000" dirty="0"/>
              <a:t>–1</a:t>
            </a:r>
            <a:endParaRPr lang="en-US" sz="1600" dirty="0"/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Muon collider shines at higher energies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Challenges (Physics 🔄 Accelerator 🔄 Detector)</a:t>
            </a:r>
          </a:p>
          <a:p>
            <a:pPr marL="942975" lvl="2" indent="-342900">
              <a:buFont typeface="Arial" panose="020B0604020202020204" pitchFamily="34" charset="0"/>
              <a:buChar char="•"/>
            </a:pPr>
            <a:r>
              <a:rPr lang="en-US" sz="1600" dirty="0"/>
              <a:t>Produce large numbers of muons and bunch them; target issues; high B fields</a:t>
            </a:r>
          </a:p>
          <a:p>
            <a:pPr marL="942975" lvl="2" indent="-342900">
              <a:buFont typeface="Arial" panose="020B0604020202020204" pitchFamily="34" charset="0"/>
              <a:buChar char="•"/>
            </a:pPr>
            <a:r>
              <a:rPr lang="en-US" sz="1600" dirty="0"/>
              <a:t>Cool muon bunch down to micron size as quickly as possible; high B fields – RF in B</a:t>
            </a:r>
          </a:p>
          <a:p>
            <a:pPr marL="1285875" lvl="3" indent="-342900">
              <a:buFont typeface="Arial" panose="020B0604020202020204" pitchFamily="34" charset="0"/>
              <a:buChar char="•"/>
            </a:pPr>
            <a:r>
              <a:rPr lang="en-US" sz="1600" dirty="0"/>
              <a:t>Single large colliding bunch to maximize luminosity; no pileup issue</a:t>
            </a:r>
          </a:p>
          <a:p>
            <a:pPr marL="942975" lvl="2" indent="-342900">
              <a:buFont typeface="Arial" panose="020B0604020202020204" pitchFamily="34" charset="0"/>
              <a:buChar char="•"/>
            </a:pPr>
            <a:r>
              <a:rPr lang="en-US" sz="1600" dirty="0"/>
              <a:t>Accelerate them quickly to highest energies; fast ramp magnets</a:t>
            </a:r>
          </a:p>
          <a:p>
            <a:pPr marL="942975" lvl="2" indent="-342900">
              <a:buFont typeface="Arial" panose="020B0604020202020204" pitchFamily="34" charset="0"/>
              <a:buChar char="•"/>
            </a:pPr>
            <a:r>
              <a:rPr lang="en-US" sz="1600" dirty="0"/>
              <a:t>Manage to live with high-energy electrons from muon decays</a:t>
            </a:r>
          </a:p>
          <a:p>
            <a:pPr marL="1285875" lvl="3" indent="-342900">
              <a:buFont typeface="Arial" panose="020B0604020202020204" pitchFamily="34" charset="0"/>
              <a:buChar char="•"/>
            </a:pPr>
            <a:r>
              <a:rPr lang="en-US" sz="1600" dirty="0"/>
              <a:t>Shielding structures take up angular acceptance – forward muon acceptance?</a:t>
            </a:r>
          </a:p>
          <a:p>
            <a:pPr marL="1285875" lvl="3" indent="-342900">
              <a:buFont typeface="Arial" panose="020B0604020202020204" pitchFamily="34" charset="0"/>
              <a:buChar char="•"/>
            </a:pPr>
            <a:r>
              <a:rPr lang="en-US" sz="1600" dirty="0"/>
              <a:t>Detectors that tolerate large low energy particles shower remnants</a:t>
            </a:r>
          </a:p>
          <a:p>
            <a:pPr marL="1628775" lvl="4" indent="-342900">
              <a:buFont typeface="Arial" panose="020B0604020202020204" pitchFamily="34" charset="0"/>
              <a:buChar char="•"/>
            </a:pPr>
            <a:r>
              <a:rPr lang="en-US" sz="1600" dirty="0"/>
              <a:t>Smart frontend electronics; AI on a chip?</a:t>
            </a:r>
          </a:p>
          <a:p>
            <a:pPr marL="942975" lvl="2" indent="-342900">
              <a:buFont typeface="Arial" panose="020B0604020202020204" pitchFamily="34" charset="0"/>
              <a:buChar char="•"/>
            </a:pPr>
            <a:r>
              <a:rPr lang="en-US" sz="1600" dirty="0"/>
              <a:t>Mitigate radiation hazards; High energy </a:t>
            </a:r>
            <a:r>
              <a:rPr lang="en-US" sz="1600" dirty="0">
                <a:latin typeface="Symbol" pitchFamily="2" charset="2"/>
              </a:rPr>
              <a:t>n</a:t>
            </a:r>
            <a:r>
              <a:rPr lang="en-US" sz="1600" dirty="0"/>
              <a:t>s – perhaps, some useful physics?</a:t>
            </a:r>
          </a:p>
          <a:p>
            <a:pPr marL="0" indent="0"/>
            <a:r>
              <a:rPr lang="en-US" sz="1600" dirty="0"/>
              <a:t>Many issues to study – Physics – Accelerator – Detector interplay – integrated development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5D2BA7-3B75-96E2-AC66-139761DB21E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7 August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F4BDBD-8040-559C-21CF-EF7E4C31C68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(Wisconsin), USMCC Annual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34BB43-FFF4-4081-AB36-86D4131B349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072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67D5A-716A-62CA-1883-F211D7F8F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Historical Synergies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0DB609-CF22-A6A8-88E2-AD9409F55B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600" dirty="0"/>
              <a:t>Example of SLC / SLD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SLC was unique - required particle physicist input</a:t>
            </a:r>
          </a:p>
          <a:p>
            <a:pPr marL="942975" lvl="2" indent="-342900">
              <a:buFont typeface="Arial" panose="020B0604020202020204" pitchFamily="34" charset="0"/>
              <a:buChar char="•"/>
            </a:pPr>
            <a:r>
              <a:rPr lang="en-US" sz="1600" dirty="0"/>
              <a:t>Special polarized electron source development</a:t>
            </a:r>
          </a:p>
          <a:p>
            <a:pPr marL="942975" lvl="2" indent="-342900">
              <a:buFont typeface="Arial" panose="020B0604020202020204" pitchFamily="34" charset="0"/>
              <a:buChar char="•"/>
            </a:pPr>
            <a:r>
              <a:rPr lang="en-US" sz="1600" dirty="0"/>
              <a:t>Polarimeters to measure beam polarization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SLC startup was difficult - Several particle physicists put on different hats and helped get SLC to work well enough to produce world-class results</a:t>
            </a:r>
          </a:p>
          <a:p>
            <a:pPr marL="942975" lvl="2" indent="-342900">
              <a:buFont typeface="Arial" panose="020B0604020202020204" pitchFamily="34" charset="0"/>
              <a:buChar char="•"/>
            </a:pPr>
            <a:r>
              <a:rPr lang="en-US" sz="1600" dirty="0"/>
              <a:t>Beam dynamics studies through the “complex” arcs</a:t>
            </a:r>
          </a:p>
          <a:p>
            <a:pPr marL="1285875" lvl="3" indent="-342900">
              <a:buFont typeface="Arial" panose="020B0604020202020204" pitchFamily="34" charset="0"/>
              <a:buChar char="•"/>
            </a:pPr>
            <a:r>
              <a:rPr lang="en-US" sz="1600" dirty="0"/>
              <a:t>Help limit emittance growth to get sufficient luminosity</a:t>
            </a:r>
          </a:p>
          <a:p>
            <a:pPr marL="942975" lvl="2" indent="-342900">
              <a:buFont typeface="Arial" panose="020B0604020202020204" pitchFamily="34" charset="0"/>
              <a:buChar char="•"/>
            </a:pPr>
            <a:r>
              <a:rPr lang="en-US" sz="1600" dirty="0"/>
              <a:t>Improved polarization of electrons</a:t>
            </a:r>
          </a:p>
          <a:p>
            <a:pPr marL="1285875" lvl="3" indent="-342900">
              <a:buFont typeface="Arial" panose="020B0604020202020204" pitchFamily="34" charset="0"/>
              <a:buChar char="•"/>
            </a:pPr>
            <a:r>
              <a:rPr lang="en-US" sz="1600" dirty="0"/>
              <a:t>Worked with condensed matter physicists to design strained </a:t>
            </a:r>
            <a:r>
              <a:rPr lang="en-US" sz="1600" dirty="0" err="1"/>
              <a:t>AlGaAs</a:t>
            </a:r>
            <a:r>
              <a:rPr lang="en-US" sz="1600" dirty="0"/>
              <a:t> crystals to increase electron polarization from 40</a:t>
            </a:r>
            <a:r>
              <a:rPr lang="en-US" sz="1600" dirty="0">
                <a:sym typeface="Wingdings" pitchFamily="2" charset="2"/>
              </a:rPr>
              <a:t>80%</a:t>
            </a:r>
          </a:p>
          <a:p>
            <a:pPr marL="942975" lvl="2" indent="-342900">
              <a:buFont typeface="Arial" panose="020B0604020202020204" pitchFamily="34" charset="0"/>
              <a:buChar char="•"/>
            </a:pPr>
            <a:r>
              <a:rPr lang="en-US" sz="1600" dirty="0">
                <a:sym typeface="Wingdings" pitchFamily="2" charset="2"/>
              </a:rPr>
              <a:t>Improved beam diagnostics and monitoring</a:t>
            </a:r>
          </a:p>
          <a:p>
            <a:pPr marL="1285875" lvl="3" indent="-342900">
              <a:buFont typeface="Arial" panose="020B0604020202020204" pitchFamily="34" charset="0"/>
              <a:buChar char="•"/>
            </a:pPr>
            <a:r>
              <a:rPr lang="en-US" sz="1600" dirty="0"/>
              <a:t>Everything from new instrumentation to databases/software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CC9D0-0B49-7805-8589-611A6A14EAA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7 August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712148-30BD-BAA0-EDBD-94D7F2FBDC5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(Wisconsin), USMCC Annual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FBADAE-227E-DB15-5EF7-AC37CE9860B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811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3A41E-7035-BFCC-F1E7-86710CE2D6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78A4A-CA69-5EBB-13F5-0581D592C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Historical Synergies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6EB8B5-9E48-46F4-3596-7C77771DF2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600" dirty="0"/>
              <a:t>Example of Linear Collider Physics Environment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Electron - Positron Energy and Luminosity</a:t>
            </a:r>
          </a:p>
          <a:p>
            <a:pPr marL="942975" lvl="2" indent="-342900">
              <a:buFont typeface="Arial" panose="020B0604020202020204" pitchFamily="34" charset="0"/>
              <a:buChar char="•"/>
            </a:pPr>
            <a:r>
              <a:rPr lang="en-US" sz="1600" dirty="0"/>
              <a:t>Early realization that at very high energies energy-luminosity profile is more complicated than at lower energy machines on resonances due to ISR</a:t>
            </a:r>
          </a:p>
          <a:p>
            <a:pPr marL="1285875" lvl="3" indent="-342900">
              <a:buFont typeface="Arial" panose="020B0604020202020204" pitchFamily="34" charset="0"/>
              <a:buChar char="•"/>
            </a:pPr>
            <a:r>
              <a:rPr lang="en-US" sz="1600" dirty="0"/>
              <a:t>Careful studies – new programs for ISR</a:t>
            </a:r>
          </a:p>
          <a:p>
            <a:pPr marL="1285875" lvl="3" indent="-342900">
              <a:buFont typeface="Arial" panose="020B0604020202020204" pitchFamily="34" charset="0"/>
              <a:buChar char="•"/>
            </a:pPr>
            <a:r>
              <a:rPr lang="en-US" sz="1600" dirty="0"/>
              <a:t>High intensities – beam-beam interactions</a:t>
            </a:r>
          </a:p>
          <a:p>
            <a:pPr marL="1285875" lvl="3" indent="-342900">
              <a:buFont typeface="Arial" panose="020B0604020202020204" pitchFamily="34" charset="0"/>
              <a:buChar char="•"/>
            </a:pPr>
            <a:r>
              <a:rPr lang="en-US" sz="1600" dirty="0"/>
              <a:t>Particle physics input was necessary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Beam diagnostics; monitoring and control</a:t>
            </a:r>
          </a:p>
          <a:p>
            <a:pPr marL="942975" lvl="2" indent="-342900">
              <a:buFont typeface="Arial" panose="020B0604020202020204" pitchFamily="34" charset="0"/>
              <a:buChar char="•"/>
            </a:pPr>
            <a:r>
              <a:rPr lang="en-US" sz="1600" dirty="0"/>
              <a:t>Final focus is complicated</a:t>
            </a:r>
          </a:p>
          <a:p>
            <a:pPr marL="942975" lvl="2" indent="-342900">
              <a:buFont typeface="Arial" panose="020B0604020202020204" pitchFamily="34" charset="0"/>
              <a:buChar char="•"/>
            </a:pPr>
            <a:r>
              <a:rPr lang="en-US" sz="1600" dirty="0"/>
              <a:t>Much collaboration amongst accelerator and particle physics community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Beam polarization</a:t>
            </a:r>
          </a:p>
          <a:p>
            <a:pPr marL="942975" lvl="2" indent="-342900">
              <a:buFont typeface="Arial" panose="020B0604020202020204" pitchFamily="34" charset="0"/>
              <a:buChar char="•"/>
            </a:pPr>
            <a:r>
              <a:rPr lang="en-US" sz="1600" dirty="0"/>
              <a:t>Beyond the SLC strained lattice sources</a:t>
            </a:r>
          </a:p>
          <a:p>
            <a:pPr marL="942975" lvl="2" indent="-342900">
              <a:buFont typeface="Arial" panose="020B0604020202020204" pitchFamily="34" charset="0"/>
              <a:buChar char="•"/>
            </a:pPr>
            <a:r>
              <a:rPr lang="en-US" sz="1600" dirty="0"/>
              <a:t>Possible positron polarization retention in damping rings 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679D9A-4A1F-48AB-D6BD-C974CE54946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7 August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518F15-F00E-763E-F1B9-0A168BD1270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(Wisconsin), USMCC Annual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84CF3-2B47-EB15-8553-9EE738AF72C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244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4B5DA-17AA-2B3E-7D69-70A5A5C8A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Co-working of </a:t>
            </a:r>
            <a:br>
              <a:rPr lang="en-US" dirty="0"/>
            </a:br>
            <a:r>
              <a:rPr lang="en-US" dirty="0"/>
              <a:t>Particle &amp; Accelerator Scientists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AA2CAE-F77F-F94E-9AE2-5471910C57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800" dirty="0"/>
              <a:t>Both USMCC &amp; IMCC include theory/experiment/accelerator people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Accelerator design work is aplenty – need to get to 50 FTE in a few years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Workforce limitations (even given funding), especially in the USA a concern</a:t>
            </a:r>
          </a:p>
          <a:p>
            <a:pPr marL="942975" lvl="2" indent="-342900">
              <a:buFont typeface="Arial" panose="020B0604020202020204" pitchFamily="34" charset="0"/>
              <a:buChar char="•"/>
            </a:pPr>
            <a:r>
              <a:rPr lang="en-US" sz="1800" dirty="0"/>
              <a:t>Need to grow accelerator workforce </a:t>
            </a:r>
          </a:p>
          <a:p>
            <a:pPr marL="942975" lvl="2" indent="-342900">
              <a:buFont typeface="Arial" panose="020B0604020202020204" pitchFamily="34" charset="0"/>
              <a:buChar char="•"/>
            </a:pPr>
            <a:r>
              <a:rPr lang="en-US" sz="1800" dirty="0"/>
              <a:t>We need to evolve to 100s of accelerator physicists to design and build the machine : demonstrator </a:t>
            </a:r>
            <a:r>
              <a:rPr lang="en-US" sz="1800" dirty="0">
                <a:sym typeface="Wingdings" pitchFamily="2" charset="2"/>
              </a:rPr>
              <a:t> the full machine</a:t>
            </a:r>
            <a:endParaRPr lang="en-US" sz="1800" dirty="0"/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Need student and postdoc participation in accelerator development</a:t>
            </a:r>
          </a:p>
          <a:p>
            <a:pPr marL="942975" lvl="2" indent="-342900">
              <a:buFont typeface="Arial" panose="020B0604020202020204" pitchFamily="34" charset="0"/>
              <a:buChar char="•"/>
            </a:pPr>
            <a:r>
              <a:rPr lang="en-US" sz="1800" dirty="0"/>
              <a:t>Wholistic student program</a:t>
            </a:r>
          </a:p>
          <a:p>
            <a:pPr marL="1285875" lvl="3" indent="-342900">
              <a:buFont typeface="Arial" panose="020B0604020202020204" pitchFamily="34" charset="0"/>
              <a:buChar char="•"/>
            </a:pPr>
            <a:r>
              <a:rPr lang="en-US" sz="1800" dirty="0"/>
              <a:t>HL-LHC Particle Physics </a:t>
            </a:r>
            <a:r>
              <a:rPr lang="en-US" sz="1800" dirty="0">
                <a:sym typeface="Wingdings" pitchFamily="2" charset="2"/>
              </a:rPr>
              <a:t> Muon Collider Design Studies</a:t>
            </a:r>
          </a:p>
          <a:p>
            <a:pPr marL="1285875" lvl="3" indent="-342900">
              <a:buFont typeface="Arial" panose="020B0604020202020204" pitchFamily="34" charset="0"/>
              <a:buChar char="•"/>
            </a:pPr>
            <a:r>
              <a:rPr lang="en-US" sz="1800" dirty="0">
                <a:sym typeface="Wingdings" pitchFamily="2" charset="2"/>
              </a:rPr>
              <a:t>University  National Laboratory Partnership</a:t>
            </a:r>
          </a:p>
          <a:p>
            <a:pPr marL="942975" lvl="2" indent="-342900">
              <a:buFont typeface="Arial" panose="020B0604020202020204" pitchFamily="34" charset="0"/>
              <a:buChar char="•"/>
            </a:pPr>
            <a:r>
              <a:rPr lang="en-US" sz="1800" dirty="0">
                <a:sym typeface="Wingdings" pitchFamily="2" charset="2"/>
              </a:rPr>
              <a:t>Can we actually accomplish this?</a:t>
            </a:r>
            <a:endParaRPr lang="en-US" sz="1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0A5D6B-5084-028C-13C5-1EC1854FAC9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7 August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14367-7ECC-D9B5-E1A3-3E5F365963A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(Wisconsin), USMCC Annual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DFF32-7ED5-E6D0-6A9E-491E884E5D9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024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E7A88-372D-22F5-7FF8-8FC5A6365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Summer Accelerator for </a:t>
            </a:r>
            <a:br>
              <a:rPr lang="en-US" dirty="0"/>
            </a:br>
            <a:r>
              <a:rPr lang="en-US" dirty="0"/>
              <a:t>Particle Physics Students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779D68-D46C-3B90-45DE-B04C7D45E30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7 August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D338ED-054E-9D80-A64B-94C71F1BFC8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(Wisconsin), USMCC Annual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356AB-30E0-1B83-22F0-4FBF1B92E4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6DE9AC-3614-ADAD-B252-82C223F11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647" y="914400"/>
            <a:ext cx="7772400" cy="418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749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8F437-198F-21DB-021D-BC3768C07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Synergies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1FE72C-D72F-575B-DCFB-81F070075B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028701"/>
            <a:ext cx="9144000" cy="3714750"/>
          </a:xfrm>
        </p:spPr>
        <p:txBody>
          <a:bodyPr/>
          <a:lstStyle/>
          <a:p>
            <a:r>
              <a:rPr lang="en-US" dirty="0"/>
              <a:t>Summer start from “scratch” – new students and FNAL accelerator experts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dirty="0"/>
              <a:t>What can be accomplished in a few months? Few years?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FFC28E-375C-7A0F-3E6B-D0D5EDA73E8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7 August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521D9-6468-D840-3F65-208038271DF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(Wisconsin), USMCC Annual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EC0BAE-FCDA-F2A1-7BC4-93D31F1401A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8" name="Picture 7" descr="Diagram of a diagram of a cooling system&#10;&#10;AI-generated content may be incorrect.">
            <a:extLst>
              <a:ext uri="{FF2B5EF4-FFF2-40B4-BE49-F238E27FC236}">
                <a16:creationId xmlns:a16="http://schemas.microsoft.com/office/drawing/2014/main" id="{8CEA86EC-BA81-0762-FD9B-D33B7E102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261" y="1809750"/>
            <a:ext cx="7772400" cy="21863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75A4FF-9C04-A718-F3F7-2CE68A10BAEB}"/>
              </a:ext>
            </a:extLst>
          </p:cNvPr>
          <p:cNvSpPr txBox="1"/>
          <p:nvPr/>
        </p:nvSpPr>
        <p:spPr>
          <a:xfrm>
            <a:off x="1828800" y="3867150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Cheng-Hsu Nee</a:t>
            </a:r>
          </a:p>
          <a:p>
            <a:pPr algn="ctr"/>
            <a:r>
              <a:rPr lang="en-US" sz="1600" dirty="0"/>
              <a:t>Ruaa </a:t>
            </a:r>
            <a:r>
              <a:rPr lang="en-US" sz="1600" dirty="0" err="1"/>
              <a:t>Alharthy</a:t>
            </a:r>
            <a:endParaRPr lang="en-US" sz="1600" dirty="0"/>
          </a:p>
          <a:p>
            <a:pPr algn="ctr"/>
            <a:r>
              <a:rPr lang="en-US" sz="1600" dirty="0"/>
              <a:t>Prateek Rao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50B214-6830-0D68-F292-B578CEE21F86}"/>
              </a:ext>
            </a:extLst>
          </p:cNvPr>
          <p:cNvSpPr txBox="1"/>
          <p:nvPr/>
        </p:nvSpPr>
        <p:spPr>
          <a:xfrm>
            <a:off x="3646261" y="3867150"/>
            <a:ext cx="24497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Caroline </a:t>
            </a:r>
            <a:r>
              <a:rPr lang="en-US" sz="1600" dirty="0" err="1"/>
              <a:t>Rigalli</a:t>
            </a:r>
            <a:r>
              <a:rPr lang="en-US" sz="1600" dirty="0"/>
              <a:t> </a:t>
            </a:r>
          </a:p>
          <a:p>
            <a:pPr algn="ctr"/>
            <a:r>
              <a:rPr lang="en-US" sz="1600" dirty="0"/>
              <a:t>Inci </a:t>
            </a:r>
            <a:r>
              <a:rPr lang="en-US" sz="1600" dirty="0" err="1"/>
              <a:t>Karaaslon</a:t>
            </a:r>
            <a:endParaRPr lang="en-US" sz="1600" dirty="0"/>
          </a:p>
          <a:p>
            <a:pPr algn="ctr"/>
            <a:r>
              <a:rPr lang="en-US" sz="1600" dirty="0"/>
              <a:t>Rithika Ganesan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1D0825-415D-18DD-C776-39253CB700B0}"/>
              </a:ext>
            </a:extLst>
          </p:cNvPr>
          <p:cNvSpPr txBox="1"/>
          <p:nvPr/>
        </p:nvSpPr>
        <p:spPr>
          <a:xfrm>
            <a:off x="0" y="4595396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HTS Magnets Materials: Rose Powers        &amp;       Beam Instrumentation: Cecilia Hanna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5A88CD-3E6B-5C62-9BE3-716FD04699DD}"/>
              </a:ext>
            </a:extLst>
          </p:cNvPr>
          <p:cNvSpPr txBox="1"/>
          <p:nvPr/>
        </p:nvSpPr>
        <p:spPr>
          <a:xfrm>
            <a:off x="5562600" y="3889897"/>
            <a:ext cx="24497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Kyle Capobianco-Hogan </a:t>
            </a:r>
          </a:p>
        </p:txBody>
      </p:sp>
    </p:spTree>
    <p:extLst>
      <p:ext uri="{BB962C8B-B14F-4D97-AF65-F5344CB8AC3E}">
        <p14:creationId xmlns:p14="http://schemas.microsoft.com/office/powerpoint/2010/main" val="25552971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69088</TotalTime>
  <Words>1298</Words>
  <Application>Microsoft Macintosh PowerPoint</Application>
  <PresentationFormat>On-screen Show (16:9)</PresentationFormat>
  <Paragraphs>200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Cambria Math</vt:lpstr>
      <vt:lpstr>Helvetica</vt:lpstr>
      <vt:lpstr>Symbol</vt:lpstr>
      <vt:lpstr>Wingdings</vt:lpstr>
      <vt:lpstr>Office Theme</vt:lpstr>
      <vt:lpstr>Custom Design</vt:lpstr>
      <vt:lpstr>Detector and Accelerator Synergies</vt:lpstr>
      <vt:lpstr>Outline</vt:lpstr>
      <vt:lpstr>Motivation is Strong! We need to get 10-TeV scale soon!</vt:lpstr>
      <vt:lpstr>Design Interdependencies</vt:lpstr>
      <vt:lpstr>Historical Synergies </vt:lpstr>
      <vt:lpstr>Historical Synergies </vt:lpstr>
      <vt:lpstr>Co-working of  Particle &amp; Accelerator Scientists</vt:lpstr>
      <vt:lpstr>Summer Accelerator for  Particle Physics Students</vt:lpstr>
      <vt:lpstr>Building Synergies</vt:lpstr>
      <vt:lpstr>High Field Magnets Rose Powers / Princeton</vt:lpstr>
      <vt:lpstr>FNAL Demonstrator Target / Solenoid Cheng-Hsu Nee / Wisconsin</vt:lpstr>
      <vt:lpstr>FNAL Demonstrator Target / Solenoid Ruaa Alharthy / Wisconsin</vt:lpstr>
      <vt:lpstr>Initial 6D Cooling Channel Caroline Rigalli / Tennessee </vt:lpstr>
      <vt:lpstr>6D Cooling Channel Rithika Ganesan / Tennessee</vt:lpstr>
      <vt:lpstr>6D Cooling Channel Tolerance Studies Inci Karaaslan / Chicago</vt:lpstr>
      <vt:lpstr>Instrumentation for the Demonstrator Cecilia Hanna / Princeton</vt:lpstr>
      <vt:lpstr>Lattice Design Studies for RCSs Kyle Capobianco-Hogan/ Stony Brook</vt:lpstr>
      <vt:lpstr>Summary</vt:lpstr>
    </vt:vector>
  </TitlesOfParts>
  <Company>University of Wisconsin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LHC machine and its Physics Potential</dc:title>
  <dc:creator>Sridhara Dasu</dc:creator>
  <cp:lastModifiedBy>Sridhara Dasu</cp:lastModifiedBy>
  <cp:revision>490</cp:revision>
  <dcterms:created xsi:type="dcterms:W3CDTF">2012-01-24T18:30:37Z</dcterms:created>
  <dcterms:modified xsi:type="dcterms:W3CDTF">2025-08-07T21:33:09Z</dcterms:modified>
</cp:coreProperties>
</file>