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notesMasterIdLst>
    <p:notesMasterId r:id="rId33"/>
  </p:notesMasterIdLst>
  <p:handoutMasterIdLst>
    <p:handoutMasterId r:id="rId34"/>
  </p:handoutMasterIdLst>
  <p:sldIdLst>
    <p:sldId id="271" r:id="rId2"/>
    <p:sldId id="5850" r:id="rId3"/>
    <p:sldId id="5851" r:id="rId4"/>
    <p:sldId id="5854" r:id="rId5"/>
    <p:sldId id="5861" r:id="rId6"/>
    <p:sldId id="5862" r:id="rId7"/>
    <p:sldId id="5866" r:id="rId8"/>
    <p:sldId id="5865" r:id="rId9"/>
    <p:sldId id="5863" r:id="rId10"/>
    <p:sldId id="5868" r:id="rId11"/>
    <p:sldId id="5869" r:id="rId12"/>
    <p:sldId id="5867" r:id="rId13"/>
    <p:sldId id="5864" r:id="rId14"/>
    <p:sldId id="5872" r:id="rId15"/>
    <p:sldId id="5875" r:id="rId16"/>
    <p:sldId id="5873" r:id="rId17"/>
    <p:sldId id="5874" r:id="rId18"/>
    <p:sldId id="5876" r:id="rId19"/>
    <p:sldId id="5877" r:id="rId20"/>
    <p:sldId id="5878" r:id="rId21"/>
    <p:sldId id="5879" r:id="rId22"/>
    <p:sldId id="5880" r:id="rId23"/>
    <p:sldId id="5881" r:id="rId24"/>
    <p:sldId id="5856" r:id="rId25"/>
    <p:sldId id="5887" r:id="rId26"/>
    <p:sldId id="5857" r:id="rId27"/>
    <p:sldId id="5884" r:id="rId28"/>
    <p:sldId id="5885" r:id="rId29"/>
    <p:sldId id="5886" r:id="rId30"/>
    <p:sldId id="5882" r:id="rId31"/>
    <p:sldId id="5883" r:id="rId32"/>
  </p:sldIdLst>
  <p:sldSz cx="12192000" cy="6858000"/>
  <p:notesSz cx="6858000" cy="9144000"/>
  <p:embeddedFontLst>
    <p:embeddedFont>
      <p:font typeface="Gabriola" panose="04040605051002020D02" pitchFamily="82" charset="0"/>
      <p:regular r:id="rId35"/>
    </p:embeddedFon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Times" panose="02020603050405020304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79" autoAdjust="0"/>
    <p:restoredTop sz="86218" autoAdjust="0"/>
  </p:normalViewPr>
  <p:slideViewPr>
    <p:cSldViewPr>
      <p:cViewPr varScale="1">
        <p:scale>
          <a:sx n="53" d="100"/>
          <a:sy n="53" d="100"/>
        </p:scale>
        <p:origin x="31" y="261"/>
      </p:cViewPr>
      <p:guideLst>
        <p:guide orient="horz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248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BB1DF-7F4C-0DF6-0169-D6C6A1C55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6C2CB-2F88-9F65-C51E-CD408D7B0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9305E-C8F6-5CD2-4328-23AF1FC66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6FDF-20CF-8874-0032-73F7A689B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7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113C1-6783-21C0-1D36-00618FCC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C70BA3-2B01-A485-43E4-F47F5FADE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2F82E-CD06-57B9-A49C-574D4F5F8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EB09-1931-E560-B301-395DD5311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20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A5016-4BB6-39A2-BBB8-CF4A0546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59E94-E5B2-D8BA-0EB5-33DE81336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E3135-3EBF-B99A-260E-79E9E5261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C8D0A-9577-4EB6-4C20-C2448899E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2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8E009-24C4-5077-2E42-D014154B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DA12C-E8A6-FF1D-D836-DF5C42D1A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6DDCFC-4A2F-080D-3262-587C1E03C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6E5A0-2DC2-BA78-4A67-74BD587941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2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BCE1D-CB2C-1367-AD1E-96DE4E8ED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DDF4E-93E6-BA2B-B278-9A5763B30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25EA66-E6CC-F9D4-FD7B-E1548F185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9F8F7-434C-F921-467D-896F0AEC8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9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38E32-28A6-06CC-1993-E5F2F29B4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D6962E-CFBC-37B0-0813-4A4F91A85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57B5D-5EAD-C378-9A25-E44D4624D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C50E-B91C-95CC-B7CB-6AD9D2B3E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1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91EE-9AD2-4366-24B0-9208A41ED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13480-5CC2-CD9E-31C9-BFF66F44F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662D93-0320-FDDB-B543-4FE4BDC57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BEEC5-7A0D-FA83-2F11-AA6862F48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0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C97E0-FD3F-67F5-9A42-36DC5EE6D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905C5-2596-EC78-D193-B5E8980FA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93413-504A-0CA4-9B3A-F39401CD7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EDAB-00E1-E773-1A1B-CFDF092911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1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7B397-1EF3-9C89-0388-E6D757BD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F858D-A612-81B1-82E9-23B24F993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97B71-66A9-3C35-B30A-B097289B1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A0D72-E33E-52F1-AD54-4FAEC8CB5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5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7EE7B-FB03-7CC1-034C-D0B3A600B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A2C7E-182B-2CA1-CF62-B60F7CCDB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B40346-7B41-10F1-FE1E-EDEAA70A9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1D0D5-0465-17F9-FDC8-3573E89F9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3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00455-F37E-A67D-2335-8DB58DD34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5E935-5F8A-F51F-5657-DF18B4CE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75A03-B852-0EDD-8ED5-D243C3933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86B52-AC76-467E-488B-FD394E9ECB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1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4344455" y="358251"/>
            <a:ext cx="3299890" cy="26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81200"/>
            <a:ext cx="1013812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5255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99231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35255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99231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5A87-1A40-B27F-622B-8CDA20D8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1"/>
            <a:ext cx="11563351" cy="3962400"/>
          </a:xfrm>
          <a:prstGeom prst="rect">
            <a:avLst/>
          </a:prstGeom>
        </p:spPr>
        <p:txBody>
          <a:bodyPr lIns="0" tIns="0" rIns="0" bIns="0"/>
          <a:lstStyle>
            <a:lvl1pPr marL="302676" indent="-302676">
              <a:spcBef>
                <a:spcPts val="1312"/>
              </a:spcBef>
              <a:buFont typeface="Arial" panose="020B0604020202020204" pitchFamily="34" charset="0"/>
              <a:buChar char="•"/>
              <a:defRPr sz="2133">
                <a:solidFill>
                  <a:srgbClr val="505050"/>
                </a:solidFill>
              </a:defRPr>
            </a:lvl1pPr>
            <a:lvl2pPr marL="685783" marR="0" indent="-309026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67">
                <a:solidFill>
                  <a:srgbClr val="505050"/>
                </a:solidFill>
              </a:defRPr>
            </a:lvl2pPr>
            <a:lvl3pPr marL="1066773" marR="0" indent="-302676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rgbClr val="505050"/>
                </a:solidFill>
              </a:defRPr>
            </a:lvl3pPr>
            <a:lvl4pPr marL="1449881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600">
                <a:solidFill>
                  <a:srgbClr val="505050"/>
                </a:solidFill>
              </a:defRPr>
            </a:lvl4pPr>
            <a:lvl5pPr marL="1830872" marR="0" indent="-311143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2" y="145869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Aug 08,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58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Aug 08,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81000"/>
            <a:ext cx="678610" cy="118095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AC741D-C669-3254-F552-0359BE2B7DE6}"/>
              </a:ext>
            </a:extLst>
          </p:cNvPr>
          <p:cNvSpPr txBox="1">
            <a:spLocks/>
          </p:cNvSpPr>
          <p:nvPr userDrawn="1"/>
        </p:nvSpPr>
        <p:spPr>
          <a:xfrm>
            <a:off x="5130800" y="6370637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Vladimir SHILTSEV</a:t>
            </a:r>
          </a:p>
        </p:txBody>
      </p:sp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  <p:sldLayoutId id="214748366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11.0296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2411.0296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0"/>
            <a:ext cx="10566400" cy="1676400"/>
          </a:xfrm>
        </p:spPr>
        <p:txBody>
          <a:bodyPr>
            <a:normAutofit fontScale="90000"/>
          </a:bodyPr>
          <a:lstStyle/>
          <a:p>
            <a:r>
              <a:rPr lang="en-US" sz="6700" dirty="0">
                <a:solidFill>
                  <a:srgbClr val="AF0000"/>
                </a:solidFill>
              </a:rPr>
              <a:t>MUON</a:t>
            </a:r>
            <a:r>
              <a:rPr lang="en-US" sz="6700" dirty="0">
                <a:solidFill>
                  <a:srgbClr val="A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COLLIDER: </a:t>
            </a:r>
            <a:br>
              <a:rPr lang="en-US" sz="5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 Attempt at) Design Sensitivities</a:t>
            </a:r>
            <a:endParaRPr lang="en-US" sz="5400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0" y="4876800"/>
            <a:ext cx="8737600" cy="121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sz="3200" dirty="0"/>
              <a:t>Vladimir SHILTSEV</a:t>
            </a:r>
            <a:br>
              <a:rPr lang="en-US" dirty="0"/>
            </a:br>
            <a:r>
              <a:rPr lang="en-US" b="0" dirty="0">
                <a:solidFill>
                  <a:srgbClr val="0033CC"/>
                </a:solidFill>
              </a:rPr>
              <a:t>2nd US MCC Workshop  ·  August 8, 2025  ·  University of Chicago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BF1D1-ACA1-38FA-0E11-7651CD7E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9948"/>
            <a:ext cx="4019819" cy="2761851"/>
          </a:xfrm>
          <a:prstGeom prst="rect">
            <a:avLst/>
          </a:prstGeom>
        </p:spPr>
      </p:pic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F6083FC-1E93-4F11-85FC-597C840E1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81" y="118542"/>
            <a:ext cx="4019819" cy="26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8B553-B5FE-3158-5DAB-CF97C45A1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47D8-EE22-21E0-2B0C-7AD59019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794"/>
            <a:ext cx="11582400" cy="64173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Limits on </a:t>
            </a:r>
            <a:r>
              <a:rPr lang="en-US" sz="4800" i="1" dirty="0" err="1">
                <a:solidFill>
                  <a:srgbClr val="FFFF00"/>
                </a:solidFill>
              </a:rPr>
              <a:t>MuColl</a:t>
            </a:r>
            <a:r>
              <a:rPr lang="en-US" sz="4800" i="1" dirty="0">
                <a:solidFill>
                  <a:srgbClr val="FFFF00"/>
                </a:solidFill>
              </a:rPr>
              <a:t> Luminosity </a:t>
            </a:r>
            <a:r>
              <a:rPr lang="en-US" sz="4800" i="1" dirty="0">
                <a:solidFill>
                  <a:schemeClr val="bg1"/>
                </a:solidFill>
              </a:rPr>
              <a:t>   </a:t>
            </a:r>
            <a:r>
              <a:rPr lang="en-US" sz="4800" dirty="0">
                <a:solidFill>
                  <a:schemeClr val="bg1"/>
                </a:solidFill>
              </a:rPr>
              <a:t>(1)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4B60E-5E89-7978-8A71-267A89C5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2" y="1295400"/>
            <a:ext cx="3565431" cy="2514600"/>
          </a:xfrm>
        </p:spPr>
        <p:txBody>
          <a:bodyPr>
            <a:normAutofit/>
          </a:bodyPr>
          <a:lstStyle/>
          <a:p>
            <a:r>
              <a:rPr lang="en-US" sz="3200" dirty="0"/>
              <a:t>General Equation</a:t>
            </a:r>
            <a:endParaRPr lang="en-US" sz="3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sz="2400" i="1" dirty="0">
                <a:solidFill>
                  <a:srgbClr val="050C9B"/>
                </a:solidFill>
              </a:rPr>
              <a:t>muons decay </a:t>
            </a:r>
            <a:r>
              <a:rPr lang="en-US" sz="2400" i="1" dirty="0">
                <a:solidFill>
                  <a:srgbClr val="050C9B"/>
                </a:solidFill>
                <a:sym typeface="Wingdings" panose="05000000000000000000" pitchFamily="2" charset="2"/>
              </a:rPr>
              <a:t></a:t>
            </a:r>
            <a:endParaRPr lang="en-US" sz="2400" i="1" dirty="0">
              <a:solidFill>
                <a:srgbClr val="050C9B"/>
              </a:solidFill>
            </a:endParaRPr>
          </a:p>
          <a:p>
            <a:pPr marL="457200" lvl="1" indent="0">
              <a:buNone/>
            </a:pPr>
            <a:endParaRPr lang="en-US" sz="2400" i="1" dirty="0">
              <a:solidFill>
                <a:srgbClr val="050C9B"/>
              </a:solidFill>
            </a:endParaRPr>
          </a:p>
          <a:p>
            <a:pPr marL="457200" lvl="1" indent="0">
              <a:buNone/>
            </a:pPr>
            <a:endParaRPr lang="en-US" sz="2800" i="1" dirty="0">
              <a:solidFill>
                <a:srgbClr val="050C9B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89A7FF-9F74-31DB-5FD8-EC1A3E63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84" y="1325217"/>
            <a:ext cx="7562987" cy="120797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570FEA-07C6-181F-2EB6-774EA7295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90" y="3276600"/>
            <a:ext cx="11861438" cy="179143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6FAF1-852A-A539-BDBF-32F2DBEC4DDB}"/>
              </a:ext>
            </a:extLst>
          </p:cNvPr>
          <p:cNvSpPr txBox="1"/>
          <p:nvPr/>
        </p:nvSpPr>
        <p:spPr>
          <a:xfrm>
            <a:off x="3221229" y="2644213"/>
            <a:ext cx="8284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each muon makes ~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[T] turns in a ring with average field 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274145-D9EA-E563-6D1C-0205C5BF199A}"/>
              </a:ext>
            </a:extLst>
          </p:cNvPr>
          <p:cNvSpPr/>
          <p:nvPr/>
        </p:nvSpPr>
        <p:spPr>
          <a:xfrm>
            <a:off x="76200" y="5562600"/>
            <a:ext cx="1295400" cy="914400"/>
          </a:xfrm>
          <a:prstGeom prst="roundRect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Rep. rate of injection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192C1E-F8A8-B671-F395-5ABB9BC85079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723900" y="4514394"/>
            <a:ext cx="1074172" cy="1048206"/>
          </a:xfrm>
          <a:prstGeom prst="straightConnector1">
            <a:avLst/>
          </a:prstGeom>
          <a:ln>
            <a:solidFill>
              <a:srgbClr val="A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F007681-1A3E-D6D6-3EF9-A001F377F87C}"/>
              </a:ext>
            </a:extLst>
          </p:cNvPr>
          <p:cNvSpPr/>
          <p:nvPr/>
        </p:nvSpPr>
        <p:spPr>
          <a:xfrm>
            <a:off x="1676400" y="3733800"/>
            <a:ext cx="762000" cy="762000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A60867-3D3A-12E0-9C4F-F22AD62CE729}"/>
              </a:ext>
            </a:extLst>
          </p:cNvPr>
          <p:cNvSpPr/>
          <p:nvPr/>
        </p:nvSpPr>
        <p:spPr>
          <a:xfrm>
            <a:off x="1447800" y="5578736"/>
            <a:ext cx="1295400" cy="914400"/>
          </a:xfrm>
          <a:prstGeom prst="roundRect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Ring circum-</a:t>
            </a:r>
            <a:r>
              <a:rPr lang="en-US" dirty="0" err="1"/>
              <a:t>ference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CE5B8A-0386-00FC-261E-D21573547FEA}"/>
              </a:ext>
            </a:extLst>
          </p:cNvPr>
          <p:cNvCxnSpPr>
            <a:cxnSpLocks/>
          </p:cNvCxnSpPr>
          <p:nvPr/>
        </p:nvCxnSpPr>
        <p:spPr>
          <a:xfrm flipV="1">
            <a:off x="2237128" y="4812677"/>
            <a:ext cx="949690" cy="766059"/>
          </a:xfrm>
          <a:prstGeom prst="straightConnector1">
            <a:avLst/>
          </a:prstGeom>
          <a:ln>
            <a:solidFill>
              <a:srgbClr val="A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B1ED6BD-F016-6C34-4016-F1DF27B1C712}"/>
              </a:ext>
            </a:extLst>
          </p:cNvPr>
          <p:cNvSpPr/>
          <p:nvPr/>
        </p:nvSpPr>
        <p:spPr>
          <a:xfrm>
            <a:off x="3060671" y="4060538"/>
            <a:ext cx="762000" cy="762000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3C4E2F-31EC-579D-12F2-BA40C1479E63}"/>
              </a:ext>
            </a:extLst>
          </p:cNvPr>
          <p:cNvSpPr/>
          <p:nvPr/>
        </p:nvSpPr>
        <p:spPr>
          <a:xfrm>
            <a:off x="2819400" y="5562600"/>
            <a:ext cx="1295400" cy="914400"/>
          </a:xfrm>
          <a:prstGeom prst="roundRect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Emittanceat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IPs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566267-719D-6D78-4481-63C2A89DF45B}"/>
              </a:ext>
            </a:extLst>
          </p:cNvPr>
          <p:cNvCxnSpPr>
            <a:cxnSpLocks/>
            <a:stCxn id="18" idx="0"/>
            <a:endCxn id="20" idx="3"/>
          </p:cNvCxnSpPr>
          <p:nvPr/>
        </p:nvCxnSpPr>
        <p:spPr>
          <a:xfrm flipV="1">
            <a:off x="3467100" y="4830791"/>
            <a:ext cx="963687" cy="731809"/>
          </a:xfrm>
          <a:prstGeom prst="straightConnector1">
            <a:avLst/>
          </a:prstGeom>
          <a:ln>
            <a:solidFill>
              <a:srgbClr val="A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A3867F3-FC09-3E42-7BAA-FE44960FC3C5}"/>
              </a:ext>
            </a:extLst>
          </p:cNvPr>
          <p:cNvSpPr/>
          <p:nvPr/>
        </p:nvSpPr>
        <p:spPr>
          <a:xfrm>
            <a:off x="4319195" y="4180383"/>
            <a:ext cx="762000" cy="762000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5A0B9B-4EAD-7E6D-4CF4-019B799967EF}"/>
              </a:ext>
            </a:extLst>
          </p:cNvPr>
          <p:cNvSpPr/>
          <p:nvPr/>
        </p:nvSpPr>
        <p:spPr>
          <a:xfrm>
            <a:off x="4191000" y="5562600"/>
            <a:ext cx="1295400" cy="914400"/>
          </a:xfrm>
          <a:prstGeom prst="roundRect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Optics</a:t>
            </a:r>
          </a:p>
          <a:p>
            <a:pPr algn="ctr"/>
            <a:r>
              <a:rPr lang="en-US" dirty="0"/>
              <a:t>at </a:t>
            </a:r>
          </a:p>
          <a:p>
            <a:pPr algn="ctr"/>
            <a:r>
              <a:rPr lang="en-US" dirty="0"/>
              <a:t>IPs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5F43F1-CB4B-0930-C814-E0A56B0F9664}"/>
              </a:ext>
            </a:extLst>
          </p:cNvPr>
          <p:cNvCxnSpPr>
            <a:cxnSpLocks/>
            <a:stCxn id="23" idx="0"/>
            <a:endCxn id="25" idx="4"/>
          </p:cNvCxnSpPr>
          <p:nvPr/>
        </p:nvCxnSpPr>
        <p:spPr>
          <a:xfrm flipV="1">
            <a:off x="4838700" y="4895394"/>
            <a:ext cx="436845" cy="667206"/>
          </a:xfrm>
          <a:prstGeom prst="straightConnector1">
            <a:avLst/>
          </a:prstGeom>
          <a:ln>
            <a:solidFill>
              <a:srgbClr val="A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4C81E37-75E7-590C-BC89-B07C6975E92B}"/>
              </a:ext>
            </a:extLst>
          </p:cNvPr>
          <p:cNvSpPr/>
          <p:nvPr/>
        </p:nvSpPr>
        <p:spPr>
          <a:xfrm>
            <a:off x="4894545" y="4133394"/>
            <a:ext cx="762000" cy="762000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0066B3-2890-CED0-A463-E8DD4E9810B1}"/>
              </a:ext>
            </a:extLst>
          </p:cNvPr>
          <p:cNvSpPr/>
          <p:nvPr/>
        </p:nvSpPr>
        <p:spPr>
          <a:xfrm>
            <a:off x="5562600" y="5562600"/>
            <a:ext cx="1143002" cy="914400"/>
          </a:xfrm>
          <a:prstGeom prst="roundRect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~1 only if</a:t>
            </a:r>
          </a:p>
          <a:p>
            <a:pPr algn="ctr"/>
            <a:r>
              <a:rPr lang="en-US" i="1" dirty="0" err="1"/>
              <a:t>σ</a:t>
            </a:r>
            <a:r>
              <a:rPr lang="en-US" i="1" baseline="-25000" dirty="0" err="1"/>
              <a:t>z</a:t>
            </a:r>
            <a:r>
              <a:rPr lang="en-US" i="1" dirty="0"/>
              <a:t> &lt; </a:t>
            </a:r>
            <a:r>
              <a:rPr lang="el-GR" i="1" dirty="0"/>
              <a:t>β</a:t>
            </a:r>
            <a:r>
              <a:rPr lang="en-US" i="1" dirty="0"/>
              <a:t>*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6EFAB6-594C-CEEA-71A7-3D4BD3857D76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5943600" y="4495800"/>
            <a:ext cx="190501" cy="1066800"/>
          </a:xfrm>
          <a:prstGeom prst="straightConnector1">
            <a:avLst/>
          </a:prstGeom>
          <a:ln>
            <a:solidFill>
              <a:srgbClr val="A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AC31F1D-A379-828F-D5F0-DC03F00DD9F2}"/>
              </a:ext>
            </a:extLst>
          </p:cNvPr>
          <p:cNvSpPr/>
          <p:nvPr/>
        </p:nvSpPr>
        <p:spPr>
          <a:xfrm>
            <a:off x="5486400" y="3733800"/>
            <a:ext cx="762000" cy="762000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CDAA09-D3F4-A663-96E2-7E001E97EB79}"/>
              </a:ext>
            </a:extLst>
          </p:cNvPr>
          <p:cNvSpPr/>
          <p:nvPr/>
        </p:nvSpPr>
        <p:spPr>
          <a:xfrm>
            <a:off x="8077200" y="5581194"/>
            <a:ext cx="1219200" cy="914400"/>
          </a:xfrm>
          <a:prstGeom prst="roundRect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beam-beam </a:t>
            </a:r>
            <a:r>
              <a:rPr lang="en-US" i="1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1B702E9-1528-078D-17C7-19C50E2396D3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8590549" y="4942383"/>
            <a:ext cx="96251" cy="638811"/>
          </a:xfrm>
          <a:prstGeom prst="straightConnector1">
            <a:avLst/>
          </a:prstGeom>
          <a:ln>
            <a:solidFill>
              <a:srgbClr val="A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F27BABB9-FDF2-0963-F7DE-F19179F073EE}"/>
              </a:ext>
            </a:extLst>
          </p:cNvPr>
          <p:cNvSpPr/>
          <p:nvPr/>
        </p:nvSpPr>
        <p:spPr>
          <a:xfrm>
            <a:off x="7744632" y="3429136"/>
            <a:ext cx="1637254" cy="1486358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3B4BF9-6085-2752-FBC9-D0B5EF56F985}"/>
              </a:ext>
            </a:extLst>
          </p:cNvPr>
          <p:cNvSpPr/>
          <p:nvPr/>
        </p:nvSpPr>
        <p:spPr>
          <a:xfrm>
            <a:off x="9377104" y="5562600"/>
            <a:ext cx="2738695" cy="914400"/>
          </a:xfrm>
          <a:prstGeom prst="roundRect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Yes, this factor grows with energy… but </a:t>
            </a:r>
            <a:r>
              <a:rPr lang="en-US" i="1" dirty="0"/>
              <a:t> </a:t>
            </a:r>
            <a:r>
              <a:rPr lang="en-US" dirty="0"/>
              <a:t>optics </a:t>
            </a:r>
            <a:r>
              <a:rPr lang="el-GR" i="1" dirty="0">
                <a:solidFill>
                  <a:srgbClr val="C8102E"/>
                </a:solidFill>
              </a:rPr>
              <a:t>β</a:t>
            </a:r>
            <a:r>
              <a:rPr lang="en-US" i="1" dirty="0">
                <a:solidFill>
                  <a:srgbClr val="C8102E"/>
                </a:solidFill>
              </a:rPr>
              <a:t>* </a:t>
            </a:r>
            <a:r>
              <a:rPr lang="ru-RU" dirty="0">
                <a:solidFill>
                  <a:srgbClr val="C8102E"/>
                </a:solidFill>
              </a:rPr>
              <a:t> </a:t>
            </a:r>
            <a:r>
              <a:rPr lang="en-US" dirty="0"/>
              <a:t>is a challenge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94DB9A-AEE1-0B62-5F47-78A7964276EE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9828477" y="4812677"/>
            <a:ext cx="917975" cy="749923"/>
          </a:xfrm>
          <a:prstGeom prst="straightConnector1">
            <a:avLst/>
          </a:prstGeom>
          <a:ln>
            <a:solidFill>
              <a:srgbClr val="A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634501A7-0F7E-076F-E2E3-0FABCFB52060}"/>
              </a:ext>
            </a:extLst>
          </p:cNvPr>
          <p:cNvSpPr/>
          <p:nvPr/>
        </p:nvSpPr>
        <p:spPr>
          <a:xfrm>
            <a:off x="9254886" y="3429000"/>
            <a:ext cx="755431" cy="1486358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3DF402D-644F-FE2D-A0D7-9F78325767E7}"/>
              </a:ext>
            </a:extLst>
          </p:cNvPr>
          <p:cNvSpPr/>
          <p:nvPr/>
        </p:nvSpPr>
        <p:spPr>
          <a:xfrm>
            <a:off x="6781802" y="5592183"/>
            <a:ext cx="1219198" cy="914400"/>
          </a:xfrm>
          <a:prstGeom prst="roundRect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~</a:t>
            </a:r>
            <a:r>
              <a:rPr lang="en-US" i="1" dirty="0"/>
              <a:t>B</a:t>
            </a:r>
            <a:r>
              <a:rPr lang="en-US" dirty="0"/>
              <a:t> only if </a:t>
            </a:r>
          </a:p>
          <a:p>
            <a:pPr algn="ctr"/>
            <a:r>
              <a:rPr lang="en-US" i="1" dirty="0"/>
              <a:t>C</a:t>
            </a:r>
            <a:r>
              <a:rPr lang="en-US" dirty="0"/>
              <a:t> varies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D75F20-7F06-981E-FE68-5FC8A17BBDED}"/>
              </a:ext>
            </a:extLst>
          </p:cNvPr>
          <p:cNvCxnSpPr>
            <a:cxnSpLocks/>
          </p:cNvCxnSpPr>
          <p:nvPr/>
        </p:nvCxnSpPr>
        <p:spPr>
          <a:xfrm flipH="1" flipV="1">
            <a:off x="7161774" y="4505097"/>
            <a:ext cx="190501" cy="1066800"/>
          </a:xfrm>
          <a:prstGeom prst="straightConnector1">
            <a:avLst/>
          </a:prstGeom>
          <a:ln>
            <a:solidFill>
              <a:srgbClr val="A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2E1C7F9B-4431-FDEE-BB62-502FB7039C37}"/>
              </a:ext>
            </a:extLst>
          </p:cNvPr>
          <p:cNvSpPr/>
          <p:nvPr/>
        </p:nvSpPr>
        <p:spPr>
          <a:xfrm>
            <a:off x="6680262" y="3712029"/>
            <a:ext cx="762000" cy="762000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5" grpId="0" animBg="1"/>
      <p:bldP spid="27" grpId="0" animBg="1"/>
      <p:bldP spid="29" grpId="0" animBg="1"/>
      <p:bldP spid="36" grpId="0" animBg="1"/>
      <p:bldP spid="38" grpId="0" animBg="1"/>
      <p:bldP spid="43" grpId="0" animBg="1"/>
      <p:bldP spid="45" grpId="0" animBg="1"/>
      <p:bldP spid="59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8AA8F-E4F9-54B7-7813-88E3A1E8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EBBF-7CC2-3480-9119-8ABA7C13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794"/>
            <a:ext cx="11582400" cy="64173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Limits on </a:t>
            </a:r>
            <a:r>
              <a:rPr lang="en-US" sz="4800" i="1" dirty="0" err="1">
                <a:solidFill>
                  <a:srgbClr val="FFFF00"/>
                </a:solidFill>
              </a:rPr>
              <a:t>MuColl</a:t>
            </a:r>
            <a:r>
              <a:rPr lang="en-US" sz="4800" i="1" dirty="0">
                <a:solidFill>
                  <a:srgbClr val="FFFF00"/>
                </a:solidFill>
              </a:rPr>
              <a:t> Luminosity </a:t>
            </a:r>
            <a:r>
              <a:rPr lang="en-US" sz="4800" i="1" dirty="0">
                <a:solidFill>
                  <a:schemeClr val="bg1"/>
                </a:solidFill>
              </a:rPr>
              <a:t>   </a:t>
            </a:r>
            <a:r>
              <a:rPr lang="en-US" sz="4800" dirty="0">
                <a:solidFill>
                  <a:schemeClr val="bg1"/>
                </a:solidFill>
              </a:rPr>
              <a:t>(2)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B496-122D-2B65-50B0-8F9185BD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2" y="1295400"/>
            <a:ext cx="3565431" cy="2514600"/>
          </a:xfrm>
        </p:spPr>
        <p:txBody>
          <a:bodyPr>
            <a:normAutofit/>
          </a:bodyPr>
          <a:lstStyle/>
          <a:p>
            <a:r>
              <a:rPr lang="en-US" sz="3200" dirty="0"/>
              <a:t>General Equation</a:t>
            </a:r>
            <a:endParaRPr lang="en-US" sz="3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400" i="1" dirty="0">
                <a:solidFill>
                  <a:srgbClr val="050C9B"/>
                </a:solidFill>
              </a:rPr>
              <a:t>avg. beam power</a:t>
            </a:r>
          </a:p>
          <a:p>
            <a:pPr marL="457200" lvl="1" indent="0">
              <a:buNone/>
            </a:pPr>
            <a:endParaRPr lang="en-US" sz="2400" i="1" dirty="0">
              <a:solidFill>
                <a:srgbClr val="050C9B"/>
              </a:solidFill>
            </a:endParaRPr>
          </a:p>
          <a:p>
            <a:pPr marL="457200" lvl="1" indent="0">
              <a:buNone/>
            </a:pPr>
            <a:endParaRPr lang="en-US" sz="2800" i="1" dirty="0">
              <a:solidFill>
                <a:srgbClr val="050C9B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36877-F1FD-3B75-64FE-5B67FC6AC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84" y="1325217"/>
            <a:ext cx="7562987" cy="120797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EA576-5A75-F424-F1C4-6C8197AA3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983" y="3105879"/>
            <a:ext cx="6983063" cy="1161118"/>
          </a:xfrm>
          <a:prstGeom prst="rect">
            <a:avLst/>
          </a:prstGeom>
          <a:effectLst>
            <a:glow rad="1143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AF13C6-1901-2DF6-6BCD-1B5F120D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839682"/>
            <a:ext cx="10683142" cy="1311966"/>
          </a:xfrm>
          <a:prstGeom prst="rect">
            <a:avLst/>
          </a:prstGeom>
          <a:ln w="53975">
            <a:solidFill>
              <a:srgbClr val="C00000"/>
            </a:solidFill>
          </a:ln>
          <a:effectLst>
            <a:glow rad="228600">
              <a:schemeClr val="bg1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10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86457-B124-20AD-569D-07BEFB206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1F5E-9FBF-26B7-F0F8-608E6141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0794"/>
            <a:ext cx="11582400" cy="64173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Limits on </a:t>
            </a:r>
            <a:r>
              <a:rPr lang="en-US" sz="4800" i="1" dirty="0" err="1">
                <a:solidFill>
                  <a:srgbClr val="FFFF00"/>
                </a:solidFill>
              </a:rPr>
              <a:t>MuColl</a:t>
            </a:r>
            <a:r>
              <a:rPr lang="en-US" sz="4800" i="1" dirty="0">
                <a:solidFill>
                  <a:srgbClr val="FFFF00"/>
                </a:solidFill>
              </a:rPr>
              <a:t> Luminosity </a:t>
            </a:r>
            <a:r>
              <a:rPr lang="en-US" sz="4800" i="1" dirty="0">
                <a:solidFill>
                  <a:schemeClr val="bg1"/>
                </a:solidFill>
              </a:rPr>
              <a:t>   </a:t>
            </a:r>
            <a:r>
              <a:rPr lang="en-US" sz="4800" dirty="0">
                <a:solidFill>
                  <a:schemeClr val="bg1"/>
                </a:solidFill>
              </a:rPr>
              <a:t>(3)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2EB35-47B3-1BC9-4A99-46863D88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2" y="1295400"/>
            <a:ext cx="3565431" cy="2514600"/>
          </a:xfrm>
        </p:spPr>
        <p:txBody>
          <a:bodyPr>
            <a:normAutofit/>
          </a:bodyPr>
          <a:lstStyle/>
          <a:p>
            <a:r>
              <a:rPr lang="en-US" sz="3200" dirty="0"/>
              <a:t>General Equation</a:t>
            </a:r>
            <a:endParaRPr lang="en-US" sz="3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l-GR" sz="2400" i="1" dirty="0">
                <a:solidFill>
                  <a:srgbClr val="050C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dirty="0">
                <a:solidFill>
                  <a:srgbClr val="050C9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2400" i="1" dirty="0">
                <a:solidFill>
                  <a:srgbClr val="050C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400" i="1" dirty="0">
                <a:solidFill>
                  <a:srgbClr val="050C9B"/>
                </a:solidFill>
                <a:cs typeface="Times New Roman" panose="02020603050405020304" pitchFamily="18" charset="0"/>
              </a:rPr>
              <a:t> r</a:t>
            </a:r>
            <a:r>
              <a:rPr lang="en-US" sz="2400" i="1" dirty="0">
                <a:solidFill>
                  <a:srgbClr val="050C9B"/>
                </a:solidFill>
              </a:rPr>
              <a:t>adiation dose</a:t>
            </a:r>
          </a:p>
          <a:p>
            <a:pPr marL="457200" lvl="1" indent="0">
              <a:buNone/>
            </a:pPr>
            <a:endParaRPr lang="en-US" sz="2400" i="1" dirty="0">
              <a:solidFill>
                <a:srgbClr val="050C9B"/>
              </a:solidFill>
            </a:endParaRPr>
          </a:p>
          <a:p>
            <a:pPr marL="457200" lvl="1" indent="0">
              <a:buNone/>
            </a:pPr>
            <a:endParaRPr lang="en-US" sz="2800" i="1" dirty="0">
              <a:solidFill>
                <a:srgbClr val="050C9B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05B70-805D-7F9D-CB4C-13B72F74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984" y="1325217"/>
            <a:ext cx="7562987" cy="120797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E2BF30-4741-369D-2D4D-1E8A1F74D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929020"/>
            <a:ext cx="6649570" cy="1127792"/>
          </a:xfrm>
          <a:prstGeom prst="rect">
            <a:avLst/>
          </a:prstGeom>
          <a:effectLst>
            <a:glow rad="1143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1487C-F73C-4F39-03EE-64EAF2E0F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924" y="4324807"/>
            <a:ext cx="4208151" cy="1718006"/>
          </a:xfrm>
          <a:prstGeom prst="rect">
            <a:avLst/>
          </a:prstGeom>
          <a:ln w="34925">
            <a:solidFill>
              <a:srgbClr val="C8102E"/>
            </a:solidFill>
          </a:ln>
          <a:effectLst>
            <a:glow rad="127000">
              <a:schemeClr val="bg1">
                <a:lumMod val="50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461B1-A2A1-246C-4A79-AAD2E59FC727}"/>
              </a:ext>
            </a:extLst>
          </p:cNvPr>
          <p:cNvSpPr txBox="1"/>
          <p:nvPr/>
        </p:nvSpPr>
        <p:spPr>
          <a:xfrm>
            <a:off x="9331711" y="4162357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Gabriola" panose="04040605051002020D02" pitchFamily="82" charset="0"/>
              </a:rPr>
              <a:t>flux dilution factor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19A25-7394-F0F9-423B-1D5BE23F43B5}"/>
              </a:ext>
            </a:extLst>
          </p:cNvPr>
          <p:cNvCxnSpPr>
            <a:cxnSpLocks/>
          </p:cNvCxnSpPr>
          <p:nvPr/>
        </p:nvCxnSpPr>
        <p:spPr>
          <a:xfrm flipH="1" flipV="1">
            <a:off x="10359863" y="3929239"/>
            <a:ext cx="155737" cy="371894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F72854E-612D-0341-EBDD-F6DBBF95C2EB}"/>
              </a:ext>
            </a:extLst>
          </p:cNvPr>
          <p:cNvSpPr txBox="1"/>
          <p:nvPr/>
        </p:nvSpPr>
        <p:spPr>
          <a:xfrm>
            <a:off x="135252" y="6308239"/>
            <a:ext cx="1205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latin typeface="Gabriola" panose="04040605051002020D02" pitchFamily="82" charset="0"/>
              </a:rPr>
              <a:t>Of note: experience shows that there’s rarely 1:1 effect – many parameters intertwined in </a:t>
            </a:r>
            <a:r>
              <a:rPr lang="en-US" sz="3200" b="1" i="1" dirty="0">
                <a:solidFill>
                  <a:srgbClr val="C00000"/>
                </a:solidFill>
                <a:highlight>
                  <a:srgbClr val="FFFF00"/>
                </a:highlight>
                <a:latin typeface="Gabriola" panose="04040605051002020D02" pitchFamily="82" charset="0"/>
              </a:rPr>
              <a:t>Lumi..</a:t>
            </a:r>
            <a:r>
              <a:rPr lang="en-US" sz="3200" dirty="0">
                <a:solidFill>
                  <a:srgbClr val="C00000"/>
                </a:solidFill>
                <a:highlight>
                  <a:srgbClr val="FFFF00"/>
                </a:highlight>
                <a:latin typeface="Gabriola" panose="04040605051002020D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0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4DC67-ADF8-FD5F-354D-252EADABD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91DC6D-32D1-51E9-929D-EFB4E254E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086074"/>
              </p:ext>
            </p:extLst>
          </p:nvPr>
        </p:nvGraphicFramePr>
        <p:xfrm>
          <a:off x="203041" y="851179"/>
          <a:ext cx="11806465" cy="590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636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1707541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1919072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  <a:gridCol w="1919072">
                  <a:extLst>
                    <a:ext uri="{9D8B030D-6E8A-4147-A177-3AD203B41FA5}">
                      <a16:colId xmlns:a16="http://schemas.microsoft.com/office/drawing/2014/main" val="26364787"/>
                    </a:ext>
                  </a:extLst>
                </a:gridCol>
                <a:gridCol w="1919072">
                  <a:extLst>
                    <a:ext uri="{9D8B030D-6E8A-4147-A177-3AD203B41FA5}">
                      <a16:colId xmlns:a16="http://schemas.microsoft.com/office/drawing/2014/main" val="3544222189"/>
                    </a:ext>
                  </a:extLst>
                </a:gridCol>
                <a:gridCol w="1919072">
                  <a:extLst>
                    <a:ext uri="{9D8B030D-6E8A-4147-A177-3AD203B41FA5}">
                      <a16:colId xmlns:a16="http://schemas.microsoft.com/office/drawing/2014/main" val="501953197"/>
                    </a:ext>
                  </a:extLst>
                </a:gridCol>
              </a:tblGrid>
              <a:tr h="672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Cost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Lumi Risk</a:t>
                      </a:r>
                      <a:endParaRPr lang="en-US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Field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Circumf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2/3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Apert</a:t>
                      </a:r>
                      <a:r>
                        <a:rPr lang="en-US" sz="2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Optics/IR/DA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Dynamics/</a:t>
                      </a:r>
                      <a:r>
                        <a:rPr lang="el-G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ξ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(1 - 3)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41835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Collim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l-G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ν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(3 - 10)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85879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Power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Infr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2/3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06026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Combined Risk (avg-max)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10-20%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1/10-1/50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A9BDEC8-0B56-BE06-4068-F7FD7C16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49"/>
            <a:ext cx="10448476" cy="914400"/>
          </a:xfrm>
        </p:spPr>
        <p:txBody>
          <a:bodyPr>
            <a:normAutofit/>
          </a:bodyPr>
          <a:lstStyle/>
          <a:p>
            <a:r>
              <a:rPr lang="en-US" dirty="0"/>
              <a:t>#1 Collider Ring: Risk Registry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D49364-CE22-BD4C-DD97-8E961B77AB82}"/>
              </a:ext>
            </a:extLst>
          </p:cNvPr>
          <p:cNvSpPr/>
          <p:nvPr/>
        </p:nvSpPr>
        <p:spPr>
          <a:xfrm>
            <a:off x="2667000" y="3429000"/>
            <a:ext cx="1600200" cy="19050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5BC77-2C48-5468-857B-496196943C1F}"/>
              </a:ext>
            </a:extLst>
          </p:cNvPr>
          <p:cNvSpPr/>
          <p:nvPr/>
        </p:nvSpPr>
        <p:spPr>
          <a:xfrm>
            <a:off x="4648200" y="1524000"/>
            <a:ext cx="1219200" cy="12954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7D8A24-CAA4-3D7F-0448-F14C08858663}"/>
              </a:ext>
            </a:extLst>
          </p:cNvPr>
          <p:cNvSpPr/>
          <p:nvPr/>
        </p:nvSpPr>
        <p:spPr>
          <a:xfrm>
            <a:off x="6324602" y="1524000"/>
            <a:ext cx="1676398" cy="18288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0E6DA9-301B-43FE-376D-20CB97950CFA}"/>
              </a:ext>
            </a:extLst>
          </p:cNvPr>
          <p:cNvSpPr/>
          <p:nvPr/>
        </p:nvSpPr>
        <p:spPr>
          <a:xfrm>
            <a:off x="8458202" y="3352800"/>
            <a:ext cx="3047998" cy="12954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1D6B8-8B51-6F87-2497-52F5556A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98" y="2209800"/>
            <a:ext cx="8572501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2B1358-1A6E-D6B8-5CC7-03F06293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9" y="2889539"/>
            <a:ext cx="9220201" cy="2977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A72C92-3B46-AF3B-F7DC-7CA163428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2" y="6013739"/>
            <a:ext cx="11614808" cy="747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3AC1B0-FFB8-F63F-F921-AC272002AD2E}"/>
              </a:ext>
            </a:extLst>
          </p:cNvPr>
          <p:cNvSpPr txBox="1"/>
          <p:nvPr/>
        </p:nvSpPr>
        <p:spPr>
          <a:xfrm>
            <a:off x="6346007" y="1216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the subsystem</a:t>
            </a:r>
          </a:p>
        </p:txBody>
      </p:sp>
    </p:spTree>
    <p:extLst>
      <p:ext uri="{BB962C8B-B14F-4D97-AF65-F5344CB8AC3E}">
        <p14:creationId xmlns:p14="http://schemas.microsoft.com/office/powerpoint/2010/main" val="14846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42183-3197-78A8-417B-0C8BF489A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1829-48F8-1740-EB45-2912BE2E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3969"/>
            <a:ext cx="9144000" cy="641739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#2 : Accelerators (RCSs)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D7F16-75CD-5DB5-9C63-FE329FE4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8165E-C603-F2D6-EF06-70A458DA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102F58-366C-91FB-F835-6E0DBFCF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29" y="1199192"/>
            <a:ext cx="11931366" cy="236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6BC5BB-0117-701E-1B6A-4CBA9782FA37}"/>
              </a:ext>
            </a:extLst>
          </p:cNvPr>
          <p:cNvSpPr txBox="1"/>
          <p:nvPr/>
        </p:nvSpPr>
        <p:spPr>
          <a:xfrm>
            <a:off x="6629399" y="3642738"/>
            <a:ext cx="546892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Uses fast-pulsed normal magnets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 Hz pulses of O(1-10ms)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6-35 km circumference, muons decay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lot of RF, SC and NC magnets,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Recover energy from magnetic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bunch charge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Maintain beam 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84DB7-AAEA-DFA6-EA1B-78D05B4B570A}"/>
              </a:ext>
            </a:extLst>
          </p:cNvPr>
          <p:cNvSpPr txBox="1"/>
          <p:nvPr/>
        </p:nvSpPr>
        <p:spPr>
          <a:xfrm>
            <a:off x="177229" y="3373857"/>
            <a:ext cx="6149082" cy="3360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affecting max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SC dipole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b="1" i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</a:t>
            </a:r>
            <a:r>
              <a:rPr lang="en-US" sz="20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10-16T,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±10-30%,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=0.7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dE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/E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±5-20%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pulsed field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b="1" i="1" baseline="-25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1.8T,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±10%,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=0.3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dE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/E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±3%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16-35 km,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±10-30%,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=1.0</a:t>
            </a:r>
            <a:r>
              <a:rPr 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dE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/E</a:t>
            </a:r>
            <a:r>
              <a:rPr 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±10-30% </a:t>
            </a:r>
          </a:p>
        </p:txBody>
      </p:sp>
    </p:spTree>
    <p:extLst>
      <p:ext uri="{BB962C8B-B14F-4D97-AF65-F5344CB8AC3E}">
        <p14:creationId xmlns:p14="http://schemas.microsoft.com/office/powerpoint/2010/main" val="21851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91BFDF-42E9-02AF-E643-6E29F4F0A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34000"/>
            <a:ext cx="4953000" cy="838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see </a:t>
            </a:r>
            <a:r>
              <a:rPr lang="en-US" sz="2400" dirty="0">
                <a:solidFill>
                  <a:srgbClr val="0033CC"/>
                </a:solidFill>
              </a:rPr>
              <a:t>arXiv:2411.02966v1 </a:t>
            </a:r>
          </a:p>
          <a:p>
            <a:pPr marL="0" indent="0">
              <a:buNone/>
            </a:pPr>
            <a:r>
              <a:rPr lang="en-US" sz="2400" dirty="0"/>
              <a:t>		and Rebecca’s talk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07AD5-6D35-2BC0-7F15-3B49576E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296B7-1C61-D3A5-ABA9-7E377ACC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893B1D-D177-FC91-7C8A-BD6B2AF3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462"/>
            <a:ext cx="10058400" cy="1066800"/>
          </a:xfrm>
        </p:spPr>
        <p:txBody>
          <a:bodyPr/>
          <a:lstStyle/>
          <a:p>
            <a:r>
              <a:rPr lang="en-US" dirty="0"/>
              <a:t># 2 : Accelerators (for ref)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2D5E5-B321-8FFA-0F50-69A59086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7126"/>
            <a:ext cx="5257830" cy="6474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A4FBA-BACC-3FA1-CDA1-F57935AC5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2" y="1875067"/>
            <a:ext cx="6716637" cy="32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919E8-6996-0603-0A6E-8D7EC2AB4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83FB0E-4AFE-8184-B285-A22FEA4C2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838859"/>
              </p:ext>
            </p:extLst>
          </p:nvPr>
        </p:nvGraphicFramePr>
        <p:xfrm>
          <a:off x="76200" y="762000"/>
          <a:ext cx="11999232" cy="605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963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1450649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26364787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3544222189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501953197"/>
                    </a:ext>
                  </a:extLst>
                </a:gridCol>
              </a:tblGrid>
              <a:tr h="542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Cost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Lumi Risk Factor</a:t>
                      </a:r>
                      <a:endParaRPr lang="en-US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Field SC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Pulsed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Circumf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2/3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 volt/power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2/3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PS,dB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/dt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41835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Optics/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collim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2/3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85879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(1 - 3)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06026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Combined Risk (avg-max)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1/10-1/40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5452BA6-66F0-6B01-E5A2-52C06AAA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49"/>
            <a:ext cx="10448476" cy="914400"/>
          </a:xfrm>
        </p:spPr>
        <p:txBody>
          <a:bodyPr>
            <a:normAutofit/>
          </a:bodyPr>
          <a:lstStyle/>
          <a:p>
            <a:r>
              <a:rPr lang="en-US" dirty="0"/>
              <a:t>#2 Accelerator (RCSs): Risk Registry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1154C1-059A-EE23-BA8E-EAA5E468571C}"/>
              </a:ext>
            </a:extLst>
          </p:cNvPr>
          <p:cNvSpPr/>
          <p:nvPr/>
        </p:nvSpPr>
        <p:spPr>
          <a:xfrm>
            <a:off x="2876550" y="4165626"/>
            <a:ext cx="1466850" cy="19050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875EBC-6CC3-759B-1A63-B30D0D15C5C0}"/>
              </a:ext>
            </a:extLst>
          </p:cNvPr>
          <p:cNvSpPr/>
          <p:nvPr/>
        </p:nvSpPr>
        <p:spPr>
          <a:xfrm>
            <a:off x="4648199" y="1748883"/>
            <a:ext cx="1219200" cy="18288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BB5294-8043-2CD5-8534-0EAF7597AC65}"/>
              </a:ext>
            </a:extLst>
          </p:cNvPr>
          <p:cNvSpPr/>
          <p:nvPr/>
        </p:nvSpPr>
        <p:spPr>
          <a:xfrm>
            <a:off x="6324602" y="4165625"/>
            <a:ext cx="1752598" cy="63497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7A55FD-0FCA-839C-5430-A702FB5E335A}"/>
              </a:ext>
            </a:extLst>
          </p:cNvPr>
          <p:cNvSpPr/>
          <p:nvPr/>
        </p:nvSpPr>
        <p:spPr>
          <a:xfrm>
            <a:off x="8554176" y="4165624"/>
            <a:ext cx="3180624" cy="177797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3298F1-016D-C37C-0C6D-DBB7BBCB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351" y="3643330"/>
            <a:ext cx="9086850" cy="2452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A95B7B-D5DB-D033-8F1E-7D3816364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5" y="6096000"/>
            <a:ext cx="11636705" cy="716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0393B-EDE6-282F-52EA-632BA205E9ED}"/>
              </a:ext>
            </a:extLst>
          </p:cNvPr>
          <p:cNvSpPr txBox="1"/>
          <p:nvPr/>
        </p:nvSpPr>
        <p:spPr>
          <a:xfrm>
            <a:off x="6346007" y="1216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the subsystem</a:t>
            </a:r>
          </a:p>
        </p:txBody>
      </p:sp>
    </p:spTree>
    <p:extLst>
      <p:ext uri="{BB962C8B-B14F-4D97-AF65-F5344CB8AC3E}">
        <p14:creationId xmlns:p14="http://schemas.microsoft.com/office/powerpoint/2010/main" val="17083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77B1D-2E74-201E-9FBE-F5DFB292F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34EA-0F42-B6AC-11F8-D7651CBE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3969"/>
            <a:ext cx="9144000" cy="641739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#3 : Cooling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CC859-8AF2-2282-1D71-BEA50784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093C-302D-9B87-F055-634D092D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AFB6F-8941-6F58-3AEC-D728BB16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288"/>
          <a:stretch>
            <a:fillRect/>
          </a:stretch>
        </p:blipFill>
        <p:spPr>
          <a:xfrm>
            <a:off x="14276" y="1162730"/>
            <a:ext cx="11671583" cy="2434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4C3EA-9EF2-E945-F9BC-2A4C5EE08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1" y="3429000"/>
            <a:ext cx="6307120" cy="3375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D9708E-162B-28B2-3DCD-115F064F604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81764" y="3945825"/>
            <a:ext cx="3714354" cy="2724055"/>
          </a:xfrm>
          <a:prstGeom prst="rect">
            <a:avLst/>
          </a:prstGeom>
          <a:ln w="0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FF8476-0F28-3F98-9FE1-6B549EA4D656}"/>
              </a:ext>
            </a:extLst>
          </p:cNvPr>
          <p:cNvSpPr txBox="1"/>
          <p:nvPr/>
        </p:nvSpPr>
        <p:spPr>
          <a:xfrm rot="16200000">
            <a:off x="518928" y="5083541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H" sz="1400" dirty="0"/>
              <a:t>better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E55EF1-5265-BD86-2287-30E48D50DA26}"/>
              </a:ext>
            </a:extLst>
          </p:cNvPr>
          <p:cNvSpPr txBox="1"/>
          <p:nvPr/>
        </p:nvSpPr>
        <p:spPr>
          <a:xfrm>
            <a:off x="2480961" y="6541121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H" sz="1400" dirty="0"/>
              <a:t>better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10AF1-BB6A-BF9F-C36E-C2C6BB462B6D}"/>
              </a:ext>
            </a:extLst>
          </p:cNvPr>
          <p:cNvSpPr txBox="1"/>
          <p:nvPr/>
        </p:nvSpPr>
        <p:spPr>
          <a:xfrm>
            <a:off x="836082" y="3429000"/>
            <a:ext cx="1589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Previous design (MAP)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9B1F84-96F7-0C71-34AE-AF539B479CF1}"/>
              </a:ext>
            </a:extLst>
          </p:cNvPr>
          <p:cNvSpPr txBox="1"/>
          <p:nvPr/>
        </p:nvSpPr>
        <p:spPr>
          <a:xfrm>
            <a:off x="810593" y="372603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5698BE-8903-2FD5-B635-B88A78C2294A}"/>
              </a:ext>
            </a:extLst>
          </p:cNvPr>
          <p:cNvCxnSpPr>
            <a:cxnSpLocks/>
          </p:cNvCxnSpPr>
          <p:nvPr/>
        </p:nvCxnSpPr>
        <p:spPr>
          <a:xfrm>
            <a:off x="1134028" y="4011403"/>
            <a:ext cx="409762" cy="294462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D01033-D1D3-EBF4-66C0-75D57CFBA00C}"/>
              </a:ext>
            </a:extLst>
          </p:cNvPr>
          <p:cNvCxnSpPr>
            <a:cxnSpLocks/>
          </p:cNvCxnSpPr>
          <p:nvPr/>
        </p:nvCxnSpPr>
        <p:spPr>
          <a:xfrm>
            <a:off x="915355" y="4447227"/>
            <a:ext cx="588716" cy="409898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36CDD0-0E5E-6E18-2AAE-ECE0FBC1126C}"/>
              </a:ext>
            </a:extLst>
          </p:cNvPr>
          <p:cNvCxnSpPr>
            <a:cxnSpLocks/>
          </p:cNvCxnSpPr>
          <p:nvPr/>
        </p:nvCxnSpPr>
        <p:spPr>
          <a:xfrm flipH="1" flipV="1">
            <a:off x="1123533" y="4324073"/>
            <a:ext cx="447665" cy="3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D713E2-B666-CDA0-F77B-3A2ADB400CC9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630723" y="3705999"/>
            <a:ext cx="244681" cy="527858"/>
          </a:xfrm>
          <a:prstGeom prst="straightConnector1">
            <a:avLst/>
          </a:prstGeom>
          <a:ln w="317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9BDC1-C69C-0898-875B-1A8FFABCA977}"/>
              </a:ext>
            </a:extLst>
          </p:cNvPr>
          <p:cNvSpPr/>
          <p:nvPr/>
        </p:nvSpPr>
        <p:spPr>
          <a:xfrm>
            <a:off x="2146443" y="4482959"/>
            <a:ext cx="1413571" cy="831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6EA6A9-51D9-7A14-041B-C7FD5B403D23}"/>
              </a:ext>
            </a:extLst>
          </p:cNvPr>
          <p:cNvSpPr/>
          <p:nvPr/>
        </p:nvSpPr>
        <p:spPr>
          <a:xfrm>
            <a:off x="2746655" y="4089841"/>
            <a:ext cx="14135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4FE9C2-D036-2EF2-0754-82F59B6EA797}"/>
              </a:ext>
            </a:extLst>
          </p:cNvPr>
          <p:cNvSpPr/>
          <p:nvPr/>
        </p:nvSpPr>
        <p:spPr>
          <a:xfrm>
            <a:off x="2119854" y="4109641"/>
            <a:ext cx="1848849" cy="484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diagram of a diagram&#10;&#10;AI-generated content may be incorrect.">
            <a:extLst>
              <a:ext uri="{FF2B5EF4-FFF2-40B4-BE49-F238E27FC236}">
                <a16:creationId xmlns:a16="http://schemas.microsoft.com/office/drawing/2014/main" id="{2F5D280B-77C7-41B8-C115-707DBD931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6" r="29806" b="23235"/>
          <a:stretch>
            <a:fillRect/>
          </a:stretch>
        </p:blipFill>
        <p:spPr>
          <a:xfrm flipH="1">
            <a:off x="2022191" y="3523069"/>
            <a:ext cx="1753847" cy="926812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E7EE715-9FE3-7F65-6190-6F07E68696B4}"/>
              </a:ext>
            </a:extLst>
          </p:cNvPr>
          <p:cNvCxnSpPr>
            <a:cxnSpLocks/>
          </p:cNvCxnSpPr>
          <p:nvPr/>
        </p:nvCxnSpPr>
        <p:spPr>
          <a:xfrm flipH="1">
            <a:off x="2048913" y="4351769"/>
            <a:ext cx="671893" cy="1186616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71B07A-3670-4A3A-D6A7-F8F5F568238D}"/>
              </a:ext>
            </a:extLst>
          </p:cNvPr>
          <p:cNvCxnSpPr>
            <a:cxnSpLocks/>
          </p:cNvCxnSpPr>
          <p:nvPr/>
        </p:nvCxnSpPr>
        <p:spPr>
          <a:xfrm flipH="1">
            <a:off x="2746655" y="4324073"/>
            <a:ext cx="211487" cy="1709984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3CD0E8-4761-F5F5-5A0B-C8AFD7EC4EB1}"/>
              </a:ext>
            </a:extLst>
          </p:cNvPr>
          <p:cNvCxnSpPr>
            <a:cxnSpLocks/>
          </p:cNvCxnSpPr>
          <p:nvPr/>
        </p:nvCxnSpPr>
        <p:spPr>
          <a:xfrm>
            <a:off x="3216355" y="4324073"/>
            <a:ext cx="248849" cy="1410932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DDE6E2-4C2F-6E8E-51EA-4230B7B38878}"/>
              </a:ext>
            </a:extLst>
          </p:cNvPr>
          <p:cNvCxnSpPr>
            <a:cxnSpLocks/>
          </p:cNvCxnSpPr>
          <p:nvPr/>
        </p:nvCxnSpPr>
        <p:spPr>
          <a:xfrm>
            <a:off x="3440516" y="4351769"/>
            <a:ext cx="266285" cy="579719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C89832-CA2A-B99C-C93E-72A8567FBEF6}"/>
              </a:ext>
            </a:extLst>
          </p:cNvPr>
          <p:cNvCxnSpPr>
            <a:cxnSpLocks/>
          </p:cNvCxnSpPr>
          <p:nvPr/>
        </p:nvCxnSpPr>
        <p:spPr>
          <a:xfrm rot="5400000">
            <a:off x="2803930" y="5998053"/>
            <a:ext cx="0" cy="1080120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99BA2A-745B-1B30-FF2D-4F86CE9D58BA}"/>
              </a:ext>
            </a:extLst>
          </p:cNvPr>
          <p:cNvCxnSpPr>
            <a:cxnSpLocks/>
          </p:cNvCxnSpPr>
          <p:nvPr/>
        </p:nvCxnSpPr>
        <p:spPr>
          <a:xfrm>
            <a:off x="980460" y="4850820"/>
            <a:ext cx="0" cy="967213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01818E-4BCA-52F2-E8E1-10D1EA70648F}"/>
              </a:ext>
            </a:extLst>
          </p:cNvPr>
          <p:cNvSpPr txBox="1"/>
          <p:nvPr/>
        </p:nvSpPr>
        <p:spPr>
          <a:xfrm>
            <a:off x="4473883" y="3642738"/>
            <a:ext cx="762443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Novel, complex lattice with cavities and absorbers in solenoids to achieve design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transv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long emittances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Critical: transmission efficiency depends in B, RF gradients, length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NC RF in high magnetic field (2.5-17 T), two RF frequencies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Collective effects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cooling 45 T solenoids, 10 different RF frequencies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7E0A5-0160-660A-4696-843AC8688943}"/>
              </a:ext>
            </a:extLst>
          </p:cNvPr>
          <p:cNvSpPr txBox="1"/>
          <p:nvPr/>
        </p:nvSpPr>
        <p:spPr>
          <a:xfrm>
            <a:off x="102312" y="4305460"/>
            <a:ext cx="756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Achieved</a:t>
            </a:r>
          </a:p>
        </p:txBody>
      </p:sp>
    </p:spTree>
    <p:extLst>
      <p:ext uri="{BB962C8B-B14F-4D97-AF65-F5344CB8AC3E}">
        <p14:creationId xmlns:p14="http://schemas.microsoft.com/office/powerpoint/2010/main" val="36343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17321-C654-2CE0-7C26-FF5099555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1FF5C5-F082-3FF6-72D3-250DED0CE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24" y="5720150"/>
            <a:ext cx="4953000" cy="8382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see </a:t>
            </a:r>
            <a:r>
              <a:rPr lang="en-US" sz="2400" dirty="0">
                <a:solidFill>
                  <a:srgbClr val="0033CC"/>
                </a:solidFill>
              </a:rPr>
              <a:t>arXiv:2411.02966v1 </a:t>
            </a:r>
          </a:p>
          <a:p>
            <a:pPr marL="0" indent="0">
              <a:buNone/>
            </a:pPr>
            <a:r>
              <a:rPr lang="en-US" sz="2400" dirty="0" err="1"/>
              <a:t>Diktys</a:t>
            </a:r>
            <a:r>
              <a:rPr lang="en-US" sz="2400" dirty="0"/>
              <a:t> PRL paper and talk, Rebecca’s talk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208D3-D5DF-8F99-A215-40C593B4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1C8B2-F016-EC06-FC25-19A3C81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FF3307-6CAD-08C4-AADC-68FDF384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462"/>
            <a:ext cx="10058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# 3 : Cooling </a:t>
            </a:r>
            <a:br>
              <a:rPr lang="en-US" dirty="0"/>
            </a:br>
            <a:r>
              <a:rPr lang="en-US" dirty="0"/>
              <a:t>(for reference)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2F319-32ED-5420-E2F1-A3191AC3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5956"/>
            <a:ext cx="5239847" cy="2712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566B9-7A89-6A12-5E0C-C759D0073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940654"/>
            <a:ext cx="3200400" cy="29173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250DA1-38B2-51D7-1C59-7A5057191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69" y="3993472"/>
            <a:ext cx="3774019" cy="2872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0170F6-847D-37EF-F2C4-D007C70F5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150" y="44605"/>
            <a:ext cx="5039528" cy="37719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0533F4-6C0D-6FE0-ED77-F3B3A8B4A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627" y="0"/>
            <a:ext cx="3152798" cy="3816522"/>
          </a:xfrm>
          <a:prstGeom prst="rect">
            <a:avLst/>
          </a:prstGeom>
        </p:spPr>
      </p:pic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CC946D10-CB10-8C1C-B5CE-C5EB18D76FD8}"/>
              </a:ext>
            </a:extLst>
          </p:cNvPr>
          <p:cNvSpPr txBox="1">
            <a:spLocks/>
          </p:cNvSpPr>
          <p:nvPr/>
        </p:nvSpPr>
        <p:spPr>
          <a:xfrm>
            <a:off x="76200" y="1311118"/>
            <a:ext cx="5153950" cy="1634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/>
              <a:t>about 1000 m long, &gt;800 cells, ~15 GeV of total RF (energy restored in ~160 MeV beams), 2-17 (50)T solenoids, ~6 orders of magnitude 6D emittance reduction, 80-90% of muons decayed/ lost</a:t>
            </a:r>
            <a:endParaRPr lang="en-US" sz="2400" dirty="0">
              <a:solidFill>
                <a:srgbClr val="0033CC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885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0A98F-BD1A-6C5A-0CC6-D460CCDD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DD0821-2C33-0B08-3BC3-0D2B2D20C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797269"/>
              </p:ext>
            </p:extLst>
          </p:nvPr>
        </p:nvGraphicFramePr>
        <p:xfrm>
          <a:off x="76200" y="762000"/>
          <a:ext cx="11999232" cy="605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963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1450649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26364787"/>
                    </a:ext>
                  </a:extLst>
                </a:gridCol>
                <a:gridCol w="1655178">
                  <a:extLst>
                    <a:ext uri="{9D8B030D-6E8A-4147-A177-3AD203B41FA5}">
                      <a16:colId xmlns:a16="http://schemas.microsoft.com/office/drawing/2014/main" val="3544222189"/>
                    </a:ext>
                  </a:extLst>
                </a:gridCol>
                <a:gridCol w="2245632">
                  <a:extLst>
                    <a:ext uri="{9D8B030D-6E8A-4147-A177-3AD203B41FA5}">
                      <a16:colId xmlns:a16="http://schemas.microsoft.com/office/drawing/2014/main" val="501953197"/>
                    </a:ext>
                  </a:extLst>
                </a:gridCol>
              </a:tblGrid>
              <a:tr h="542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Cost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Lumi Risk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Factor</a:t>
                      </a:r>
                      <a:endParaRPr lang="en-US" sz="5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6D solen.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RL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10-30 %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Final cool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FC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 apertures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 grad/power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Absorbers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41835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Optics/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transm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85879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(1 - 3)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06026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Combined Risk (avg-max)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1/50-1/3000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2DF61A4-3BE6-DCCD-DA71-440AEF97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49"/>
            <a:ext cx="10448476" cy="914400"/>
          </a:xfrm>
        </p:spPr>
        <p:txBody>
          <a:bodyPr>
            <a:normAutofit/>
          </a:bodyPr>
          <a:lstStyle/>
          <a:p>
            <a:r>
              <a:rPr lang="en-US" dirty="0"/>
              <a:t>#3 Muon Cooling : Risk Registry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AA0E88-5314-5D26-6945-11DC92DFDDF5}"/>
              </a:ext>
            </a:extLst>
          </p:cNvPr>
          <p:cNvSpPr/>
          <p:nvPr/>
        </p:nvSpPr>
        <p:spPr>
          <a:xfrm>
            <a:off x="2819400" y="4724400"/>
            <a:ext cx="1466850" cy="1270026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4B3029-F987-8991-E2CD-D413D2C2FCD6}"/>
              </a:ext>
            </a:extLst>
          </p:cNvPr>
          <p:cNvSpPr/>
          <p:nvPr/>
        </p:nvSpPr>
        <p:spPr>
          <a:xfrm>
            <a:off x="6318609" y="1670716"/>
            <a:ext cx="1752598" cy="2494908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3661D2-9EE5-4C4F-F4F0-FCE9E41D60D0}"/>
              </a:ext>
            </a:extLst>
          </p:cNvPr>
          <p:cNvSpPr/>
          <p:nvPr/>
        </p:nvSpPr>
        <p:spPr>
          <a:xfrm>
            <a:off x="8437054" y="3543300"/>
            <a:ext cx="3333024" cy="2362199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3B4153-B772-BC83-4DB4-45186AFD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0"/>
            <a:ext cx="11874230" cy="7262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E739EE-54BA-CDD3-A289-AFFB118C652F}"/>
              </a:ext>
            </a:extLst>
          </p:cNvPr>
          <p:cNvSpPr/>
          <p:nvPr/>
        </p:nvSpPr>
        <p:spPr>
          <a:xfrm>
            <a:off x="2819400" y="2209800"/>
            <a:ext cx="1466850" cy="632839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A2863A-3DC8-C9E8-7102-94CBA14A6AD6}"/>
              </a:ext>
            </a:extLst>
          </p:cNvPr>
          <p:cNvSpPr/>
          <p:nvPr/>
        </p:nvSpPr>
        <p:spPr>
          <a:xfrm>
            <a:off x="6471009" y="2209800"/>
            <a:ext cx="1529991" cy="6858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0DC6F9-063A-357C-94C4-AB52A8313D22}"/>
              </a:ext>
            </a:extLst>
          </p:cNvPr>
          <p:cNvSpPr/>
          <p:nvPr/>
        </p:nvSpPr>
        <p:spPr>
          <a:xfrm>
            <a:off x="8589454" y="4800599"/>
            <a:ext cx="2916746" cy="533401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977A2-D2A0-2905-7C3E-7E583FD955B1}"/>
              </a:ext>
            </a:extLst>
          </p:cNvPr>
          <p:cNvSpPr txBox="1"/>
          <p:nvPr/>
        </p:nvSpPr>
        <p:spPr>
          <a:xfrm>
            <a:off x="6346007" y="1216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the subsystem</a:t>
            </a:r>
          </a:p>
        </p:txBody>
      </p:sp>
    </p:spTree>
    <p:extLst>
      <p:ext uri="{BB962C8B-B14F-4D97-AF65-F5344CB8AC3E}">
        <p14:creationId xmlns:p14="http://schemas.microsoft.com/office/powerpoint/2010/main" val="9575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5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D42FC-DA82-F995-7B63-67F453AA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285A-6276-E314-B5DA-9EE69E99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676400"/>
            <a:ext cx="10896599" cy="1909546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Part I: Reminder of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46F3-F080-4078-F30E-206C1648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599" y="3276600"/>
            <a:ext cx="8127999" cy="9505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Few slides from 2024 US MCC Workshop, FNAL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963EF-E05D-7A56-1196-6577EBB1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67C3B-9A2D-02E1-26F8-973C77C5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6F7320-1339-8245-7DEC-A80769833772}"/>
              </a:ext>
            </a:extLst>
          </p:cNvPr>
          <p:cNvSpPr txBox="1">
            <a:spLocks/>
          </p:cNvSpPr>
          <p:nvPr/>
        </p:nvSpPr>
        <p:spPr>
          <a:xfrm>
            <a:off x="381000" y="3679882"/>
            <a:ext cx="10896599" cy="190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Slab" pitchFamily="2" charset="0"/>
                <a:cs typeface="Arial" pitchFamily="34" charset="0"/>
              </a:defRPr>
            </a:lvl1pPr>
          </a:lstStyle>
          <a:p>
            <a:r>
              <a:rPr lang="en-US" sz="6600" dirty="0">
                <a:solidFill>
                  <a:srgbClr val="FF0000"/>
                </a:solidFill>
              </a:rPr>
              <a:t> 			Goals of This Study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05408F-D6E6-6EB8-85AD-06ED0759BD65}"/>
              </a:ext>
            </a:extLst>
          </p:cNvPr>
          <p:cNvSpPr txBox="1">
            <a:spLocks/>
          </p:cNvSpPr>
          <p:nvPr/>
        </p:nvSpPr>
        <p:spPr>
          <a:xfrm>
            <a:off x="3213099" y="5352091"/>
            <a:ext cx="8127999" cy="95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A bit more detail assessment of </a:t>
            </a:r>
            <a:r>
              <a:rPr lang="en-US" dirty="0" err="1"/>
              <a:t>MuColl</a:t>
            </a:r>
            <a:r>
              <a:rPr lang="en-US" dirty="0"/>
              <a:t> risks</a:t>
            </a:r>
          </a:p>
        </p:txBody>
      </p:sp>
    </p:spTree>
    <p:extLst>
      <p:ext uri="{BB962C8B-B14F-4D97-AF65-F5344CB8AC3E}">
        <p14:creationId xmlns:p14="http://schemas.microsoft.com/office/powerpoint/2010/main" val="14203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0F116-E6EB-CAF2-AB4B-68723D019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AAE2-CFF8-519E-F807-B8A5FE4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6" y="273969"/>
            <a:ext cx="11110924" cy="641739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#4 : Proton Source &amp; </a:t>
            </a:r>
            <a:r>
              <a:rPr lang="en-US" sz="6000" dirty="0" err="1"/>
              <a:t>Targetry</a:t>
            </a:r>
            <a:endParaRPr lang="en-US" sz="6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000D2-2751-3E5F-CC5F-DECF640B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FA359E-84EC-9D00-4A0E-5DA311531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1" y="3429000"/>
            <a:ext cx="6307120" cy="3375841"/>
          </a:xfrm>
          <a:prstGeom prst="rect">
            <a:avLst/>
          </a:prstGeom>
        </p:spPr>
      </p:pic>
      <p:pic>
        <p:nvPicPr>
          <p:cNvPr id="5" name="Picture 4" descr="A diagram of a circular object&#10;&#10;Description automatically generated">
            <a:extLst>
              <a:ext uri="{FF2B5EF4-FFF2-40B4-BE49-F238E27FC236}">
                <a16:creationId xmlns:a16="http://schemas.microsoft.com/office/drawing/2014/main" id="{F4094E49-75E4-1A37-76A2-224E1DC14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84" y="1481481"/>
            <a:ext cx="7624437" cy="2000739"/>
          </a:xfrm>
          <a:prstGeom prst="rect">
            <a:avLst/>
          </a:prstGeom>
        </p:spPr>
      </p:pic>
      <p:pic>
        <p:nvPicPr>
          <p:cNvPr id="7" name="Picture 6" descr="A diagram of a machine&#10;&#10;Description automatically generated">
            <a:extLst>
              <a:ext uri="{FF2B5EF4-FFF2-40B4-BE49-F238E27FC236}">
                <a16:creationId xmlns:a16="http://schemas.microsoft.com/office/drawing/2014/main" id="{341F590F-D184-F19B-90FD-38452E2D5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599" y="1257321"/>
            <a:ext cx="5325749" cy="2343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B3677-C80C-E19F-48EE-70847F776CEE}"/>
              </a:ext>
            </a:extLst>
          </p:cNvPr>
          <p:cNvSpPr txBox="1"/>
          <p:nvPr/>
        </p:nvSpPr>
        <p:spPr>
          <a:xfrm>
            <a:off x="4751442" y="3498179"/>
            <a:ext cx="736228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MW, 5-8 GeV, 5 Hz, 5 x 10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protons/pulse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H- 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 loss from black body radiation in beamline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 pulse Accumulator: H- stripping, instabilities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Combiner Ring: space-charge effects, instabilities, losses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bunch combiner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 MJ/pulse  target :  mercury or graphite?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 yield/collection vs HTS vs LTS solenoids, magnet shielding, target stress, cooling, radiation, </a:t>
            </a: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4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Content Placeholder 5">
            <a:extLst>
              <a:ext uri="{FF2B5EF4-FFF2-40B4-BE49-F238E27FC236}">
                <a16:creationId xmlns:a16="http://schemas.microsoft.com/office/drawing/2014/main" id="{4E5B442B-FAEE-6DEC-0C6A-5641AEA14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3327664"/>
            <a:ext cx="4751442" cy="3500295"/>
          </a:xfr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75CD1A-82B9-F40C-71A0-3C3F971C29B9}"/>
              </a:ext>
            </a:extLst>
          </p:cNvPr>
          <p:cNvCxnSpPr>
            <a:cxnSpLocks/>
          </p:cNvCxnSpPr>
          <p:nvPr/>
        </p:nvCxnSpPr>
        <p:spPr>
          <a:xfrm>
            <a:off x="762001" y="5486400"/>
            <a:ext cx="3809999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4AC3-9317-9727-DE09-7F051D369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D7275-94E7-9D97-E315-FCC5249CB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08" y="5887486"/>
            <a:ext cx="4953000" cy="838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33CC"/>
                </a:solidFill>
              </a:rPr>
              <a:t>arXiv:2411.02966v1 (IMCC)</a:t>
            </a:r>
          </a:p>
          <a:p>
            <a:pPr marL="0" indent="0">
              <a:buNone/>
            </a:pPr>
            <a:r>
              <a:rPr lang="en-US" sz="2400" dirty="0"/>
              <a:t> Jeff Eldered (FNAL)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ED254-B337-5F58-09B5-FF9ECA32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57FAA-6E65-7F9D-000F-F2CAB2B8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A2C28B-C9D4-932D-FF94-B42FAD1B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719" y="83845"/>
            <a:ext cx="5562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# 4 : Proton Source </a:t>
            </a:r>
            <a:br>
              <a:rPr lang="en-US" dirty="0"/>
            </a:br>
            <a:r>
              <a:rPr lang="en-US" dirty="0"/>
              <a:t>(for reference)</a:t>
            </a:r>
          </a:p>
        </p:txBody>
      </p:sp>
      <p:pic>
        <p:nvPicPr>
          <p:cNvPr id="6" name="Picture 5" descr="A table with text and numbers&#10;&#10;Description automatically generated">
            <a:extLst>
              <a:ext uri="{FF2B5EF4-FFF2-40B4-BE49-F238E27FC236}">
                <a16:creationId xmlns:a16="http://schemas.microsoft.com/office/drawing/2014/main" id="{A86C74F1-CD96-2D89-3219-730C3A4C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896" y="1225598"/>
            <a:ext cx="7259104" cy="4490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D30312-A8E0-E155-0A85-9D709219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907"/>
            <a:ext cx="5084851" cy="2191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4F8F39-4EE6-465B-DD8C-899694EE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" y="2445178"/>
            <a:ext cx="5035659" cy="1802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096B7-D4A1-284A-B8F3-2C7278BDD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" y="4304952"/>
            <a:ext cx="5035659" cy="24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58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F3701-FDD3-2E65-199C-C1835B2E3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AB93DD9-573D-D5B2-BA15-6DF6EDD05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189325"/>
              </p:ext>
            </p:extLst>
          </p:nvPr>
        </p:nvGraphicFramePr>
        <p:xfrm>
          <a:off x="76200" y="762000"/>
          <a:ext cx="11999232" cy="605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1728417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26364787"/>
                    </a:ext>
                  </a:extLst>
                </a:gridCol>
                <a:gridCol w="1655178">
                  <a:extLst>
                    <a:ext uri="{9D8B030D-6E8A-4147-A177-3AD203B41FA5}">
                      <a16:colId xmlns:a16="http://schemas.microsoft.com/office/drawing/2014/main" val="3544222189"/>
                    </a:ext>
                  </a:extLst>
                </a:gridCol>
                <a:gridCol w="2245632">
                  <a:extLst>
                    <a:ext uri="{9D8B030D-6E8A-4147-A177-3AD203B41FA5}">
                      <a16:colId xmlns:a16="http://schemas.microsoft.com/office/drawing/2014/main" val="501953197"/>
                    </a:ext>
                  </a:extLst>
                </a:gridCol>
              </a:tblGrid>
              <a:tr h="542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Cost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Lumi Risk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factor</a:t>
                      </a:r>
                      <a:endParaRPr lang="en-US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H-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linac </a:t>
                      </a:r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en-US" sz="2800" i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beam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0.7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H-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linac </a:t>
                      </a:r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sz="2800" i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beam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0.3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H- linac </a:t>
                      </a:r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lang="en-US" sz="2800" i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AR/CR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circumf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0.7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AR/CR aperture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41835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AR/CR dynamics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(1 - 3)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1/10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85879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Target/</a:t>
                      </a:r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06026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Combined Risk (avg-max)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40-100%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1/20-1/300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45CD5C8-A227-F180-51C4-428BA924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6200"/>
            <a:ext cx="10448476" cy="914400"/>
          </a:xfrm>
        </p:spPr>
        <p:txBody>
          <a:bodyPr>
            <a:normAutofit/>
          </a:bodyPr>
          <a:lstStyle/>
          <a:p>
            <a:r>
              <a:rPr lang="en-US" i="1" dirty="0"/>
              <a:t>P</a:t>
            </a:r>
            <a:r>
              <a:rPr lang="en-US" dirty="0"/>
              <a:t>-Source and </a:t>
            </a:r>
            <a:r>
              <a:rPr lang="en-US" dirty="0" err="1"/>
              <a:t>Targetry</a:t>
            </a:r>
            <a:r>
              <a:rPr lang="en-US" dirty="0"/>
              <a:t>: Risk Registry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5F0492-7CE8-06DE-00EF-DC60FA1C7AE5}"/>
              </a:ext>
            </a:extLst>
          </p:cNvPr>
          <p:cNvSpPr/>
          <p:nvPr/>
        </p:nvSpPr>
        <p:spPr>
          <a:xfrm>
            <a:off x="3021522" y="4698987"/>
            <a:ext cx="1466850" cy="1270026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0C51E1-6448-131B-C4FE-ED8B5D4DDDA0}"/>
              </a:ext>
            </a:extLst>
          </p:cNvPr>
          <p:cNvSpPr/>
          <p:nvPr/>
        </p:nvSpPr>
        <p:spPr>
          <a:xfrm>
            <a:off x="6318609" y="1670716"/>
            <a:ext cx="1752598" cy="1758284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5C4054-DB7F-3634-EC5D-F5CD385A6E70}"/>
              </a:ext>
            </a:extLst>
          </p:cNvPr>
          <p:cNvSpPr/>
          <p:nvPr/>
        </p:nvSpPr>
        <p:spPr>
          <a:xfrm>
            <a:off x="8305800" y="2283157"/>
            <a:ext cx="3333024" cy="533402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EFA34F-89FE-44D1-A476-759AE446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096000"/>
            <a:ext cx="11734800" cy="7262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0223BA-8387-CBD3-D56D-09F1F2D5166A}"/>
              </a:ext>
            </a:extLst>
          </p:cNvPr>
          <p:cNvSpPr/>
          <p:nvPr/>
        </p:nvSpPr>
        <p:spPr>
          <a:xfrm>
            <a:off x="6374049" y="5404285"/>
            <a:ext cx="1529991" cy="54523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6FA7FF-3B1F-D504-1321-EC0CC05FFB20}"/>
              </a:ext>
            </a:extLst>
          </p:cNvPr>
          <p:cNvSpPr/>
          <p:nvPr/>
        </p:nvSpPr>
        <p:spPr>
          <a:xfrm>
            <a:off x="8589454" y="4800599"/>
            <a:ext cx="2916746" cy="1148916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65AB9-9FF5-C161-1F17-33D5AB2E94FA}"/>
              </a:ext>
            </a:extLst>
          </p:cNvPr>
          <p:cNvSpPr txBox="1"/>
          <p:nvPr/>
        </p:nvSpPr>
        <p:spPr>
          <a:xfrm>
            <a:off x="6346007" y="1216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the subsystem</a:t>
            </a:r>
          </a:p>
        </p:txBody>
      </p:sp>
    </p:spTree>
    <p:extLst>
      <p:ext uri="{BB962C8B-B14F-4D97-AF65-F5344CB8AC3E}">
        <p14:creationId xmlns:p14="http://schemas.microsoft.com/office/powerpoint/2010/main" val="347816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5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199E-C4EE-3B70-3642-50B73288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8B4F17-0C9B-8D46-1E7B-131FCABEF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134696"/>
              </p:ext>
            </p:extLst>
          </p:nvPr>
        </p:nvGraphicFramePr>
        <p:xfrm>
          <a:off x="96385" y="1041457"/>
          <a:ext cx="11999230" cy="554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509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2394706">
                  <a:extLst>
                    <a:ext uri="{9D8B030D-6E8A-4147-A177-3AD203B41FA5}">
                      <a16:colId xmlns:a16="http://schemas.microsoft.com/office/drawing/2014/main" val="3316144703"/>
                    </a:ext>
                  </a:extLst>
                </a:gridCol>
                <a:gridCol w="2153785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07481092"/>
                    </a:ext>
                  </a:extLst>
                </a:gridCol>
                <a:gridCol w="2169430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</a:tblGrid>
              <a:tr h="80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Approx. %*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Subsystem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Collider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Energy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Avg.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Luminosity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-Driver&amp;Targetry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15 - 20 %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1/20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Cooling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10 - 15 %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x 1/50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Acceleration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30 - 60 %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1/10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25 - 40 %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x 1/10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17±4 BCHF   </a:t>
                      </a:r>
                      <a:r>
                        <a:rPr lang="en-US" sz="28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*IMCC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±30%   </a:t>
                      </a:r>
                      <a:r>
                        <a:rPr lang="en-US" sz="28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*IMCC</a:t>
                      </a: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en-US" sz="2800" b="1" baseline="300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~30 %</a:t>
                      </a:r>
                      <a:endParaRPr lang="en-US" sz="2800" b="1" baseline="300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en-US" sz="32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2.5 - 5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TOTAL* (2024)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12 - 18 B$   </a:t>
                      </a:r>
                      <a:r>
                        <a:rPr lang="en-US" sz="2400" b="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*ITF?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-</a:t>
                      </a:r>
                      <a:endParaRPr lang="en-US" sz="2400" b="0" baseline="30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400" b="0" baseline="30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5 - 9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695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598C9-941E-1C81-355F-55389554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66B2CC-40A7-7D95-D40A-C75DBE93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448476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Subsystems: Costs and Risks   </a:t>
            </a:r>
            <a:r>
              <a:rPr lang="en-US" dirty="0"/>
              <a:t>*2025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912349-4BD3-12E9-16C6-6946D61DD9B3}"/>
              </a:ext>
            </a:extLst>
          </p:cNvPr>
          <p:cNvSpPr/>
          <p:nvPr/>
        </p:nvSpPr>
        <p:spPr>
          <a:xfrm>
            <a:off x="5833838" y="1970195"/>
            <a:ext cx="1709962" cy="62060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1EFFEB-89A6-136F-FAFC-C0638AC94553}"/>
              </a:ext>
            </a:extLst>
          </p:cNvPr>
          <p:cNvSpPr/>
          <p:nvPr/>
        </p:nvSpPr>
        <p:spPr>
          <a:xfrm>
            <a:off x="7924800" y="4191000"/>
            <a:ext cx="1709962" cy="62060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C456A7-E30E-A143-EC0B-478340282D83}"/>
              </a:ext>
            </a:extLst>
          </p:cNvPr>
          <p:cNvSpPr/>
          <p:nvPr/>
        </p:nvSpPr>
        <p:spPr>
          <a:xfrm>
            <a:off x="10177238" y="2667000"/>
            <a:ext cx="1709962" cy="62060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0557B-770C-0817-6E9A-372D2174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13149"/>
            <a:ext cx="11999230" cy="16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2C7-F978-B47F-4C07-88DBB3CD0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7AB5-C631-0AE8-85FD-7B7AFB3B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3969"/>
            <a:ext cx="8988137" cy="641739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Summary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712B2-2885-DF9A-8CAE-4A876436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09795"/>
            <a:ext cx="12115800" cy="501480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attempted an overview and analysis of 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MuCol Risks:</a:t>
            </a:r>
          </a:p>
          <a:p>
            <a:pPr lvl="1">
              <a:lnSpc>
                <a:spcPct val="150000"/>
              </a:lnSpc>
            </a:pP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major subsystems (~ 7 factors each)</a:t>
            </a:r>
          </a:p>
          <a:p>
            <a:pPr lvl="1">
              <a:lnSpc>
                <a:spcPct val="150000"/>
              </a:lnSpc>
            </a:pP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 into risks on </a:t>
            </a:r>
            <a:r>
              <a:rPr lang="en-US" sz="10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c.m.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i="1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Energy, Luminosity, Cost </a:t>
            </a: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(of the subsystem)</a:t>
            </a:r>
          </a:p>
          <a:p>
            <a:pPr lvl="1">
              <a:lnSpc>
                <a:spcPct val="150000"/>
              </a:lnSpc>
            </a:pP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the risks: </a:t>
            </a:r>
            <a:r>
              <a:rPr lang="en-US" sz="10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(worst possible) and </a:t>
            </a:r>
            <a:r>
              <a:rPr lang="en-US" sz="10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avg</a:t>
            </a: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~ SQRT(max)</a:t>
            </a:r>
          </a:p>
          <a:p>
            <a:pPr>
              <a:lnSpc>
                <a:spcPct val="150000"/>
              </a:lnSpc>
            </a:pP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</a:t>
            </a: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will be in the Collider and Accelerator (RCS chain) magnets (</a:t>
            </a:r>
            <a:r>
              <a:rPr lang="en-US" sz="10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0400" i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and circumference, and in the Accelerator SRF gradients </a:t>
            </a:r>
          </a:p>
          <a:p>
            <a:pPr lvl="1">
              <a:lnSpc>
                <a:spcPct val="150000"/>
              </a:lnSpc>
            </a:pP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MuCol 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is about </a:t>
            </a: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25-30%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789D-A06E-15DE-2871-8D7D6401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060B7-E462-3036-DF01-74F08395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AD5B-1910-77F0-1688-D95E194E7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FC63-3348-2796-47CB-9B2C3D9E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8274"/>
            <a:ext cx="8988137" cy="641739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Summary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26FF0-EF35-F602-41D1-FC4C8ABB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1020863"/>
            <a:ext cx="12115800" cy="528536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10400" i="1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</a:t>
            </a: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(it is expected that): </a:t>
            </a:r>
          </a:p>
          <a:p>
            <a:pPr lvl="1">
              <a:lnSpc>
                <a:spcPct val="150000"/>
              </a:lnSpc>
            </a:pP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far the largest risk will come from dynamics in the Cooling channel, next one is p-Source/Target and pulsed dB/dt in Accelerator</a:t>
            </a:r>
          </a:p>
          <a:p>
            <a:pPr lvl="1">
              <a:lnSpc>
                <a:spcPct val="150000"/>
              </a:lnSpc>
            </a:pP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Overall, average MuCol 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 </a:t>
            </a: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will be about a factor of </a:t>
            </a: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1/300</a:t>
            </a: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so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10400" i="1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(it is expected that): </a:t>
            </a:r>
          </a:p>
          <a:p>
            <a:pPr lvl="1">
              <a:lnSpc>
                <a:spcPct val="150000"/>
              </a:lnSpc>
            </a:pP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cost will be of the Accelerator (RCS chain), then Collider</a:t>
            </a:r>
          </a:p>
          <a:p>
            <a:pPr lvl="1">
              <a:lnSpc>
                <a:spcPct val="150000"/>
              </a:lnSpc>
            </a:pPr>
            <a:r>
              <a:rPr lang="en-US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cost risks will be in the pulsed magnets’ PSs, Collider and RCS SC magnets, SRF H-  linac</a:t>
            </a:r>
          </a:p>
          <a:p>
            <a:pPr lvl="1">
              <a:lnSpc>
                <a:spcPct val="150000"/>
              </a:lnSpc>
            </a:pP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MuCol cost risk will be about </a:t>
            </a: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25-30%</a:t>
            </a:r>
            <a:endParaRPr lang="en-US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D1E18-F525-937D-6439-25A9D1CC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02F12-EE17-2C61-5F75-1CFE9B438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2917C-A92F-4ADF-9009-492DCA7456C4}"/>
              </a:ext>
            </a:extLst>
          </p:cNvPr>
          <p:cNvSpPr txBox="1"/>
          <p:nvPr/>
        </p:nvSpPr>
        <p:spPr>
          <a:xfrm>
            <a:off x="342900" y="6177745"/>
            <a:ext cx="118110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These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Risk Registries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should help to guide the MuCol R&amp;D program</a:t>
            </a:r>
          </a:p>
        </p:txBody>
      </p:sp>
    </p:spTree>
    <p:extLst>
      <p:ext uri="{BB962C8B-B14F-4D97-AF65-F5344CB8AC3E}">
        <p14:creationId xmlns:p14="http://schemas.microsoft.com/office/powerpoint/2010/main" val="26146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A226A-D6BC-2C26-0380-3722882EB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C731-A570-FBEF-FAFA-6C6054AB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362200"/>
            <a:ext cx="10896599" cy="1909546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Thanks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D056-D83C-8978-65D6-CCDC2F250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953000"/>
            <a:ext cx="9601200" cy="9505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389B-33C0-5600-F3F0-8B25D276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E90E1-6E3E-D0D7-1CDC-D69FAF39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78BCC-9752-47D7-B0E4-553CF5F6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924458-3C1F-FEDD-37A6-5DD1F64D5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3041" y="851179"/>
          <a:ext cx="11806465" cy="590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636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1707541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1919072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  <a:gridCol w="1919072">
                  <a:extLst>
                    <a:ext uri="{9D8B030D-6E8A-4147-A177-3AD203B41FA5}">
                      <a16:colId xmlns:a16="http://schemas.microsoft.com/office/drawing/2014/main" val="26364787"/>
                    </a:ext>
                  </a:extLst>
                </a:gridCol>
                <a:gridCol w="1919072">
                  <a:extLst>
                    <a:ext uri="{9D8B030D-6E8A-4147-A177-3AD203B41FA5}">
                      <a16:colId xmlns:a16="http://schemas.microsoft.com/office/drawing/2014/main" val="3544222189"/>
                    </a:ext>
                  </a:extLst>
                </a:gridCol>
                <a:gridCol w="1919072">
                  <a:extLst>
                    <a:ext uri="{9D8B030D-6E8A-4147-A177-3AD203B41FA5}">
                      <a16:colId xmlns:a16="http://schemas.microsoft.com/office/drawing/2014/main" val="501953197"/>
                    </a:ext>
                  </a:extLst>
                </a:gridCol>
              </a:tblGrid>
              <a:tr h="672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Cost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Lumi Risk</a:t>
                      </a:r>
                      <a:endParaRPr lang="en-US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Field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Circumf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2/3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Apert</a:t>
                      </a:r>
                      <a:r>
                        <a:rPr lang="en-US" sz="28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Optics/IR/DA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Dynamics/</a:t>
                      </a:r>
                      <a:r>
                        <a:rPr lang="el-G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ξ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(1 - 3)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41835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Collim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l-GR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ν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(3 - 10)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85879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Power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Infr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2/3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06026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Combined Risk (avg-max)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10-20%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1/10-1/50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1C4109D-7FD3-C182-4902-822FC720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49"/>
            <a:ext cx="10448476" cy="914400"/>
          </a:xfrm>
        </p:spPr>
        <p:txBody>
          <a:bodyPr>
            <a:normAutofit/>
          </a:bodyPr>
          <a:lstStyle/>
          <a:p>
            <a:r>
              <a:rPr lang="en-US" dirty="0"/>
              <a:t>#1 Collider Ring: Risk Registry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3B28D8-D95D-4CED-5415-69CC640E26B0}"/>
              </a:ext>
            </a:extLst>
          </p:cNvPr>
          <p:cNvSpPr/>
          <p:nvPr/>
        </p:nvSpPr>
        <p:spPr>
          <a:xfrm>
            <a:off x="2667000" y="3429000"/>
            <a:ext cx="1600200" cy="19050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3E0CC1-2BBA-2247-6DD7-8D6B26AC0DF4}"/>
              </a:ext>
            </a:extLst>
          </p:cNvPr>
          <p:cNvSpPr/>
          <p:nvPr/>
        </p:nvSpPr>
        <p:spPr>
          <a:xfrm>
            <a:off x="4648200" y="1524000"/>
            <a:ext cx="1219200" cy="12954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48A148-47B9-4F27-6C5D-1E1BE53FF1E6}"/>
              </a:ext>
            </a:extLst>
          </p:cNvPr>
          <p:cNvSpPr/>
          <p:nvPr/>
        </p:nvSpPr>
        <p:spPr>
          <a:xfrm>
            <a:off x="6324602" y="1524000"/>
            <a:ext cx="1676398" cy="18288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E7CAB5-83A8-2A61-45F1-7332DA765D69}"/>
              </a:ext>
            </a:extLst>
          </p:cNvPr>
          <p:cNvSpPr/>
          <p:nvPr/>
        </p:nvSpPr>
        <p:spPr>
          <a:xfrm>
            <a:off x="8458202" y="3352800"/>
            <a:ext cx="3047998" cy="12954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F7894E-4BD8-1611-0C1F-ABF60DDEDD58}"/>
              </a:ext>
            </a:extLst>
          </p:cNvPr>
          <p:cNvSpPr txBox="1"/>
          <p:nvPr/>
        </p:nvSpPr>
        <p:spPr>
          <a:xfrm>
            <a:off x="6346007" y="1216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the subsystem</a:t>
            </a:r>
          </a:p>
        </p:txBody>
      </p:sp>
    </p:spTree>
    <p:extLst>
      <p:ext uri="{BB962C8B-B14F-4D97-AF65-F5344CB8AC3E}">
        <p14:creationId xmlns:p14="http://schemas.microsoft.com/office/powerpoint/2010/main" val="30998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335F5-FCD8-C51E-0AC5-CFCD0B738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A42278-2A15-52CE-A742-982F7A422E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11999232" cy="605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963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1450649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26364787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3544222189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501953197"/>
                    </a:ext>
                  </a:extLst>
                </a:gridCol>
              </a:tblGrid>
              <a:tr h="542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Cost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Lumi Risk Factor</a:t>
                      </a:r>
                      <a:endParaRPr lang="en-US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Field SC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Pulsed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Circumf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2/3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 volt/power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2/3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PS,dB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/dt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41835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Optics/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collim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2/3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85879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(1 - 3)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06026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Combined Risk (avg-max)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1/10-1/40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27721AA-855A-A864-B2BC-2CE5536C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49"/>
            <a:ext cx="10448476" cy="914400"/>
          </a:xfrm>
        </p:spPr>
        <p:txBody>
          <a:bodyPr>
            <a:normAutofit/>
          </a:bodyPr>
          <a:lstStyle/>
          <a:p>
            <a:r>
              <a:rPr lang="en-US" dirty="0"/>
              <a:t>#2 Accelerator (RCSs): Risk Registry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A9E0CC-9608-F57B-995C-26119FB8A15F}"/>
              </a:ext>
            </a:extLst>
          </p:cNvPr>
          <p:cNvSpPr/>
          <p:nvPr/>
        </p:nvSpPr>
        <p:spPr>
          <a:xfrm>
            <a:off x="2876550" y="4165626"/>
            <a:ext cx="1466850" cy="19050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06367A-53AC-FC56-6C7E-64FC14178D1A}"/>
              </a:ext>
            </a:extLst>
          </p:cNvPr>
          <p:cNvSpPr/>
          <p:nvPr/>
        </p:nvSpPr>
        <p:spPr>
          <a:xfrm>
            <a:off x="4648199" y="1748883"/>
            <a:ext cx="1219200" cy="18288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171CA4-759C-CAD4-3DC3-5048EABBAFCA}"/>
              </a:ext>
            </a:extLst>
          </p:cNvPr>
          <p:cNvSpPr/>
          <p:nvPr/>
        </p:nvSpPr>
        <p:spPr>
          <a:xfrm>
            <a:off x="6324602" y="4165625"/>
            <a:ext cx="1752598" cy="63497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F74034-EFE1-D744-063D-375B4F4336F8}"/>
              </a:ext>
            </a:extLst>
          </p:cNvPr>
          <p:cNvSpPr/>
          <p:nvPr/>
        </p:nvSpPr>
        <p:spPr>
          <a:xfrm>
            <a:off x="8554176" y="4165624"/>
            <a:ext cx="3180624" cy="177797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67C84-3967-9BA2-9561-683E527550B6}"/>
              </a:ext>
            </a:extLst>
          </p:cNvPr>
          <p:cNvSpPr txBox="1"/>
          <p:nvPr/>
        </p:nvSpPr>
        <p:spPr>
          <a:xfrm>
            <a:off x="6346007" y="1216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the subsystem</a:t>
            </a:r>
          </a:p>
        </p:txBody>
      </p:sp>
    </p:spTree>
    <p:extLst>
      <p:ext uri="{BB962C8B-B14F-4D97-AF65-F5344CB8AC3E}">
        <p14:creationId xmlns:p14="http://schemas.microsoft.com/office/powerpoint/2010/main" val="7258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5DFD8-FE7F-0A74-5522-979CF7266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0EFF22C-9BF4-77A6-3F7C-C9DBAF0FC9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11999232" cy="605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963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1450649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26364787"/>
                    </a:ext>
                  </a:extLst>
                </a:gridCol>
                <a:gridCol w="1655178">
                  <a:extLst>
                    <a:ext uri="{9D8B030D-6E8A-4147-A177-3AD203B41FA5}">
                      <a16:colId xmlns:a16="http://schemas.microsoft.com/office/drawing/2014/main" val="3544222189"/>
                    </a:ext>
                  </a:extLst>
                </a:gridCol>
                <a:gridCol w="2245632">
                  <a:extLst>
                    <a:ext uri="{9D8B030D-6E8A-4147-A177-3AD203B41FA5}">
                      <a16:colId xmlns:a16="http://schemas.microsoft.com/office/drawing/2014/main" val="501953197"/>
                    </a:ext>
                  </a:extLst>
                </a:gridCol>
              </a:tblGrid>
              <a:tr h="542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Cost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Lumi Risk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Factor</a:t>
                      </a:r>
                      <a:endParaRPr lang="en-US" sz="500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6D solen.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RL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10-30 %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Final cool </a:t>
                      </a: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FC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1.3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 apertures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RF grad/power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Absorbers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0.8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41835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Optics/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transm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85879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Dynamics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(1 - 3)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06026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Combined Risk (avg-max)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1/50-1/3000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9FD108-210A-3B56-DA94-C64388B07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49"/>
            <a:ext cx="10448476" cy="914400"/>
          </a:xfrm>
        </p:spPr>
        <p:txBody>
          <a:bodyPr>
            <a:normAutofit/>
          </a:bodyPr>
          <a:lstStyle/>
          <a:p>
            <a:r>
              <a:rPr lang="en-US" dirty="0"/>
              <a:t>#3 Muon Cooling : Risk Registry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ABA7CB-A34F-A1A9-9CFF-2A4183207A08}"/>
              </a:ext>
            </a:extLst>
          </p:cNvPr>
          <p:cNvSpPr/>
          <p:nvPr/>
        </p:nvSpPr>
        <p:spPr>
          <a:xfrm>
            <a:off x="2819400" y="4724400"/>
            <a:ext cx="1466850" cy="1270026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ACA560-6F4E-C9D4-9775-C931EB58A0AF}"/>
              </a:ext>
            </a:extLst>
          </p:cNvPr>
          <p:cNvSpPr/>
          <p:nvPr/>
        </p:nvSpPr>
        <p:spPr>
          <a:xfrm>
            <a:off x="6318609" y="1670716"/>
            <a:ext cx="1752598" cy="2494908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691758-2E96-E658-62A0-F47DA2FB049B}"/>
              </a:ext>
            </a:extLst>
          </p:cNvPr>
          <p:cNvSpPr/>
          <p:nvPr/>
        </p:nvSpPr>
        <p:spPr>
          <a:xfrm>
            <a:off x="8437054" y="3543300"/>
            <a:ext cx="3333024" cy="2362199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D234B6-5772-D058-995E-697F8F0185B1}"/>
              </a:ext>
            </a:extLst>
          </p:cNvPr>
          <p:cNvSpPr/>
          <p:nvPr/>
        </p:nvSpPr>
        <p:spPr>
          <a:xfrm>
            <a:off x="2819400" y="2209800"/>
            <a:ext cx="1466850" cy="632839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518349-3FDC-2F14-11A7-428138902FD1}"/>
              </a:ext>
            </a:extLst>
          </p:cNvPr>
          <p:cNvSpPr/>
          <p:nvPr/>
        </p:nvSpPr>
        <p:spPr>
          <a:xfrm>
            <a:off x="6471009" y="2209800"/>
            <a:ext cx="1529991" cy="68580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55A9C1-02AB-8845-A7E7-ADB5A87C3A6B}"/>
              </a:ext>
            </a:extLst>
          </p:cNvPr>
          <p:cNvSpPr/>
          <p:nvPr/>
        </p:nvSpPr>
        <p:spPr>
          <a:xfrm>
            <a:off x="8589454" y="4800599"/>
            <a:ext cx="2916746" cy="533401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A6719-37AF-804C-DF21-B31D1506F06A}"/>
              </a:ext>
            </a:extLst>
          </p:cNvPr>
          <p:cNvSpPr txBox="1"/>
          <p:nvPr/>
        </p:nvSpPr>
        <p:spPr>
          <a:xfrm>
            <a:off x="6346007" y="1216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the subsystem</a:t>
            </a:r>
          </a:p>
        </p:txBody>
      </p:sp>
    </p:spTree>
    <p:extLst>
      <p:ext uri="{BB962C8B-B14F-4D97-AF65-F5344CB8AC3E}">
        <p14:creationId xmlns:p14="http://schemas.microsoft.com/office/powerpoint/2010/main" val="2094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45D3F-E57B-18C0-6E4C-63BAB938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C18B15-AFEC-9988-7972-93F85AAD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17" y="1254944"/>
            <a:ext cx="2971800" cy="457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i="1" dirty="0">
                <a:solidFill>
                  <a:srgbClr val="0033CC"/>
                </a:solidFill>
              </a:rPr>
              <a:t>SCIENCE, </a:t>
            </a:r>
            <a:r>
              <a:rPr lang="en-US" sz="2000" u="sng" dirty="0">
                <a:solidFill>
                  <a:srgbClr val="0033CC"/>
                </a:solidFill>
              </a:rPr>
              <a:t>Jan 8 1998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B3118-EEA9-3BB8-8E3C-460807E2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E1DF92-AD2E-8FF8-CCAD-62F54D9B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4490"/>
            <a:ext cx="10058400" cy="1066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The Machine                                  </a:t>
            </a:r>
            <a:r>
              <a:rPr lang="en-US" sz="4000" dirty="0"/>
              <a:t>*2024</a:t>
            </a:r>
          </a:p>
        </p:txBody>
      </p:sp>
      <p:pic>
        <p:nvPicPr>
          <p:cNvPr id="7" name="Picture 6" descr="A map with a spiral&#10;&#10;Description automatically generated with medium confidence">
            <a:extLst>
              <a:ext uri="{FF2B5EF4-FFF2-40B4-BE49-F238E27FC236}">
                <a16:creationId xmlns:a16="http://schemas.microsoft.com/office/drawing/2014/main" id="{69ED6447-4ED7-D5A6-FD36-3EF3880A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748430"/>
            <a:ext cx="4663268" cy="5033369"/>
          </a:xfrm>
          <a:prstGeom prst="rect">
            <a:avLst/>
          </a:prstGeom>
        </p:spPr>
      </p:pic>
      <p:pic>
        <p:nvPicPr>
          <p:cNvPr id="10" name="Picture 9" descr="Diagram of a muon cooling channel&#10;&#10;Description automatically generated">
            <a:extLst>
              <a:ext uri="{FF2B5EF4-FFF2-40B4-BE49-F238E27FC236}">
                <a16:creationId xmlns:a16="http://schemas.microsoft.com/office/drawing/2014/main" id="{47C3A168-7821-53F5-8FC8-BE9A3A24F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70037"/>
            <a:ext cx="3147489" cy="50117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F5DE07-A997-1C3B-A189-B8AB61445E6A}"/>
              </a:ext>
            </a:extLst>
          </p:cNvPr>
          <p:cNvSpPr txBox="1"/>
          <p:nvPr/>
        </p:nvSpPr>
        <p:spPr>
          <a:xfrm rot="16200000">
            <a:off x="-1821251" y="3333606"/>
            <a:ext cx="4169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Physicists Dream of a Muon Shot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C1AD9D-8FCD-9135-79A4-584C7B3C5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145" y="4789848"/>
            <a:ext cx="3990455" cy="1991952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491487D-FD47-DCEC-6BA3-E1D226EDAF75}"/>
              </a:ext>
            </a:extLst>
          </p:cNvPr>
          <p:cNvSpPr txBox="1">
            <a:spLocks/>
          </p:cNvSpPr>
          <p:nvPr/>
        </p:nvSpPr>
        <p:spPr>
          <a:xfrm>
            <a:off x="4190236" y="450335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2000" i="1" dirty="0">
                <a:solidFill>
                  <a:srgbClr val="0033CC"/>
                </a:solidFill>
              </a:rPr>
              <a:t>SCIENCE, </a:t>
            </a:r>
            <a:r>
              <a:rPr lang="en-US" sz="2000" u="sng" dirty="0">
                <a:solidFill>
                  <a:srgbClr val="0033CC"/>
                </a:solidFill>
              </a:rPr>
              <a:t>Mar 20 2024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DC7CA941-548C-887F-5117-531172838819}"/>
              </a:ext>
            </a:extLst>
          </p:cNvPr>
          <p:cNvSpPr txBox="1">
            <a:spLocks/>
          </p:cNvSpPr>
          <p:nvPr/>
        </p:nvSpPr>
        <p:spPr>
          <a:xfrm>
            <a:off x="7823200" y="1273276"/>
            <a:ext cx="4064000" cy="4014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2000" i="1" dirty="0">
                <a:solidFill>
                  <a:srgbClr val="0033CC"/>
                </a:solidFill>
              </a:rPr>
              <a:t>here we are today, </a:t>
            </a:r>
            <a:r>
              <a:rPr lang="en-US" sz="2000" u="sng" dirty="0">
                <a:solidFill>
                  <a:srgbClr val="0033CC"/>
                </a:solidFill>
              </a:rPr>
              <a:t>Aug 7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202799-48F2-A714-4C2A-8AF3FFFCDF14}"/>
              </a:ext>
            </a:extLst>
          </p:cNvPr>
          <p:cNvSpPr txBox="1"/>
          <p:nvPr/>
        </p:nvSpPr>
        <p:spPr>
          <a:xfrm rot="16200000">
            <a:off x="1995191" y="5293288"/>
            <a:ext cx="2723479" cy="3693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The Dream Machine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1EF6D46-C67F-45FB-110E-37A624697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889" y="299946"/>
            <a:ext cx="4853511" cy="4101171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792B8E99-943C-C986-ECB9-989A12C052F5}"/>
              </a:ext>
            </a:extLst>
          </p:cNvPr>
          <p:cNvSpPr txBox="1">
            <a:spLocks/>
          </p:cNvSpPr>
          <p:nvPr/>
        </p:nvSpPr>
        <p:spPr>
          <a:xfrm>
            <a:off x="4907387" y="398825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Symmetry, </a:t>
            </a:r>
            <a:r>
              <a:rPr lang="en-US" sz="20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</a:t>
            </a:r>
            <a:r>
              <a:rPr lang="en-US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DE4A3C8D-B0D1-2448-0861-5E3DF54F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06474" y="6416674"/>
            <a:ext cx="1219200" cy="365125"/>
          </a:xfrm>
        </p:spPr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27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A2B50-8F19-EFA2-80CE-855928F7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0D8D70-8BF3-9E9A-36D2-274FA59CF0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11999232" cy="605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1728417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  <a:gridCol w="1950405">
                  <a:extLst>
                    <a:ext uri="{9D8B030D-6E8A-4147-A177-3AD203B41FA5}">
                      <a16:colId xmlns:a16="http://schemas.microsoft.com/office/drawing/2014/main" val="26364787"/>
                    </a:ext>
                  </a:extLst>
                </a:gridCol>
                <a:gridCol w="1655178">
                  <a:extLst>
                    <a:ext uri="{9D8B030D-6E8A-4147-A177-3AD203B41FA5}">
                      <a16:colId xmlns:a16="http://schemas.microsoft.com/office/drawing/2014/main" val="3544222189"/>
                    </a:ext>
                  </a:extLst>
                </a:gridCol>
                <a:gridCol w="2245632">
                  <a:extLst>
                    <a:ext uri="{9D8B030D-6E8A-4147-A177-3AD203B41FA5}">
                      <a16:colId xmlns:a16="http://schemas.microsoft.com/office/drawing/2014/main" val="501953197"/>
                    </a:ext>
                  </a:extLst>
                </a:gridCol>
              </a:tblGrid>
              <a:tr h="542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Range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Energy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Cost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ϰ</a:t>
                      </a:r>
                      <a:r>
                        <a:rPr lang="en-US" sz="2800" b="1" i="1" baseline="-250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</a:t>
                      </a:r>
                      <a:endParaRPr lang="en-US" sz="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Lumi Risk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" panose="02020603050405020304" pitchFamily="18" charset="0"/>
                        </a:rPr>
                        <a:t>factor</a:t>
                      </a:r>
                      <a:endParaRPr lang="en-US" sz="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H-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linac </a:t>
                      </a:r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en-US" sz="2800" i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beam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0.7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H-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linac </a:t>
                      </a:r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sz="2800" i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beam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0.3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H- linac </a:t>
                      </a:r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lang="en-US" sz="2800" i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</a:t>
                      </a:r>
                      <a:endPara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0.3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AR/CR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circumf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0.7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AR/CR aperture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418353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AR/CR dynamics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 (1 - 3)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  <a:endParaRPr lang="en-US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0.5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1/10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185879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Target/</a:t>
                      </a:r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r>
                        <a:rPr lang="en-US" sz="2800" i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/length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30-100 %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1.0</a:t>
                      </a:r>
                      <a:r>
                        <a:rPr lang="en-US" sz="2400" dirty="0"/>
                        <a:t> x </a:t>
                      </a:r>
                      <a:r>
                        <a:rPr lang="en-US" sz="2400" dirty="0">
                          <a:solidFill>
                            <a:srgbClr val="C8102E"/>
                          </a:solidFill>
                        </a:rPr>
                        <a:t>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 </a:t>
                      </a:r>
                      <a:r>
                        <a:rPr lang="en-US" sz="2400" i="0" dirty="0"/>
                        <a:t>1/4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06026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Combined Risk (avg-max)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40-100%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1/20-1/300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1193DCB-6F39-EE74-3790-9429E99B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6200"/>
            <a:ext cx="10668000" cy="9144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#4 p</a:t>
            </a:r>
            <a:r>
              <a:rPr lang="en-US" dirty="0"/>
              <a:t>-Source and </a:t>
            </a:r>
            <a:r>
              <a:rPr lang="en-US" dirty="0" err="1"/>
              <a:t>Targetry</a:t>
            </a:r>
            <a:r>
              <a:rPr lang="en-US" dirty="0"/>
              <a:t>: Risk Registry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0E6EDB-4D97-897E-5651-220E5880A021}"/>
              </a:ext>
            </a:extLst>
          </p:cNvPr>
          <p:cNvSpPr/>
          <p:nvPr/>
        </p:nvSpPr>
        <p:spPr>
          <a:xfrm>
            <a:off x="3021522" y="4698987"/>
            <a:ext cx="1466850" cy="1270026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10B7F5-7DA9-9276-74EC-89DB57CCF86A}"/>
              </a:ext>
            </a:extLst>
          </p:cNvPr>
          <p:cNvSpPr/>
          <p:nvPr/>
        </p:nvSpPr>
        <p:spPr>
          <a:xfrm>
            <a:off x="6318609" y="1670716"/>
            <a:ext cx="1752598" cy="1758284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1368EB-563D-C255-1135-54D5400CF368}"/>
              </a:ext>
            </a:extLst>
          </p:cNvPr>
          <p:cNvSpPr/>
          <p:nvPr/>
        </p:nvSpPr>
        <p:spPr>
          <a:xfrm>
            <a:off x="8305800" y="2283157"/>
            <a:ext cx="3333024" cy="533402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29A091-ED10-3F20-C110-3B47A8ACE137}"/>
              </a:ext>
            </a:extLst>
          </p:cNvPr>
          <p:cNvSpPr/>
          <p:nvPr/>
        </p:nvSpPr>
        <p:spPr>
          <a:xfrm>
            <a:off x="6374049" y="5404285"/>
            <a:ext cx="1529991" cy="545230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9F2F26-E5E2-0B2C-D9DC-3D6CC6F0C476}"/>
              </a:ext>
            </a:extLst>
          </p:cNvPr>
          <p:cNvSpPr/>
          <p:nvPr/>
        </p:nvSpPr>
        <p:spPr>
          <a:xfrm>
            <a:off x="8589454" y="4800599"/>
            <a:ext cx="2916746" cy="1148916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BE657-8ECC-6673-09A8-5853F3254D0E}"/>
              </a:ext>
            </a:extLst>
          </p:cNvPr>
          <p:cNvSpPr txBox="1"/>
          <p:nvPr/>
        </p:nvSpPr>
        <p:spPr>
          <a:xfrm>
            <a:off x="6346007" y="12165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of the subsystem</a:t>
            </a:r>
          </a:p>
        </p:txBody>
      </p:sp>
    </p:spTree>
    <p:extLst>
      <p:ext uri="{BB962C8B-B14F-4D97-AF65-F5344CB8AC3E}">
        <p14:creationId xmlns:p14="http://schemas.microsoft.com/office/powerpoint/2010/main" val="26534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5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7F1F1-FB71-5E16-F4AB-8553D8DC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677C4C7-2B32-3EAF-36DA-F8D5313E19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385" y="1041457"/>
          <a:ext cx="11999230" cy="5542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509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2394706">
                  <a:extLst>
                    <a:ext uri="{9D8B030D-6E8A-4147-A177-3AD203B41FA5}">
                      <a16:colId xmlns:a16="http://schemas.microsoft.com/office/drawing/2014/main" val="3316144703"/>
                    </a:ext>
                  </a:extLst>
                </a:gridCol>
                <a:gridCol w="2153785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07481092"/>
                    </a:ext>
                  </a:extLst>
                </a:gridCol>
                <a:gridCol w="2169430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</a:tblGrid>
              <a:tr h="80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Approx. %*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Subsystem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Collider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Energy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Avg.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Luminosity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l"/>
                      <a:r>
                        <a:rPr lang="en-US" sz="2800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-Driver&amp;Targetry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15 - 20 %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1/20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Cooling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10 - 15 %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x 1/50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Acceleration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30 - 60 %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 1/10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</a:rPr>
                        <a:t>25 - 40 %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x 1/10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17±4 BCHF   </a:t>
                      </a:r>
                      <a:r>
                        <a:rPr lang="en-US" sz="28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*IMCC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±30%   </a:t>
                      </a:r>
                      <a:r>
                        <a:rPr lang="en-US" sz="28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*IMCC</a:t>
                      </a:r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en-US" sz="2800" b="1" baseline="300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~30 %</a:t>
                      </a:r>
                      <a:endParaRPr lang="en-US" sz="2800" b="1" baseline="3000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en-US" sz="32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2.5 - 5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  <a:tr h="75501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TOTAL* (2024)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12 - 18 B$   </a:t>
                      </a:r>
                      <a:r>
                        <a:rPr lang="en-US" sz="2400" b="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*ITF?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-</a:t>
                      </a:r>
                      <a:endParaRPr lang="en-US" sz="2400" b="0" baseline="30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400" b="0" baseline="30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5 - 9</a:t>
                      </a:r>
                      <a:endParaRPr lang="en-US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695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111FD-BC85-35B2-4563-B4060883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2AB727-74D3-08EC-D345-B73DDD73A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448476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Subsystems: Costs and Risks   </a:t>
            </a:r>
            <a:r>
              <a:rPr lang="en-US" dirty="0"/>
              <a:t>*2025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ECF8E7-0CAA-60E0-56B8-7E9C9E6307CD}"/>
              </a:ext>
            </a:extLst>
          </p:cNvPr>
          <p:cNvSpPr/>
          <p:nvPr/>
        </p:nvSpPr>
        <p:spPr>
          <a:xfrm>
            <a:off x="5833838" y="1970195"/>
            <a:ext cx="1709962" cy="62060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913A83-7D68-3C37-0F69-498F0EECFFBC}"/>
              </a:ext>
            </a:extLst>
          </p:cNvPr>
          <p:cNvSpPr/>
          <p:nvPr/>
        </p:nvSpPr>
        <p:spPr>
          <a:xfrm>
            <a:off x="7924800" y="4191000"/>
            <a:ext cx="1709962" cy="62060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019CB6-E6BB-D806-CB45-339A71BCA1D8}"/>
              </a:ext>
            </a:extLst>
          </p:cNvPr>
          <p:cNvSpPr/>
          <p:nvPr/>
        </p:nvSpPr>
        <p:spPr>
          <a:xfrm>
            <a:off x="10177238" y="2667000"/>
            <a:ext cx="1709962" cy="620605"/>
          </a:xfrm>
          <a:prstGeom prst="roundRect">
            <a:avLst/>
          </a:prstGeom>
          <a:noFill/>
          <a:ln>
            <a:solidFill>
              <a:srgbClr val="C8102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5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F8108-99EB-387B-7A54-F7168EBA2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35E085-1127-AC58-614E-DFAFE07C6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147520"/>
              </p:ext>
            </p:extLst>
          </p:nvPr>
        </p:nvGraphicFramePr>
        <p:xfrm>
          <a:off x="304800" y="1371600"/>
          <a:ext cx="11049000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964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3118836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Approx. % </a:t>
                      </a:r>
                    </a:p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 the 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Approx. Luminosity </a:t>
                      </a:r>
                    </a:p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Proton Driver and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Targetry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15 - 20 %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 </a:t>
                      </a:r>
                      <a:r>
                        <a:rPr lang="en-US" sz="2800" baseline="30000" dirty="0"/>
                        <a:t>1 - 2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Cooling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10 - 15 %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</a:t>
                      </a:r>
                      <a:r>
                        <a:rPr lang="en-US" sz="2800" baseline="30000" dirty="0"/>
                        <a:t>3 – 4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Acceleration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30 - 60 %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</a:t>
                      </a:r>
                      <a:r>
                        <a:rPr lang="en-US" sz="2800" baseline="30000" dirty="0"/>
                        <a:t>1 – 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25 - 40 %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</a:t>
                      </a:r>
                      <a:r>
                        <a:rPr lang="en-US" sz="2800" baseline="30000" dirty="0"/>
                        <a:t>0 –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12 - 18 B$   </a:t>
                      </a:r>
                      <a:r>
                        <a:rPr lang="en-US" sz="28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*ITF?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en-US" sz="32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5 - 9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1F44B-2FFD-238C-F1E1-489D2184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BE17D4-1D1E-7CF9-1D99-D98D63BD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448476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Subsystems: Costs and Risks   </a:t>
            </a:r>
            <a:r>
              <a:rPr lang="en-US" dirty="0"/>
              <a:t>*2024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F7214-B3DC-4432-DC7C-54CB7EEF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6C791-FD81-FC67-4EB6-81EBA60F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0"/>
            <a:ext cx="5747646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EDF014-9A35-CA2B-41D3-9A0501C83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58" y="3145963"/>
            <a:ext cx="63246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33C8A-9BB6-0E3D-143F-A2F93CCC6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54" y="3808730"/>
            <a:ext cx="5747646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2F02BB-3F3B-2300-FDA0-8FA76108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76" y="4731444"/>
            <a:ext cx="63246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DB4611-E9CA-C736-5832-466DC9C0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49" y="5384860"/>
            <a:ext cx="610292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8E40D-7EA8-D35C-51FD-A503806F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90A35A-3C89-38D2-C999-63D722695E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11049000" cy="469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964">
                  <a:extLst>
                    <a:ext uri="{9D8B030D-6E8A-4147-A177-3AD203B41FA5}">
                      <a16:colId xmlns:a16="http://schemas.microsoft.com/office/drawing/2014/main" val="3606476125"/>
                    </a:ext>
                  </a:extLst>
                </a:gridCol>
                <a:gridCol w="3118836">
                  <a:extLst>
                    <a:ext uri="{9D8B030D-6E8A-4147-A177-3AD203B41FA5}">
                      <a16:colId xmlns:a16="http://schemas.microsoft.com/office/drawing/2014/main" val="8278901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895753954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Approx. % </a:t>
                      </a:r>
                    </a:p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 the 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Approx. Luminosity </a:t>
                      </a:r>
                    </a:p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Risk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865317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Proton Driver and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Targetry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15 - 20 %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 </a:t>
                      </a:r>
                      <a:r>
                        <a:rPr lang="en-US" sz="2800" baseline="30000" dirty="0"/>
                        <a:t>1 - 2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408841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Muon Cooling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10 - 15 %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</a:t>
                      </a:r>
                      <a:r>
                        <a:rPr lang="en-US" sz="2800" baseline="30000" dirty="0"/>
                        <a:t>3 – 4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23814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Acceleration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30 - 60 %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</a:t>
                      </a:r>
                      <a:r>
                        <a:rPr lang="en-US" sz="2800" baseline="30000" dirty="0"/>
                        <a:t>1 – 2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430497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25 - 40 %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10 </a:t>
                      </a:r>
                      <a:r>
                        <a:rPr lang="en-US" sz="2800" baseline="30000" dirty="0"/>
                        <a:t>0 –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10743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12 - 18 B$   </a:t>
                      </a:r>
                      <a:r>
                        <a:rPr lang="en-US" sz="28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*ITF?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</a:t>
                      </a:r>
                      <a:r>
                        <a:rPr lang="en-US" sz="3200" b="1" baseline="300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5 - 9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09693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2FC4C-D731-2846-D326-60A97B13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82FE76-0D45-FB8B-0135-0B7BE891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448476" cy="106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Subsystems: Costs and Risks   </a:t>
            </a:r>
            <a:r>
              <a:rPr lang="en-US" dirty="0"/>
              <a:t>*2024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7A14F-9D36-8D06-DC5C-04D40589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5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F7A5C-6116-EF49-2FFF-BAE3E575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15652-C9D1-3EEC-CD5A-BA2E873A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3969"/>
            <a:ext cx="8988137" cy="641739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Risk Registry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3F7B2-2631-5B0A-E041-0DF785DDD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0895"/>
            <a:ext cx="11887200" cy="5757105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parameters {</a:t>
            </a:r>
            <a:r>
              <a:rPr lang="en-US" sz="112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1200" b="1" i="1" baseline="-25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and design choices</a:t>
            </a:r>
            <a:endParaRPr lang="en-US" sz="11200" i="1" dirty="0"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10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of them affect KPIs – </a:t>
            </a:r>
            <a:r>
              <a:rPr lang="en-US" sz="10800" i="1" dirty="0">
                <a:solidFill>
                  <a:srgbClr val="A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Energy, or Luminosity, or Cost or all the above</a:t>
            </a:r>
          </a:p>
          <a:p>
            <a:pPr lvl="1">
              <a:lnSpc>
                <a:spcPct val="150000"/>
              </a:lnSpc>
            </a:pPr>
            <a:r>
              <a:rPr lang="en-US" sz="10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</a:t>
            </a:r>
            <a:r>
              <a:rPr lang="en-US" sz="10400" i="1" dirty="0">
                <a:solidFill>
                  <a:srgbClr val="A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Lumi </a:t>
            </a:r>
            <a:r>
              <a:rPr lang="en-US" sz="10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</a:t>
            </a:r>
            <a:r>
              <a:rPr lang="en-US" sz="10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N, </a:t>
            </a:r>
            <a:r>
              <a:rPr lang="el-GR" sz="10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US" sz="10400" i="1" baseline="-2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0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0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10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f_coll</a:t>
            </a:r>
            <a:r>
              <a:rPr lang="en-US" sz="10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0400" i="1" dirty="0">
                <a:solidFill>
                  <a:srgbClr val="A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</a:t>
            </a:r>
            <a:r>
              <a:rPr lang="en-US" sz="10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corresponding sub-subsystem costs</a:t>
            </a:r>
          </a:p>
          <a:p>
            <a:pPr>
              <a:lnSpc>
                <a:spcPct val="150000"/>
              </a:lnSpc>
            </a:pPr>
            <a:r>
              <a:rPr lang="en-US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parameter </a:t>
            </a:r>
            <a:r>
              <a:rPr lang="en-US" sz="11200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1200" i="1" baseline="-250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 will: </a:t>
            </a:r>
          </a:p>
          <a:p>
            <a:pPr lvl="1">
              <a:lnSpc>
                <a:spcPct val="150000"/>
              </a:lnSpc>
            </a:pPr>
            <a:r>
              <a:rPr lang="en-US" sz="9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 a “realistic” range of variation </a:t>
            </a:r>
            <a:r>
              <a:rPr lang="en-US" sz="9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(from ±10% …to a factor of x3 or x10)</a:t>
            </a:r>
          </a:p>
          <a:p>
            <a:pPr lvl="1">
              <a:lnSpc>
                <a:spcPct val="150000"/>
              </a:lnSpc>
            </a:pPr>
            <a:r>
              <a:rPr lang="en-US" sz="9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 the sensitivity </a:t>
            </a:r>
            <a:r>
              <a:rPr lang="el-GR" sz="9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9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(exponent): </a:t>
            </a:r>
            <a:r>
              <a:rPr lang="en-US" sz="9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(d </a:t>
            </a:r>
            <a:r>
              <a:rPr lang="en-US" sz="9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KPI </a:t>
            </a:r>
            <a:r>
              <a:rPr lang="en-US" sz="9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/ </a:t>
            </a:r>
            <a:r>
              <a:rPr lang="en-US" sz="9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KPI</a:t>
            </a:r>
            <a:r>
              <a:rPr lang="en-US" sz="9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 ≈ </a:t>
            </a:r>
            <a:r>
              <a:rPr lang="el-GR" sz="9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9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9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9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</a:t>
            </a:r>
            <a:r>
              <a:rPr lang="en-US" sz="9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</a:t>
            </a:r>
            <a:r>
              <a:rPr lang="en-US" sz="9200" i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</a:t>
            </a:r>
            <a:r>
              <a:rPr lang="en-US" sz="9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/</a:t>
            </a:r>
            <a:r>
              <a:rPr lang="en-US" sz="9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</a:t>
            </a:r>
            <a:r>
              <a:rPr lang="en-US" sz="9200" i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</a:t>
            </a:r>
            <a:r>
              <a:rPr lang="en-US" sz="9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</a:p>
          <a:p>
            <a:pPr lvl="5">
              <a:lnSpc>
                <a:spcPct val="150000"/>
              </a:lnSpc>
            </a:pPr>
            <a:r>
              <a:rPr lang="en-US" sz="8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assuming all other parameters fixed (intact)</a:t>
            </a:r>
          </a:p>
          <a:p>
            <a:pPr lvl="1">
              <a:lnSpc>
                <a:spcPct val="150000"/>
              </a:lnSpc>
            </a:pPr>
            <a:r>
              <a:rPr lang="en-US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above, calculate </a:t>
            </a:r>
            <a:r>
              <a:rPr lang="en-US" sz="9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and avg effect on the KPI </a:t>
            </a:r>
            <a:r>
              <a:rPr lang="en-US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subsystem </a:t>
            </a:r>
          </a:p>
          <a:p>
            <a:pPr>
              <a:lnSpc>
                <a:spcPct val="150000"/>
              </a:lnSpc>
            </a:pP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do that for each (of four) main subsystems</a:t>
            </a:r>
          </a:p>
          <a:p>
            <a:pPr lvl="1">
              <a:lnSpc>
                <a:spcPct val="150000"/>
              </a:lnSpc>
            </a:pPr>
            <a:r>
              <a:rPr lang="en-US" sz="9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Using IMCC parameters set as “default” </a:t>
            </a:r>
            <a:r>
              <a:rPr lang="en-US" sz="9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</a:t>
            </a:r>
            <a:r>
              <a:rPr lang="en-US" sz="9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2411.02966</a:t>
            </a:r>
            <a:endParaRPr lang="en-US" sz="9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EF6B3-8462-3736-A21D-C587AB08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2EC69-7114-6CF4-D745-FE2C64F1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7DE-D4E2-0EA6-40F4-A07AB151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3969"/>
            <a:ext cx="8988137" cy="641739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Evaluation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52C0-4732-F7B6-45D0-CA77B4A5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00896"/>
            <a:ext cx="12039600" cy="522370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Accelerator complex systems and main challenges of </a:t>
            </a:r>
            <a:r>
              <a:rPr lang="en-US" sz="11200" i="1" dirty="0">
                <a:solidFill>
                  <a:srgbClr val="A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and Luminosity </a:t>
            </a:r>
            <a:r>
              <a:rPr lang="en-US" sz="1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11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C.Ankenbrandt</a:t>
            </a:r>
            <a:r>
              <a:rPr lang="en-US" sz="1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, et al </a:t>
            </a:r>
            <a:r>
              <a:rPr lang="en-US" sz="112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PRSTAB</a:t>
            </a:r>
            <a:r>
              <a:rPr lang="en-US" sz="1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1999</a:t>
            </a:r>
          </a:p>
          <a:p>
            <a:pPr lvl="1">
              <a:lnSpc>
                <a:spcPct val="120000"/>
              </a:lnSpc>
            </a:pPr>
            <a:r>
              <a:rPr lang="en-US" sz="11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R.Palmer</a:t>
            </a:r>
            <a:r>
              <a:rPr lang="en-US" sz="1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12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RAST</a:t>
            </a:r>
            <a:r>
              <a:rPr lang="en-US" sz="1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2014</a:t>
            </a:r>
          </a:p>
          <a:p>
            <a:pPr lvl="1">
              <a:lnSpc>
                <a:spcPct val="120000"/>
              </a:lnSpc>
            </a:pPr>
            <a:r>
              <a:rPr lang="en-US" sz="1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“Default” IMCC parameters </a:t>
            </a:r>
            <a:r>
              <a:rPr lang="en-US" sz="1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</a:t>
            </a:r>
            <a:r>
              <a:rPr lang="en-US" sz="1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2411.02966</a:t>
            </a:r>
            <a:endParaRPr lang="en-US" sz="1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Publications on various topics/</a:t>
            </a:r>
            <a:r>
              <a:rPr lang="en-US" sz="112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subsubsystems</a:t>
            </a:r>
            <a:endParaRPr lang="en-US" sz="1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1200" i="1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" panose="02020603050405020304" pitchFamily="18" charset="0"/>
              </a:rPr>
              <a:t>Cost </a:t>
            </a:r>
            <a:r>
              <a:rPr lang="en-US" sz="112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analysis</a:t>
            </a:r>
            <a:endParaRPr lang="en-US" sz="11200" i="1" dirty="0">
              <a:solidFill>
                <a:srgbClr val="C810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Snowmass’21</a:t>
            </a: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ITF Report, </a:t>
            </a:r>
            <a:r>
              <a:rPr lang="en-US" sz="1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JINST</a:t>
            </a: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2023</a:t>
            </a:r>
          </a:p>
          <a:p>
            <a:pPr lvl="1">
              <a:lnSpc>
                <a:spcPct val="150000"/>
              </a:lnSpc>
            </a:pPr>
            <a:r>
              <a:rPr lang="en-US" sz="1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European Strategy </a:t>
            </a: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inputs, 2025</a:t>
            </a:r>
          </a:p>
          <a:p>
            <a:pPr lvl="1">
              <a:lnSpc>
                <a:spcPct val="150000"/>
              </a:lnSpc>
            </a:pP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Models by Shiltsev, </a:t>
            </a:r>
            <a:r>
              <a:rPr lang="en-US" sz="1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JINST</a:t>
            </a: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2011, </a:t>
            </a:r>
            <a:r>
              <a:rPr lang="en-US" sz="1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B.Strauss</a:t>
            </a: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1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M.Green</a:t>
            </a: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IEEE </a:t>
            </a:r>
            <a:r>
              <a:rPr lang="en-US" sz="112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Appl.Sci</a:t>
            </a:r>
            <a:r>
              <a:rPr lang="en-US" sz="1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1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2008,...</a:t>
            </a:r>
            <a:endParaRPr lang="en-US" sz="1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6AAFF-719F-0E76-9F97-0F9A26BC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E989AF9-4558-9922-6F3D-95A823D98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2078"/>
            <a:ext cx="12115800" cy="1759941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69888-6A54-FAEF-C3A9-F4E98AFD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70AA6-B2EB-7AEF-FB32-A11D4CD9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0B5A14-B832-8922-FC1F-EC67897C8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i="1" dirty="0"/>
              <a:t>Collider Ring</a:t>
            </a:r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66757-B819-D673-D8D3-43E3FA5B81A6}"/>
              </a:ext>
            </a:extLst>
          </p:cNvPr>
          <p:cNvSpPr txBox="1"/>
          <p:nvPr/>
        </p:nvSpPr>
        <p:spPr>
          <a:xfrm>
            <a:off x="238557" y="3182531"/>
            <a:ext cx="66294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500 W/m loss, magnet strength, lattice design with beta 1.5-5 mm, 0.1% beam energy spread, efficient collimation /protection/ MDI, beam-beam effects and stability, cost of magnets/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and tunnel, negligible neutrino flux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BC9EB9-6C0E-9A79-2640-4B29AB55DCF2}"/>
              </a:ext>
            </a:extLst>
          </p:cNvPr>
          <p:cNvSpPr/>
          <p:nvPr/>
        </p:nvSpPr>
        <p:spPr>
          <a:xfrm>
            <a:off x="10972800" y="1231414"/>
            <a:ext cx="1143000" cy="1892786"/>
          </a:xfrm>
          <a:prstGeom prst="rect">
            <a:avLst/>
          </a:prstGeom>
          <a:noFill/>
          <a:ln w="66675">
            <a:solidFill>
              <a:srgbClr val="0033CC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EC7126-1164-9670-FA9C-316C4A15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849" y="3158558"/>
            <a:ext cx="4343521" cy="3710511"/>
          </a:xfrm>
          <a:prstGeom prst="rect">
            <a:avLst/>
          </a:prstGeom>
        </p:spPr>
      </p:pic>
      <p:sp>
        <p:nvSpPr>
          <p:cNvPr id="16" name="Arrow: Bent 15">
            <a:extLst>
              <a:ext uri="{FF2B5EF4-FFF2-40B4-BE49-F238E27FC236}">
                <a16:creationId xmlns:a16="http://schemas.microsoft.com/office/drawing/2014/main" id="{5EDFBDF8-0DEF-529B-AAA0-64B5131ED6C6}"/>
              </a:ext>
            </a:extLst>
          </p:cNvPr>
          <p:cNvSpPr/>
          <p:nvPr/>
        </p:nvSpPr>
        <p:spPr>
          <a:xfrm rot="10800000">
            <a:off x="11420043" y="3217626"/>
            <a:ext cx="533400" cy="2057398"/>
          </a:xfrm>
          <a:prstGeom prst="bentArrow">
            <a:avLst>
              <a:gd name="adj1" fmla="val 25000"/>
              <a:gd name="adj2" fmla="val 25000"/>
              <a:gd name="adj3" fmla="val 315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6FB48-E70C-BA4B-404C-0C5B3D4C8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3546-3E0D-7D54-0B60-D9E2F04A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3969"/>
            <a:ext cx="8988137" cy="641739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#1 : Collider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B13AC-7832-10A1-1203-2D9EC7F4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8665"/>
            <a:ext cx="12039600" cy="540693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affecting max </a:t>
            </a:r>
            <a:r>
              <a:rPr lang="en-US" sz="10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cme</a:t>
            </a:r>
            <a:r>
              <a:rPr lang="en-US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</a:t>
            </a:r>
            <a:r>
              <a:rPr lang="en-US" sz="10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b="1" i="1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dipole field </a:t>
            </a:r>
            <a:r>
              <a:rPr lang="en-US" sz="10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0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14T, </a:t>
            </a:r>
            <a:r>
              <a:rPr lang="en-US" sz="10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±10-30%, </a:t>
            </a:r>
            <a:r>
              <a:rPr lang="el-GR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=1.0</a:t>
            </a:r>
            <a:r>
              <a:rPr lang="en-US" sz="10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0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0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dE</a:t>
            </a:r>
            <a:r>
              <a:rPr lang="en-US" sz="10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/E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±10-30% </a:t>
            </a:r>
          </a:p>
          <a:p>
            <a:pPr lvl="1">
              <a:lnSpc>
                <a:spcPct val="150000"/>
              </a:lnSpc>
            </a:pP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Circumference </a:t>
            </a:r>
            <a:r>
              <a:rPr lang="en-US" sz="10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0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~10km, </a:t>
            </a:r>
            <a:r>
              <a:rPr lang="en-US" sz="10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±10-30%, </a:t>
            </a:r>
            <a:r>
              <a:rPr lang="el-GR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=1.0</a:t>
            </a:r>
            <a:r>
              <a:rPr lang="en-US" sz="10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0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0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dE</a:t>
            </a:r>
            <a:r>
              <a:rPr lang="en-US" sz="10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/E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±10-30% </a:t>
            </a:r>
          </a:p>
          <a:p>
            <a:pPr>
              <a:lnSpc>
                <a:spcPct val="150000"/>
              </a:lnSpc>
            </a:pPr>
            <a:r>
              <a:rPr lang="en-US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these parameters also affect</a:t>
            </a:r>
            <a:r>
              <a:rPr lang="en-US" sz="10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b="1" i="1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en-US" sz="10400" dirty="0">
                <a:solidFill>
                  <a:srgbClr val="C81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10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10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max</a:t>
            </a:r>
            <a:r>
              <a:rPr lang="en-US" sz="10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±30%, if magnets ~35% of total cost of collider ring cost and </a:t>
            </a:r>
            <a:r>
              <a:rPr lang="el-GR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=1.3</a:t>
            </a:r>
            <a:r>
              <a:rPr lang="en-US" sz="10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0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0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dCost</a:t>
            </a:r>
            <a:r>
              <a:rPr lang="en-US" sz="10400" b="1" i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CR</a:t>
            </a:r>
            <a:r>
              <a:rPr lang="en-US" sz="10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10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Cost</a:t>
            </a:r>
            <a:r>
              <a:rPr lang="en-US" sz="10400" b="1" i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CR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35%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· </a:t>
            </a:r>
            <a:r>
              <a:rPr lang="el-GR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· (</a:t>
            </a:r>
            <a:r>
              <a:rPr lang="en-US" sz="10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±30%) ≈ ±15% </a:t>
            </a:r>
          </a:p>
          <a:p>
            <a:pPr lvl="1">
              <a:lnSpc>
                <a:spcPct val="150000"/>
              </a:lnSpc>
            </a:pPr>
            <a:r>
              <a:rPr lang="en-US" sz="10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0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max</a:t>
            </a:r>
            <a:r>
              <a:rPr lang="en-US" sz="10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±30%, if civil ~35% of total cost of collider ring cost and </a:t>
            </a:r>
            <a:r>
              <a:rPr lang="el-GR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=0.5</a:t>
            </a:r>
            <a:r>
              <a:rPr lang="en-US" sz="10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0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0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dCost</a:t>
            </a:r>
            <a:r>
              <a:rPr lang="en-US" sz="10400" b="1" i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CR</a:t>
            </a:r>
            <a:r>
              <a:rPr lang="en-US" sz="10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en-US" sz="10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Cost</a:t>
            </a:r>
            <a:r>
              <a:rPr lang="en-US" sz="10400" b="1" i="1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CR</a:t>
            </a:r>
            <a:r>
              <a:rPr lang="en-US" sz="10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35%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· </a:t>
            </a:r>
            <a:r>
              <a:rPr lang="el-GR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ϰ</a:t>
            </a:r>
            <a:r>
              <a:rPr lang="en-US" sz="10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· (</a:t>
            </a:r>
            <a:r>
              <a:rPr lang="en-US" sz="10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±30%) ≈ ±5% </a:t>
            </a:r>
            <a:endParaRPr lang="en-US" sz="10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parameters affect </a:t>
            </a:r>
            <a:r>
              <a:rPr lang="en-US" sz="10400" b="1" i="1" dirty="0">
                <a:solidFill>
                  <a:srgbClr val="A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</a:t>
            </a:r>
            <a:r>
              <a:rPr lang="en-US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see next slide: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535C-5CCC-A866-3BE6-8406B0DA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AA062-F72A-D54C-921F-996C411C59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05973-D084-1E2D-6FDB-9186E3D5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 08,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43541</TotalTime>
  <Words>2734</Words>
  <Application>Microsoft Office PowerPoint</Application>
  <PresentationFormat>Widescreen</PresentationFormat>
  <Paragraphs>731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Gabriola</vt:lpstr>
      <vt:lpstr>Helvetica</vt:lpstr>
      <vt:lpstr>Times</vt:lpstr>
      <vt:lpstr>Wingdings</vt:lpstr>
      <vt:lpstr>Times New Roman</vt:lpstr>
      <vt:lpstr>1_Office Theme</vt:lpstr>
      <vt:lpstr>MUON COLLIDER:  (An Attempt at) Design Sensitivities</vt:lpstr>
      <vt:lpstr>Part I: Reminder of 2024</vt:lpstr>
      <vt:lpstr>The Machine                                  *2024</vt:lpstr>
      <vt:lpstr>Subsystems: Costs and Risks   *2024</vt:lpstr>
      <vt:lpstr>Subsystems: Costs and Risks   *2024</vt:lpstr>
      <vt:lpstr>Risk Registry Approach</vt:lpstr>
      <vt:lpstr>Evaluation Basis</vt:lpstr>
      <vt:lpstr>Let’s start with the Collider Ring…</vt:lpstr>
      <vt:lpstr>#1 : Collider Ring</vt:lpstr>
      <vt:lpstr>Limits on MuColl Luminosity    (1)</vt:lpstr>
      <vt:lpstr>Limits on MuColl Luminosity    (2)</vt:lpstr>
      <vt:lpstr>Limits on MuColl Luminosity    (3)</vt:lpstr>
      <vt:lpstr>#1 Collider Ring: Risk Registry </vt:lpstr>
      <vt:lpstr>#2 : Accelerators (RCSs)</vt:lpstr>
      <vt:lpstr># 2 : Accelerators (for ref)</vt:lpstr>
      <vt:lpstr>#2 Accelerator (RCSs): Risk Registry </vt:lpstr>
      <vt:lpstr>#3 : Cooling</vt:lpstr>
      <vt:lpstr># 3 : Cooling  (for reference)</vt:lpstr>
      <vt:lpstr>#3 Muon Cooling : Risk Registry </vt:lpstr>
      <vt:lpstr>#4 : Proton Source &amp; Targetry</vt:lpstr>
      <vt:lpstr># 4 : Proton Source  (for reference)</vt:lpstr>
      <vt:lpstr>P-Source and Targetry: Risk Registry </vt:lpstr>
      <vt:lpstr>Subsystems: Costs and Risks   *2025</vt:lpstr>
      <vt:lpstr>Summary (1)</vt:lpstr>
      <vt:lpstr>Summary (2)</vt:lpstr>
      <vt:lpstr>Thanks for your attention!</vt:lpstr>
      <vt:lpstr>#1 Collider Ring: Risk Registry </vt:lpstr>
      <vt:lpstr>#2 Accelerator (RCSs): Risk Registry </vt:lpstr>
      <vt:lpstr>#3 Muon Cooling : Risk Registry </vt:lpstr>
      <vt:lpstr>#4 p-Source and Targetry: Risk Registry </vt:lpstr>
      <vt:lpstr>Subsystems: Costs and Risks   *2025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Vladimir Shiltsev</cp:lastModifiedBy>
  <cp:revision>305</cp:revision>
  <dcterms:created xsi:type="dcterms:W3CDTF">2010-05-18T23:17:18Z</dcterms:created>
  <dcterms:modified xsi:type="dcterms:W3CDTF">2025-07-16T21:21:47Z</dcterms:modified>
</cp:coreProperties>
</file>