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</p:sldMasterIdLst>
  <p:notesMasterIdLst>
    <p:notesMasterId r:id="rId12"/>
  </p:notesMasterIdLst>
  <p:handoutMasterIdLst>
    <p:handoutMasterId r:id="rId13"/>
  </p:handoutMasterIdLst>
  <p:sldIdLst>
    <p:sldId id="294" r:id="rId2"/>
    <p:sldId id="2664" r:id="rId3"/>
    <p:sldId id="2571" r:id="rId4"/>
    <p:sldId id="2639" r:id="rId5"/>
    <p:sldId id="2638" r:id="rId6"/>
    <p:sldId id="2642" r:id="rId7"/>
    <p:sldId id="2614" r:id="rId8"/>
    <p:sldId id="2665" r:id="rId9"/>
    <p:sldId id="2663" r:id="rId10"/>
    <p:sldId id="2643" r:id="rId1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003087"/>
    <a:srgbClr val="99D6EA"/>
    <a:srgbClr val="E0C5A4"/>
    <a:srgbClr val="004C97"/>
    <a:srgbClr val="50504E"/>
    <a:srgbClr val="505050"/>
    <a:srgbClr val="4E4E4E"/>
    <a:srgbClr val="F05ED4"/>
    <a:srgbClr val="636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53" autoAdjust="0"/>
    <p:restoredTop sz="94605" autoAdjust="0"/>
  </p:normalViewPr>
  <p:slideViewPr>
    <p:cSldViewPr snapToGrid="0" snapToObjects="1" showGuides="1">
      <p:cViewPr varScale="1">
        <p:scale>
          <a:sx n="66" d="100"/>
          <a:sy n="66" d="100"/>
        </p:scale>
        <p:origin x="585" y="54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outlineViewPr>
    <p:cViewPr>
      <p:scale>
        <a:sx n="33" d="100"/>
        <a:sy n="33" d="100"/>
      </p:scale>
      <p:origin x="0" y="-119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8/8/2025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8/8/2025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08/08/25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US Muon Collider Annual Meeting 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08/08/25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US Muon Collider Annual Meeting 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08/08/25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b="1"/>
              <a:t>US Muon Collider Annual Meeting 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08/08/25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US Muon Collider Annual Meeting 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08/08/25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US Muon Collider Annual Meeting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08/08/25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US Muon Collider Annual Meeting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08/08/25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US Muon Collider Annual Meeting 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sldNum="0"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/>
              <a:t>Steve Gourlay and Diktys Stratakis (Fermilab)</a:t>
            </a:r>
          </a:p>
          <a:p>
            <a:r>
              <a:rPr lang="en-US" dirty="0"/>
              <a:t>US Muon Collider Annual Meeting</a:t>
            </a:r>
          </a:p>
          <a:p>
            <a:r>
              <a:rPr lang="en-US" dirty="0"/>
              <a:t>August 8, 2025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Accelerator Summary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05AAA-D12A-D259-9C88-605B02E88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6388EA2-917E-C394-5C0D-D6BDA34BD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Demonstrator at Fermilab (Stratakis et al.)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7FAA28-A562-B350-8837-82E3ABE65FA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08/08/25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71D1F2-8CC3-6C5C-4F8A-586EE0EE5C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US Muon Collider Annual Meeting </a:t>
            </a:r>
            <a:endParaRPr 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880700-32E2-3E9B-6067-2CF804764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57" y="788486"/>
            <a:ext cx="7075631" cy="35335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8A29DA-8EAB-3DAD-D50B-BE420544C7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952" t="25888" r="13882" b="11728"/>
          <a:stretch/>
        </p:blipFill>
        <p:spPr>
          <a:xfrm>
            <a:off x="3143368" y="3767634"/>
            <a:ext cx="3036588" cy="2476052"/>
          </a:xfrm>
          <a:prstGeom prst="rect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65635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BDE27-9321-19B4-D8CD-E7B91A75D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5525883-9D1A-E3E1-7A24-30014F535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74366"/>
            <a:ext cx="8686800" cy="427877"/>
          </a:xfrm>
        </p:spPr>
        <p:txBody>
          <a:bodyPr/>
          <a:lstStyle/>
          <a:p>
            <a:r>
              <a:rPr lang="en-US" dirty="0"/>
              <a:t>Many interesting topics during parallel session….Thank you!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175D1D-70BC-54FC-7017-EAD5B622259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08/08/25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350AA-B433-70AB-35CE-6DBE690E8A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US Muon Collider Annual Meeting </a:t>
            </a: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8B040B-6903-8D6B-C6D5-6ADE5641D9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508" t="14233" r="21984" b="22275"/>
          <a:stretch>
            <a:fillRect/>
          </a:stretch>
        </p:blipFill>
        <p:spPr>
          <a:xfrm>
            <a:off x="116115" y="1124858"/>
            <a:ext cx="3795485" cy="32657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4D04C2-B126-49CC-650A-9B7AA8F668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111" t="14656" r="10873" b="10988"/>
          <a:stretch>
            <a:fillRect/>
          </a:stretch>
        </p:blipFill>
        <p:spPr>
          <a:xfrm>
            <a:off x="3375866" y="1908906"/>
            <a:ext cx="4266645" cy="33660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4BA03C-FE9B-7B01-A0D7-84BF16566F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873" t="33281" r="30397" b="34409"/>
          <a:stretch>
            <a:fillRect/>
          </a:stretch>
        </p:blipFill>
        <p:spPr>
          <a:xfrm>
            <a:off x="5831114" y="4397098"/>
            <a:ext cx="3084286" cy="166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43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Driver Studies (Hoover et al)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08/08/25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01BC7-20EE-BB3A-6E0F-6F5A47AE14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US Muon Collider Annual Meeting 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107DD5-11FA-EDC7-2A1E-B80BB02EB0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349" t="25803" r="33333" b="24532"/>
          <a:stretch>
            <a:fillRect/>
          </a:stretch>
        </p:blipFill>
        <p:spPr>
          <a:xfrm>
            <a:off x="159656" y="1429656"/>
            <a:ext cx="3686630" cy="25545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88D0CC-E4D3-3DDC-216D-9DBA0325D3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254" t="19030" r="28174" b="11411"/>
          <a:stretch>
            <a:fillRect/>
          </a:stretch>
        </p:blipFill>
        <p:spPr>
          <a:xfrm>
            <a:off x="4245428" y="679629"/>
            <a:ext cx="4441372" cy="3577771"/>
          </a:xfrm>
          <a:prstGeom prst="rect">
            <a:avLst/>
          </a:prstGeom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41166FC-758D-DC41-7178-567C5BB37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656" y="4269051"/>
            <a:ext cx="8283858" cy="930291"/>
          </a:xfrm>
          <a:noFill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sz="2200" kern="0" dirty="0">
                <a:solidFill>
                  <a:srgbClr val="0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Bunch compression experiments ongoing at SNS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sz="2200" kern="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Experiments will test hardware limits, explore modifications for bunch compression.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sz="2200" kern="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Initial experiment at low charge + simulation benchmark are shown on the slide.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571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086CF-B085-B20A-C6ED-1FADB9744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2EE8335-9A52-7FD1-FAE2-1FB13B6AD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37684"/>
            <a:ext cx="8686800" cy="427877"/>
          </a:xfrm>
        </p:spPr>
        <p:txBody>
          <a:bodyPr/>
          <a:lstStyle/>
          <a:p>
            <a:r>
              <a:rPr lang="en-US" dirty="0"/>
              <a:t>TeV acceleration for Fermilab MuC ( Hogan et al)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29D04-5303-0AD0-548E-52CB23A1B95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08/08/25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C95C74-C5E2-9E31-7BF1-955283C8A7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US Muon Collider Annual Meeting </a:t>
            </a:r>
            <a:endParaRPr 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0ACB89-1F01-BB7E-8EDF-929E45A06B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683" t="32575" r="18713" b="11048"/>
          <a:stretch>
            <a:fillRect/>
          </a:stretch>
        </p:blipFill>
        <p:spPr>
          <a:xfrm>
            <a:off x="4045255" y="1079200"/>
            <a:ext cx="4870145" cy="37121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393F8A-F589-17DB-F3A0-48DD575AFC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444" t="27072" r="19682" b="12399"/>
          <a:stretch>
            <a:fillRect/>
          </a:stretch>
        </p:blipFill>
        <p:spPr>
          <a:xfrm>
            <a:off x="593462" y="1136610"/>
            <a:ext cx="3586982" cy="34043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942A7E-3927-A4C3-A066-AE21E86A05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952" t="32998" r="2500" b="40899"/>
          <a:stretch>
            <a:fillRect/>
          </a:stretch>
        </p:blipFill>
        <p:spPr>
          <a:xfrm>
            <a:off x="646042" y="4540970"/>
            <a:ext cx="7851915" cy="16113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72AC976-902C-EE23-BA36-47DC55C891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6335"/>
            <a:ext cx="2877561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14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237684"/>
            <a:ext cx="8686800" cy="427877"/>
          </a:xfrm>
        </p:spPr>
        <p:txBody>
          <a:bodyPr/>
          <a:lstStyle/>
          <a:p>
            <a:r>
              <a:rPr lang="en-US" dirty="0"/>
              <a:t>Cooling both signs (Riggall et al)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08/08/25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E95E208-2354-191B-2366-33C3818EE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US Muon Collider Annual Meeting </a:t>
            </a:r>
            <a:endParaRPr 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F05E51-F8BD-EC08-10E2-AD7FE9EE34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301" t="22840" r="11904" b="20018"/>
          <a:stretch>
            <a:fillRect/>
          </a:stretch>
        </p:blipFill>
        <p:spPr>
          <a:xfrm>
            <a:off x="0" y="812659"/>
            <a:ext cx="5558973" cy="29391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DF0DA4-17B1-A7AD-D27E-233FC80F7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5084" y="2637236"/>
            <a:ext cx="3878916" cy="20530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0AE157-6BE2-3EE3-0B71-F5DADF10EC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095" t="26508" r="13334" b="23404"/>
          <a:stretch>
            <a:fillRect/>
          </a:stretch>
        </p:blipFill>
        <p:spPr>
          <a:xfrm>
            <a:off x="203201" y="3751802"/>
            <a:ext cx="5355772" cy="257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19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53CF6-5F24-A615-CB54-97670E182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EFC39F7-C9D5-9976-8FC9-EFF541B5C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37684"/>
            <a:ext cx="8686800" cy="427877"/>
          </a:xfrm>
        </p:spPr>
        <p:txBody>
          <a:bodyPr/>
          <a:lstStyle/>
          <a:p>
            <a:r>
              <a:rPr lang="en-US" dirty="0"/>
              <a:t>Magnets (</a:t>
            </a:r>
            <a:r>
              <a:rPr lang="en-US" dirty="0" err="1"/>
              <a:t>Bottura</a:t>
            </a:r>
            <a:r>
              <a:rPr lang="en-US" dirty="0"/>
              <a:t> et al.)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1DFD5F-BB6F-AB73-7B37-57BFFA33EC8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08/08/25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D75CD0-AFC2-4F6E-CEFF-C328D9BFC2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US Muon Collider Annual Meeting 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B3A659-2CB6-B116-67A6-844D9AD59C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333" t="23968" r="14778" b="17760"/>
          <a:stretch>
            <a:fillRect/>
          </a:stretch>
        </p:blipFill>
        <p:spPr>
          <a:xfrm>
            <a:off x="57649" y="1095827"/>
            <a:ext cx="9055872" cy="479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745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237684"/>
            <a:ext cx="8686800" cy="427877"/>
          </a:xfrm>
        </p:spPr>
        <p:txBody>
          <a:bodyPr/>
          <a:lstStyle/>
          <a:p>
            <a:r>
              <a:rPr lang="en-US" dirty="0"/>
              <a:t>Cavities in B-fields (</a:t>
            </a:r>
            <a:r>
              <a:rPr lang="en-US" dirty="0" err="1"/>
              <a:t>Merenich</a:t>
            </a:r>
            <a:r>
              <a:rPr lang="en-US" dirty="0"/>
              <a:t> et al.)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7C2E4E-5AE9-A0A9-032A-F3BFE15F2B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US Muon Collider Annual Meeting </a:t>
            </a:r>
            <a:endParaRPr lang="en-US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EC63D3-EF18-B33B-5183-652A227E7FB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08/08/25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BCE703-6CB8-1E4E-3560-0FC7C01BB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75" y="1156208"/>
            <a:ext cx="4413887" cy="3340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69F38A-BFCC-3352-053E-C5C344B62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472" y="1416595"/>
            <a:ext cx="3469535" cy="2722710"/>
          </a:xfrm>
          <a:prstGeom prst="rect">
            <a:avLst/>
          </a:prstGeom>
        </p:spPr>
      </p:pic>
      <p:sp>
        <p:nvSpPr>
          <p:cNvPr id="10" name="PlaceHolder 1">
            <a:extLst>
              <a:ext uri="{FF2B5EF4-FFF2-40B4-BE49-F238E27FC236}">
                <a16:creationId xmlns:a16="http://schemas.microsoft.com/office/drawing/2014/main" id="{8EADD678-5D60-03B3-E247-B571403C8D9B}"/>
              </a:ext>
            </a:extLst>
          </p:cNvPr>
          <p:cNvSpPr txBox="1">
            <a:spLocks/>
          </p:cNvSpPr>
          <p:nvPr/>
        </p:nvSpPr>
        <p:spPr>
          <a:xfrm>
            <a:off x="-40967" y="4622911"/>
            <a:ext cx="5536191" cy="1658869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 anchorCtr="0">
            <a:normAutofit fontScale="92500" lnSpcReduction="9999"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marL="343080" indent="-343080">
              <a:spcBef>
                <a:spcPts val="445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dirty="0">
                <a:solidFill>
                  <a:schemeClr val="dk1"/>
                </a:solidFill>
                <a:latin typeface="Arial"/>
                <a:ea typeface="Arial"/>
              </a:rPr>
              <a:t>Breakdown Studies</a:t>
            </a:r>
            <a:endParaRPr lang="en-US" sz="2400" b="0" dirty="0">
              <a:solidFill>
                <a:srgbClr val="000000"/>
              </a:solidFill>
              <a:latin typeface="Arial"/>
            </a:endParaRPr>
          </a:p>
          <a:p>
            <a:pPr marL="743040" lvl="1" indent="-285840">
              <a:spcBef>
                <a:spcPts val="37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kern="0" dirty="0">
                <a:solidFill>
                  <a:schemeClr val="dk1"/>
                </a:solidFill>
                <a:latin typeface="Arial"/>
                <a:ea typeface="Arial"/>
              </a:rPr>
              <a:t>Cold copper shows strong breakdown resilience due to its enhanced diffusivity</a:t>
            </a:r>
            <a:endParaRPr lang="en-US" sz="2000" b="0" kern="0" dirty="0">
              <a:solidFill>
                <a:srgbClr val="000000"/>
              </a:solidFill>
              <a:latin typeface="Arial"/>
            </a:endParaRPr>
          </a:p>
          <a:p>
            <a:pPr marL="743040" lvl="1" indent="-285840">
              <a:spcBef>
                <a:spcPts val="37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kern="0" dirty="0">
                <a:solidFill>
                  <a:schemeClr val="dk1"/>
                </a:solidFill>
                <a:latin typeface="Arial"/>
                <a:ea typeface="Arial"/>
              </a:rPr>
              <a:t>Pulse length reduction can improve breakdown resilience within diffusion limits</a:t>
            </a:r>
            <a:endParaRPr lang="en-US" sz="2000" b="0" kern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8306C6D-F536-F714-FCDE-F5E804C8A5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810" t="22698" r="19762" b="36191"/>
          <a:stretch>
            <a:fillRect/>
          </a:stretch>
        </p:blipFill>
        <p:spPr>
          <a:xfrm>
            <a:off x="5499450" y="4313587"/>
            <a:ext cx="3396775" cy="169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324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0B247-F4D3-41F0-A564-8480F7B46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BE090CA-C8F2-7428-B097-7D3CE8E66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37684"/>
            <a:ext cx="8686800" cy="427877"/>
          </a:xfrm>
        </p:spPr>
        <p:txBody>
          <a:bodyPr/>
          <a:lstStyle/>
          <a:p>
            <a:r>
              <a:rPr lang="en-US" dirty="0"/>
              <a:t>Targets (</a:t>
            </a:r>
            <a:r>
              <a:rPr lang="en-US" dirty="0" err="1"/>
              <a:t>Yonehara</a:t>
            </a:r>
            <a:r>
              <a:rPr lang="en-US" dirty="0"/>
              <a:t> et al.)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7B9C93-CFE1-9BEE-611A-6E6A1CBC3D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US Muon Collider Annual Meeting </a:t>
            </a:r>
            <a:endParaRPr lang="en-US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7D7CC3-6307-5FE1-E969-2B2B2B0BF0B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08/08/25</a:t>
            </a:r>
            <a:endParaRPr lang="en-US" dirty="0"/>
          </a:p>
        </p:txBody>
      </p:sp>
      <p:sp>
        <p:nvSpPr>
          <p:cNvPr id="10" name="PlaceHolder 1">
            <a:extLst>
              <a:ext uri="{FF2B5EF4-FFF2-40B4-BE49-F238E27FC236}">
                <a16:creationId xmlns:a16="http://schemas.microsoft.com/office/drawing/2014/main" id="{87C083EB-4C2D-07D7-DC36-909CA4972F77}"/>
              </a:ext>
            </a:extLst>
          </p:cNvPr>
          <p:cNvSpPr txBox="1">
            <a:spLocks/>
          </p:cNvSpPr>
          <p:nvPr/>
        </p:nvSpPr>
        <p:spPr>
          <a:xfrm>
            <a:off x="-40967" y="4053461"/>
            <a:ext cx="4192053" cy="1658869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 anchorCtr="0">
            <a:normAutofit fontScale="92500" lnSpcReduction="9999"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marL="343080" indent="-343080">
              <a:spcBef>
                <a:spcPts val="445"/>
              </a:spcBef>
              <a:buClr>
                <a:srgbClr val="000000"/>
              </a:buClr>
              <a:buFont typeface="Arial"/>
              <a:buChar char="•"/>
            </a:pPr>
            <a:r>
              <a:rPr lang="en-US" sz="2200" b="0" dirty="0">
                <a:solidFill>
                  <a:srgbClr val="000000"/>
                </a:solidFill>
                <a:latin typeface="Arial"/>
              </a:rPr>
              <a:t>Pion production measurements with muon collider targets may be needed to improve the accurate of production model </a:t>
            </a:r>
          </a:p>
          <a:p>
            <a:pPr marL="343080" indent="-343080">
              <a:spcBef>
                <a:spcPts val="445"/>
              </a:spcBef>
              <a:buClr>
                <a:srgbClr val="000000"/>
              </a:buClr>
              <a:buFont typeface="Arial"/>
              <a:buChar char="•"/>
            </a:pPr>
            <a:endParaRPr lang="en-US" sz="2400" b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C00047-992D-3014-F1C3-90C2E0079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08" y="873593"/>
            <a:ext cx="3896901" cy="27117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D57443-BF8C-54FF-732F-2394153519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9048"/>
          <a:stretch>
            <a:fillRect/>
          </a:stretch>
        </p:blipFill>
        <p:spPr>
          <a:xfrm>
            <a:off x="5043715" y="-214543"/>
            <a:ext cx="3744686" cy="25989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56B8B8-AA6A-C615-A3C6-8E7E314086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5794"/>
          <a:stretch>
            <a:fillRect/>
          </a:stretch>
        </p:blipFill>
        <p:spPr>
          <a:xfrm>
            <a:off x="3965053" y="2279904"/>
            <a:ext cx="4956629" cy="26029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D65E41-85DB-1E58-3F9D-6515486EF8E7}"/>
              </a:ext>
            </a:extLst>
          </p:cNvPr>
          <p:cNvSpPr txBox="1"/>
          <p:nvPr/>
        </p:nvSpPr>
        <p:spPr>
          <a:xfrm>
            <a:off x="3709658" y="2162182"/>
            <a:ext cx="4887236" cy="846386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 err="1">
                <a:latin typeface="Helvetica" pitchFamily="2" charset="0"/>
              </a:rPr>
              <a:t>NuMI</a:t>
            </a:r>
            <a:r>
              <a:rPr lang="en-US" sz="1900" b="1" dirty="0">
                <a:latin typeface="Helvetica" pitchFamily="2" charset="0"/>
              </a:rPr>
              <a:t> magnetic horn (just first horn)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74EB63-FE63-10A2-9857-8DBD606C2977}"/>
              </a:ext>
            </a:extLst>
          </p:cNvPr>
          <p:cNvSpPr txBox="1"/>
          <p:nvPr/>
        </p:nvSpPr>
        <p:spPr>
          <a:xfrm>
            <a:off x="4223170" y="4828266"/>
            <a:ext cx="46264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Designing concepts for the pion collection system (demonstrator):</a:t>
            </a:r>
          </a:p>
          <a:p>
            <a:r>
              <a:rPr lang="en-US" sz="2000" dirty="0"/>
              <a:t>Comparative study of solenoid vs magnetic horn systems needed</a:t>
            </a:r>
          </a:p>
        </p:txBody>
      </p:sp>
    </p:spTree>
    <p:extLst>
      <p:ext uri="{BB962C8B-B14F-4D97-AF65-F5344CB8AC3E}">
        <p14:creationId xmlns:p14="http://schemas.microsoft.com/office/powerpoint/2010/main" val="2233770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6E948-319F-C2CE-DE67-C8D48203C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7622847-CD57-9EB1-13AB-975AB41DF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62" y="237684"/>
            <a:ext cx="8686800" cy="427877"/>
          </a:xfrm>
        </p:spPr>
        <p:txBody>
          <a:bodyPr/>
          <a:lstStyle/>
          <a:p>
            <a:r>
              <a:rPr lang="en-US" dirty="0"/>
              <a:t>RF Testing in Magnetic Fields (Snively, Li et al.)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01A0AE-6960-9A1E-B535-B80E994931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US Muon Collider Annual Meeting </a:t>
            </a:r>
            <a:endParaRPr lang="en-US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5C2EF1-BD9D-4608-C3C6-650FA244A74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08/08/25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EA67D4-3D0A-FF3D-A4BE-EB89CD8E87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937" t="35563" r="2499"/>
          <a:stretch>
            <a:fillRect/>
          </a:stretch>
        </p:blipFill>
        <p:spPr>
          <a:xfrm>
            <a:off x="72571" y="1097644"/>
            <a:ext cx="6818086" cy="30933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311C50-A05D-7D7E-0794-4274BE92B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6331" y="2697480"/>
            <a:ext cx="2908663" cy="29870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7E90BB-135D-DCD8-D8A6-DED0323B1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827" y="4191000"/>
            <a:ext cx="4354286" cy="199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975313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FNAL_PowerPoint_4x3_100716</Template>
  <TotalTime>18624</TotalTime>
  <Words>248</Words>
  <Application>Microsoft Office PowerPoint</Application>
  <PresentationFormat>On-screen Show (4:3)</PresentationFormat>
  <Paragraphs>43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Helvetica</vt:lpstr>
      <vt:lpstr>Fermilab_PPT_090815</vt:lpstr>
      <vt:lpstr>PowerPoint Presentation</vt:lpstr>
      <vt:lpstr>Many interesting topics during parallel session….Thank you!</vt:lpstr>
      <vt:lpstr>Proton Driver Studies (Hoover et al)</vt:lpstr>
      <vt:lpstr>TeV acceleration for Fermilab MuC ( Hogan et al)</vt:lpstr>
      <vt:lpstr>Cooling both signs (Riggall et al)</vt:lpstr>
      <vt:lpstr>Magnets (Bottura et al.)</vt:lpstr>
      <vt:lpstr>Cavities in B-fields (Merenich et al.)</vt:lpstr>
      <vt:lpstr>Targets (Yonehara et al.)</vt:lpstr>
      <vt:lpstr>RF Testing in Magnetic Fields (Snively, Li et al.)</vt:lpstr>
      <vt:lpstr>Demonstrator at Fermilab (Stratakis et al.)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diktys stratakis</dc:creator>
  <cp:lastModifiedBy>diktys stratakis</cp:lastModifiedBy>
  <cp:revision>644</cp:revision>
  <cp:lastPrinted>2014-01-20T19:40:21Z</cp:lastPrinted>
  <dcterms:created xsi:type="dcterms:W3CDTF">2019-04-24T14:13:14Z</dcterms:created>
  <dcterms:modified xsi:type="dcterms:W3CDTF">2025-08-08T17:53:00Z</dcterms:modified>
</cp:coreProperties>
</file>