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58" r:id="rId5"/>
    <p:sldId id="259" r:id="rId6"/>
    <p:sldId id="261" r:id="rId7"/>
    <p:sldId id="266" r:id="rId8"/>
    <p:sldId id="267" r:id="rId9"/>
    <p:sldId id="268" r:id="rId10"/>
    <p:sldId id="269" r:id="rId11"/>
    <p:sldId id="273" r:id="rId12"/>
    <p:sldId id="270" r:id="rId13"/>
    <p:sldId id="274" r:id="rId14"/>
    <p:sldId id="262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700"/>
    <a:srgbClr val="D2449D"/>
    <a:srgbClr val="34CCFF"/>
    <a:srgbClr val="E1B84D"/>
    <a:srgbClr val="FFB09D"/>
    <a:srgbClr val="D86ECC"/>
    <a:srgbClr val="FDAE8A"/>
    <a:srgbClr val="E9CF00"/>
    <a:srgbClr val="00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/>
    <p:restoredTop sz="94703"/>
  </p:normalViewPr>
  <p:slideViewPr>
    <p:cSldViewPr snapToGrid="0">
      <p:cViewPr>
        <p:scale>
          <a:sx n="88" d="100"/>
          <a:sy n="88" d="100"/>
        </p:scale>
        <p:origin x="7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85A80-D016-1E40-96F5-34436083DCE9}" type="datetimeFigureOut">
              <a:rPr lang="en-US" smtClean="0"/>
              <a:t>7/22/25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BB0A7-9E93-8846-8C22-3B256FDC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BB0A7-9E93-8846-8C22-3B256FDC6C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1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BB0A7-9E93-8846-8C22-3B256FDC6C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2D7B-E346-B24E-2894-DF587AB1F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C51F4-941E-A9BF-8620-1EB5CAC6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DC046-0219-788E-3070-7A5CEE025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4E7F-9128-823B-0885-C034260C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66AF3-8DE6-DFFB-47A5-701FECD5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29789-81D0-601E-4F46-78C8B2AC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E6E54-5686-23E2-5510-65EF91F23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3DB62-F43C-EABD-75DF-0DAF88D3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D2F6B-1F57-5DC3-B67D-522656B2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24A0D-298A-A6B0-9ABA-A9850EA5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3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BC2D53-3BC8-A40A-1AE2-7753DF442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13787-55F7-40E7-3A2B-21BD3AB6D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E072-25C2-7727-5C6D-3AE14CCA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4E414-96F7-50DC-A63C-E186AA61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4CE37-942E-44A8-00DF-AA5EFA20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8C83-8E4B-E2F1-6B29-1B8FC966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56D04-D961-9B03-9058-5B8E27AF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B73A7-F982-54C5-1ECC-D39B1B397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CB768-C607-E29F-8833-1A23866B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56354-6D6B-DE1B-A4BB-BFE95586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5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9E2C-B163-40DC-97F8-B6D6D5F6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23AE8-B838-9345-E9D9-14578DE23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57C1E-EF60-2A98-8A93-60E5516D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41276-A91C-91A4-D0C4-5C4FA731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B9A10-42F2-EF9B-5B62-EA85BB3C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D475-7883-70EE-7B8A-40777AD4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7364F-F411-F197-C694-AA53133A9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0FFD2-4C04-EE36-873C-FF06865CF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CF340-6F92-1890-CA46-87763D58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4084F-27E3-CA2A-3A18-8D7EDE6D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12F54-B1AC-BA10-98DC-81E8C651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0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2C33-1DA0-881D-D54D-632C26C8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C2108-64B3-D0F5-28CD-5B5A232B3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331F0-3370-2644-119F-576FD8D43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292A4-3237-2876-5544-FC0F302DD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773EE-458D-B173-B385-87E829146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665FEB-F77D-87A3-5B54-B46CA17E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FBAA5-244A-1486-8753-C37C93C2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0953CD-EF74-E4FA-D5B2-3A70EC4E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7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C2C09-2FDD-7589-376D-7194B6BC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C6164-963B-96A6-5B92-7DD9B931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1115E-F27D-0D71-F6EB-C19C4B9B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87298-6782-04B4-B9E4-8CFB9A50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1D601C-049A-D6C1-FDF8-A0DE977F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2B33C-8F8B-7CC9-A1E2-F4734F5A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B08E5-DD3A-6F8F-7FD2-E7ADC966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00275-8426-9D15-D6E7-E7B02070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A6F8-3A0B-DE05-B831-AF2DD1950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A8946-1C1B-EC77-E0F4-19E1E6924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AC835-A2B5-056A-FEA2-58526CF5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1D441-F51B-BC08-A55A-2190E43E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85880-3FD5-A9A0-AC01-B7FB0827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9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1520-8124-EEC9-0926-D09C8252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18C00-98F4-2E8D-D281-CDDB63B85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A50A-06A2-0B05-9309-EC60E9DE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C3F02-8762-0495-644A-14CB4C9D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8902B-6999-622D-B78E-6F01626E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AE099-9A45-6235-196B-130557A7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9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BF72F-9796-49F9-90D6-414ECD09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492CF-E6AA-35A5-2564-2C86C3772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6FAC5-F44A-972C-ED94-F65B88706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E607E-09EC-E3BD-BFDB-C4B27F784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AB8A2-3F39-E301-45A7-B7D4460AC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A3CEC7-2C58-B248-B87E-48DC36CE0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3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arxiv.org/abs/2502.0018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arxiv.org/abs/2502.0018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hyperlink" Target="https://indico.cern.ch/event/1240241/sessions/476218/attachments/2787781/4860875/StGervais2024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2881-3B1B-3B4D-C0A4-0A037888A1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Calibration challenges in the MAIA calorimeters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C46BA-FB49-8EB8-4EB1-367C852B0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Rose Powers (Princeton University)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Annual USMCC Meeting</a:t>
            </a:r>
          </a:p>
          <a:p>
            <a:r>
              <a:rPr lang="en-US" dirty="0"/>
              <a:t>7 August 2025</a:t>
            </a:r>
          </a:p>
        </p:txBody>
      </p:sp>
      <p:pic>
        <p:nvPicPr>
          <p:cNvPr id="6" name="Google Shape;62;p13">
            <a:extLst>
              <a:ext uri="{FF2B5EF4-FFF2-40B4-BE49-F238E27FC236}">
                <a16:creationId xmlns:a16="http://schemas.microsoft.com/office/drawing/2014/main" id="{5144D645-A42D-7925-CC5D-21EA6C72A33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6227"/>
          <a:stretch/>
        </p:blipFill>
        <p:spPr>
          <a:xfrm>
            <a:off x="5645322" y="5735637"/>
            <a:ext cx="901355" cy="922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logo of a company&#10;&#10;AI-generated content may be incorrect.">
            <a:extLst>
              <a:ext uri="{FF2B5EF4-FFF2-40B4-BE49-F238E27FC236}">
                <a16:creationId xmlns:a16="http://schemas.microsoft.com/office/drawing/2014/main" id="{06B98B6B-6271-9A79-9927-7DF33EABF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346" y="0"/>
            <a:ext cx="1332478" cy="1379413"/>
          </a:xfrm>
          <a:prstGeom prst="rect">
            <a:avLst/>
          </a:prstGeom>
        </p:spPr>
      </p:pic>
      <p:pic>
        <p:nvPicPr>
          <p:cNvPr id="8" name="Google Shape;63;p13">
            <a:extLst>
              <a:ext uri="{FF2B5EF4-FFF2-40B4-BE49-F238E27FC236}">
                <a16:creationId xmlns:a16="http://schemas.microsoft.com/office/drawing/2014/main" id="{0A27B257-760C-03C2-F085-A0211EE669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938" b="4938"/>
          <a:stretch/>
        </p:blipFill>
        <p:spPr>
          <a:xfrm>
            <a:off x="38176" y="76854"/>
            <a:ext cx="1840875" cy="695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4D6526-AD6E-8D6F-DC3A-CBE04CE7481F}"/>
              </a:ext>
            </a:extLst>
          </p:cNvPr>
          <p:cNvCxnSpPr>
            <a:cxnSpLocks/>
          </p:cNvCxnSpPr>
          <p:nvPr/>
        </p:nvCxnSpPr>
        <p:spPr>
          <a:xfrm>
            <a:off x="2505855" y="3559332"/>
            <a:ext cx="7180289" cy="0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49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AF1EA-F122-7821-C541-40EE99ED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response as calibration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D9443-F61C-100F-4DBD-F7CC9D977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6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lieu of an </a:t>
            </a:r>
            <a:r>
              <a:rPr lang="en-US" b="1" dirty="0"/>
              <a:t>analytical</a:t>
            </a:r>
            <a:r>
              <a:rPr lang="en-US" dirty="0"/>
              <a:t> calibration, we can use the response plots themselves as </a:t>
            </a:r>
            <a:r>
              <a:rPr lang="en-US" b="1" dirty="0"/>
              <a:t>calibration matrices.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0FB1A-C71B-CCAF-EDC0-C1386DF5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A8888-28B9-6474-4E23-5A54A5F3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B6F50-1BA7-EB89-D7DF-7B57DF8F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0284C1-D5CB-35A7-95EC-D13B6664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62" r="10572" b="1092"/>
          <a:stretch>
            <a:fillRect/>
          </a:stretch>
        </p:blipFill>
        <p:spPr>
          <a:xfrm>
            <a:off x="838200" y="2425639"/>
            <a:ext cx="4846635" cy="37806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1F6725-6654-5690-9BD4-3916AA6F34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92" t="5962" r="9105" b="-1279"/>
          <a:stretch>
            <a:fillRect/>
          </a:stretch>
        </p:blipFill>
        <p:spPr>
          <a:xfrm>
            <a:off x="6425831" y="2425639"/>
            <a:ext cx="4765040" cy="3877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DFD5DB-9527-168C-A868-5C41D5BC9204}"/>
              </a:ext>
            </a:extLst>
          </p:cNvPr>
          <p:cNvSpPr txBox="1"/>
          <p:nvPr/>
        </p:nvSpPr>
        <p:spPr>
          <a:xfrm>
            <a:off x="411165" y="5980449"/>
            <a:ext cx="359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75000"/>
                  </a:schemeClr>
                </a:solidFill>
              </a:rPr>
              <a:t>Photon energy response as a function of reconstructed energy and azimuthal angle.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94D678-36F9-4A9B-5AEC-91F9374583E4}"/>
              </a:ext>
            </a:extLst>
          </p:cNvPr>
          <p:cNvSpPr txBox="1"/>
          <p:nvPr/>
        </p:nvSpPr>
        <p:spPr>
          <a:xfrm>
            <a:off x="6507166" y="6067824"/>
            <a:ext cx="359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75000"/>
                  </a:schemeClr>
                </a:solidFill>
              </a:rPr>
              <a:t>Analogous plot for neutrons.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5F9EEE1-117A-5C64-0238-E62408953366}"/>
              </a:ext>
            </a:extLst>
          </p:cNvPr>
          <p:cNvSpPr/>
          <p:nvPr/>
        </p:nvSpPr>
        <p:spPr>
          <a:xfrm>
            <a:off x="3829794" y="4563835"/>
            <a:ext cx="118382" cy="155122"/>
          </a:xfrm>
          <a:prstGeom prst="roundRect">
            <a:avLst/>
          </a:prstGeom>
          <a:noFill/>
          <a:ln w="19050">
            <a:solidFill>
              <a:srgbClr val="E9C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F06FCD-5032-5309-63D5-335F07B96362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3888985" y="3534229"/>
            <a:ext cx="1612553" cy="1029606"/>
          </a:xfrm>
          <a:prstGeom prst="line">
            <a:avLst/>
          </a:prstGeom>
          <a:ln>
            <a:solidFill>
              <a:srgbClr val="E9C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A6F1AA-9FA0-ADA0-C74F-5D9313E9BF56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888985" y="4718957"/>
            <a:ext cx="1601741" cy="121557"/>
          </a:xfrm>
          <a:prstGeom prst="line">
            <a:avLst/>
          </a:prstGeom>
          <a:ln>
            <a:solidFill>
              <a:srgbClr val="E9C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41634A4-F7BA-7EC1-3F7F-270EE8DFAA16}"/>
                  </a:ext>
                </a:extLst>
              </p:cNvPr>
              <p:cNvSpPr/>
              <p:nvPr/>
            </p:nvSpPr>
            <p:spPr>
              <a:xfrm>
                <a:off x="5501538" y="3534229"/>
                <a:ext cx="2082396" cy="1306285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E9C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i="1" dirty="0"/>
                  <a:t>For instance, a photon reconstructed with 350 GeV &lt; E &lt; 400 GeV and 2.1 &lt; </a:t>
                </a:r>
                <a14:m>
                  <m:oMath xmlns:m="http://schemas.openxmlformats.org/officeDocument/2006/math">
                    <m:r>
                      <a:rPr lang="en-US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000" i="1" dirty="0"/>
                  <a:t> &lt; 2.2 would be multiplied by the value of this bin.</a:t>
                </a: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41634A4-F7BA-7EC1-3F7F-270EE8DFA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38" y="3534229"/>
                <a:ext cx="2082396" cy="13062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E9C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5A5A6F0-97E6-7FF0-6B02-ED5530589F04}"/>
              </a:ext>
            </a:extLst>
          </p:cNvPr>
          <p:cNvGrpSpPr/>
          <p:nvPr/>
        </p:nvGrpSpPr>
        <p:grpSpPr>
          <a:xfrm>
            <a:off x="9713119" y="107027"/>
            <a:ext cx="2371880" cy="604182"/>
            <a:chOff x="9713119" y="107027"/>
            <a:chExt cx="2371880" cy="604182"/>
          </a:xfrm>
        </p:grpSpPr>
        <p:pic>
          <p:nvPicPr>
            <p:cNvPr id="29" name="Google Shape;62;p13">
              <a:extLst>
                <a:ext uri="{FF2B5EF4-FFF2-40B4-BE49-F238E27FC236}">
                  <a16:creationId xmlns:a16="http://schemas.microsoft.com/office/drawing/2014/main" id="{1F4C27CD-D758-093F-CAA2-8E6B775E482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r="76227"/>
            <a:stretch/>
          </p:blipFill>
          <p:spPr>
            <a:xfrm>
              <a:off x="11634321" y="107027"/>
              <a:ext cx="450678" cy="516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 descr="A logo of a company&#10;&#10;AI-generated content may be incorrect.">
              <a:extLst>
                <a:ext uri="{FF2B5EF4-FFF2-40B4-BE49-F238E27FC236}">
                  <a16:creationId xmlns:a16="http://schemas.microsoft.com/office/drawing/2014/main" id="{001C106F-16AA-40A9-2392-C46C1961D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99059" y="107027"/>
              <a:ext cx="583625" cy="604182"/>
            </a:xfrm>
            <a:prstGeom prst="rect">
              <a:avLst/>
            </a:prstGeom>
          </p:spPr>
        </p:pic>
        <p:pic>
          <p:nvPicPr>
            <p:cNvPr id="31" name="Google Shape;63;p13">
              <a:extLst>
                <a:ext uri="{FF2B5EF4-FFF2-40B4-BE49-F238E27FC236}">
                  <a16:creationId xmlns:a16="http://schemas.microsoft.com/office/drawing/2014/main" id="{14E24D2D-B9FF-0B18-44D8-1C3A72F71F7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4938" b="4938"/>
            <a:stretch/>
          </p:blipFill>
          <p:spPr>
            <a:xfrm>
              <a:off x="9713119" y="120848"/>
              <a:ext cx="1185940" cy="4393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203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E5AC-71D5-920D-DDFA-AAE59696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Calibrated fractional response</a:t>
            </a:r>
          </a:p>
        </p:txBody>
      </p:sp>
      <p:pic>
        <p:nvPicPr>
          <p:cNvPr id="8" name="Content Placeholder 7" descr="A graph with a red line&#10;&#10;AI-generated content may be incorrect.">
            <a:extLst>
              <a:ext uri="{FF2B5EF4-FFF2-40B4-BE49-F238E27FC236}">
                <a16:creationId xmlns:a16="http://schemas.microsoft.com/office/drawing/2014/main" id="{62910AA5-630D-0B5B-194A-85DC5914F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12" y="1761285"/>
            <a:ext cx="3111576" cy="2262233"/>
          </a:xfr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3832B-9D9E-EABD-83B6-C803BD9A4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8D9A0-EB48-CC1F-2F2B-47B2E3B2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50E95-F866-1FEA-A5D3-2DAE2CE0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 descr="A graph with a red line&#10;&#10;AI-generated content may be incorrect.">
            <a:extLst>
              <a:ext uri="{FF2B5EF4-FFF2-40B4-BE49-F238E27FC236}">
                <a16:creationId xmlns:a16="http://schemas.microsoft.com/office/drawing/2014/main" id="{ABC3BA47-391F-6DE5-BAA1-AA9B30D1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747" y="4174409"/>
            <a:ext cx="3055999" cy="222182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2" name="Picture 11" descr="A graph of a function&#10;&#10;AI-generated content may be incorrect.">
            <a:extLst>
              <a:ext uri="{FF2B5EF4-FFF2-40B4-BE49-F238E27FC236}">
                <a16:creationId xmlns:a16="http://schemas.microsoft.com/office/drawing/2014/main" id="{3B23C7D1-B436-D3D6-1112-9DE628BE2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838" y="1761285"/>
            <a:ext cx="3111576" cy="2262232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14" name="Picture 13" descr="A graph of a tall tower&#10;&#10;AI-generated content may be incorrect.">
            <a:extLst>
              <a:ext uri="{FF2B5EF4-FFF2-40B4-BE49-F238E27FC236}">
                <a16:creationId xmlns:a16="http://schemas.microsoft.com/office/drawing/2014/main" id="{E838C483-A7CC-91E1-5D8A-D176005D5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995" y="4194611"/>
            <a:ext cx="3055999" cy="2221826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34CDBF-C9B2-F6A4-A883-5AB6F4553CF8}"/>
              </a:ext>
            </a:extLst>
          </p:cNvPr>
          <p:cNvCxnSpPr>
            <a:stCxn id="8" idx="3"/>
            <a:endCxn id="12" idx="1"/>
          </p:cNvCxnSpPr>
          <p:nvPr/>
        </p:nvCxnSpPr>
        <p:spPr>
          <a:xfrm flipV="1">
            <a:off x="3765588" y="2892401"/>
            <a:ext cx="1549250" cy="1"/>
          </a:xfrm>
          <a:prstGeom prst="straightConnector1">
            <a:avLst/>
          </a:prstGeom>
          <a:ln w="38100">
            <a:solidFill>
              <a:srgbClr val="E0A7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1CB300-B18B-D6A1-E19A-51C14F6FC228}"/>
              </a:ext>
            </a:extLst>
          </p:cNvPr>
          <p:cNvCxnSpPr/>
          <p:nvPr/>
        </p:nvCxnSpPr>
        <p:spPr>
          <a:xfrm flipV="1">
            <a:off x="7108745" y="5305524"/>
            <a:ext cx="1549250" cy="1"/>
          </a:xfrm>
          <a:prstGeom prst="straightConnector1">
            <a:avLst/>
          </a:prstGeom>
          <a:ln w="38100">
            <a:solidFill>
              <a:srgbClr val="E0A7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372D96-B2AF-8E91-32D8-33F56FAFF3B7}"/>
                  </a:ext>
                </a:extLst>
              </p:cNvPr>
              <p:cNvSpPr txBox="1"/>
              <p:nvPr/>
            </p:nvSpPr>
            <p:spPr>
              <a:xfrm>
                <a:off x="8575710" y="2074549"/>
                <a:ext cx="3111576" cy="1635704"/>
              </a:xfrm>
              <a:prstGeom prst="rect">
                <a:avLst/>
              </a:prstGeom>
              <a:noFill/>
              <a:ln w="19050">
                <a:solidFill>
                  <a:srgbClr val="E0A7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chemeClr val="tx1"/>
                    </a:solidFill>
                  </a:rPr>
                  <a:t>Two examples of the binned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𝑡𝑟𝑢𝑒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distribution for photons in an inclusive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range, both before and after 2D response calibration is applied.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372D96-B2AF-8E91-32D8-33F56FAFF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710" y="2074549"/>
                <a:ext cx="3111576" cy="1635704"/>
              </a:xfrm>
              <a:prstGeom prst="rect">
                <a:avLst/>
              </a:prstGeom>
              <a:blipFill>
                <a:blip r:embed="rId6"/>
                <a:stretch>
                  <a:fillRect l="-1210" t="-758" b="-3788"/>
                </a:stretch>
              </a:blipFill>
              <a:ln w="19050">
                <a:solidFill>
                  <a:srgbClr val="E0A7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B2382FD-06CA-E3DB-6C24-8C79FBAD31E0}"/>
              </a:ext>
            </a:extLst>
          </p:cNvPr>
          <p:cNvSpPr txBox="1"/>
          <p:nvPr/>
        </p:nvSpPr>
        <p:spPr>
          <a:xfrm>
            <a:off x="654012" y="4589769"/>
            <a:ext cx="3111576" cy="923330"/>
          </a:xfrm>
          <a:prstGeom prst="rect">
            <a:avLst/>
          </a:prstGeom>
          <a:noFill/>
          <a:ln w="19050">
            <a:solidFill>
              <a:srgbClr val="E0A7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Calibration effectively </a:t>
            </a:r>
            <a:r>
              <a:rPr lang="en-US" b="1" i="1" dirty="0"/>
              <a:t>eliminates</a:t>
            </a:r>
            <a:r>
              <a:rPr lang="en-US" i="1" dirty="0"/>
              <a:t> bimodality due to  geometric effects.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2B7B3B-A01E-C4A8-4CF7-31402D8A42DB}"/>
              </a:ext>
            </a:extLst>
          </p:cNvPr>
          <p:cNvGrpSpPr/>
          <p:nvPr/>
        </p:nvGrpSpPr>
        <p:grpSpPr>
          <a:xfrm>
            <a:off x="9713119" y="107027"/>
            <a:ext cx="2371880" cy="604182"/>
            <a:chOff x="9713119" y="107027"/>
            <a:chExt cx="2371880" cy="604182"/>
          </a:xfrm>
        </p:grpSpPr>
        <p:pic>
          <p:nvPicPr>
            <p:cNvPr id="21" name="Google Shape;62;p13">
              <a:extLst>
                <a:ext uri="{FF2B5EF4-FFF2-40B4-BE49-F238E27FC236}">
                  <a16:creationId xmlns:a16="http://schemas.microsoft.com/office/drawing/2014/main" id="{78FA9866-0DCC-5E13-66F0-145535405B9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76227"/>
            <a:stretch/>
          </p:blipFill>
          <p:spPr>
            <a:xfrm>
              <a:off x="11634321" y="107027"/>
              <a:ext cx="450678" cy="516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A logo of a company&#10;&#10;AI-generated content may be incorrect.">
              <a:extLst>
                <a:ext uri="{FF2B5EF4-FFF2-40B4-BE49-F238E27FC236}">
                  <a16:creationId xmlns:a16="http://schemas.microsoft.com/office/drawing/2014/main" id="{9892ED3A-BB06-5A93-77BB-5711E6D77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99059" y="107027"/>
              <a:ext cx="583625" cy="604182"/>
            </a:xfrm>
            <a:prstGeom prst="rect">
              <a:avLst/>
            </a:prstGeom>
          </p:spPr>
        </p:pic>
        <p:pic>
          <p:nvPicPr>
            <p:cNvPr id="23" name="Google Shape;63;p13">
              <a:extLst>
                <a:ext uri="{FF2B5EF4-FFF2-40B4-BE49-F238E27FC236}">
                  <a16:creationId xmlns:a16="http://schemas.microsoft.com/office/drawing/2014/main" id="{887BDACA-5A95-E2CD-7AD8-57A25A77FFC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4938" b="4938"/>
            <a:stretch/>
          </p:blipFill>
          <p:spPr>
            <a:xfrm>
              <a:off x="9713119" y="120848"/>
              <a:ext cx="1185940" cy="4393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4890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03B1-B53B-25C5-DA5E-57AC4CD5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4" y="278868"/>
            <a:ext cx="10515600" cy="1325563"/>
          </a:xfrm>
        </p:spPr>
        <p:txBody>
          <a:bodyPr/>
          <a:lstStyle/>
          <a:p>
            <a:r>
              <a:rPr lang="en-US" dirty="0"/>
              <a:t>But is this really a valid approach?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F4D95-86AF-3AD1-66F3-CCADA99C5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31" y="11923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These response plots take the </a:t>
            </a:r>
            <a:r>
              <a:rPr lang="en-US" b="1" dirty="0"/>
              <a:t>arithmetic mean</a:t>
            </a:r>
            <a:r>
              <a:rPr lang="en-US" dirty="0"/>
              <a:t> in each bin</a:t>
            </a:r>
          </a:p>
          <a:p>
            <a:pPr lvl="1"/>
            <a:r>
              <a:rPr lang="en-US" dirty="0"/>
              <a:t>Works well in bins with </a:t>
            </a:r>
            <a:r>
              <a:rPr lang="en-US" b="1" dirty="0"/>
              <a:t>Gaussian</a:t>
            </a:r>
            <a:r>
              <a:rPr lang="en-US" dirty="0"/>
              <a:t> distributions…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AB095-D69C-2019-59F7-C7C71B77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92BB0-6B42-4BF9-6ECA-AE67228B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710D9-9147-6FE6-397A-2C27748CB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12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655ADC-A0DE-A0F1-CE3C-F1F1DEE46E3F}"/>
              </a:ext>
            </a:extLst>
          </p:cNvPr>
          <p:cNvGrpSpPr/>
          <p:nvPr/>
        </p:nvGrpSpPr>
        <p:grpSpPr>
          <a:xfrm>
            <a:off x="302613" y="2744408"/>
            <a:ext cx="691464" cy="3850148"/>
            <a:chOff x="0" y="1804992"/>
            <a:chExt cx="691464" cy="430524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B22E29-8322-5D4A-B022-88C34B513FB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1451703" y="3861246"/>
              <a:ext cx="411250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12EC4FD-8A01-4E27-F4D2-5D12ECB17843}"/>
                </a:ext>
              </a:extLst>
            </p:cNvPr>
            <p:cNvCxnSpPr/>
            <p:nvPr/>
          </p:nvCxnSpPr>
          <p:spPr>
            <a:xfrm rot="5400000">
              <a:off x="608807" y="1919941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047244-EC8B-4F71-292C-08D96501BDF9}"/>
                </a:ext>
              </a:extLst>
            </p:cNvPr>
            <p:cNvCxnSpPr/>
            <p:nvPr/>
          </p:nvCxnSpPr>
          <p:spPr>
            <a:xfrm rot="5400000">
              <a:off x="608807" y="2307363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8E729A-4A18-F4B6-E17B-27FF1DC15F24}"/>
                </a:ext>
              </a:extLst>
            </p:cNvPr>
            <p:cNvCxnSpPr/>
            <p:nvPr/>
          </p:nvCxnSpPr>
          <p:spPr>
            <a:xfrm rot="5400000">
              <a:off x="608807" y="2689882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EBDFE3-2322-6874-8877-D51803CA796E}"/>
                </a:ext>
              </a:extLst>
            </p:cNvPr>
            <p:cNvCxnSpPr/>
            <p:nvPr/>
          </p:nvCxnSpPr>
          <p:spPr>
            <a:xfrm rot="5400000">
              <a:off x="608807" y="3062592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4B4905-D964-D475-6563-36F434917186}"/>
                </a:ext>
              </a:extLst>
            </p:cNvPr>
            <p:cNvCxnSpPr/>
            <p:nvPr/>
          </p:nvCxnSpPr>
          <p:spPr>
            <a:xfrm rot="5400000">
              <a:off x="608807" y="3450015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2D99CB-0075-1314-E6B0-2011260AE160}"/>
                </a:ext>
              </a:extLst>
            </p:cNvPr>
            <p:cNvCxnSpPr/>
            <p:nvPr/>
          </p:nvCxnSpPr>
          <p:spPr>
            <a:xfrm rot="5400000">
              <a:off x="608807" y="3827630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132D93D-48CA-348D-5462-882BDA5F677D}"/>
                </a:ext>
              </a:extLst>
            </p:cNvPr>
            <p:cNvCxnSpPr/>
            <p:nvPr/>
          </p:nvCxnSpPr>
          <p:spPr>
            <a:xfrm rot="5400000">
              <a:off x="608807" y="4219956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AD597E-6C55-5D5C-827C-5EBA444812BD}"/>
                </a:ext>
              </a:extLst>
            </p:cNvPr>
            <p:cNvCxnSpPr/>
            <p:nvPr/>
          </p:nvCxnSpPr>
          <p:spPr>
            <a:xfrm rot="5400000">
              <a:off x="608807" y="4587763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3EAD98-07B3-B0DC-8FAB-1C7BD2FEF43D}"/>
                </a:ext>
              </a:extLst>
            </p:cNvPr>
            <p:cNvCxnSpPr/>
            <p:nvPr/>
          </p:nvCxnSpPr>
          <p:spPr>
            <a:xfrm rot="5400000">
              <a:off x="608807" y="4965377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2FF86A-7EA0-5383-B4B1-BE8DB49C6AA7}"/>
                </a:ext>
              </a:extLst>
            </p:cNvPr>
            <p:cNvCxnSpPr/>
            <p:nvPr/>
          </p:nvCxnSpPr>
          <p:spPr>
            <a:xfrm rot="5400000">
              <a:off x="608807" y="5347896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26EB74-7E56-53BC-CDC3-FFA544F02429}"/>
                </a:ext>
              </a:extLst>
            </p:cNvPr>
            <p:cNvCxnSpPr/>
            <p:nvPr/>
          </p:nvCxnSpPr>
          <p:spPr>
            <a:xfrm rot="5400000">
              <a:off x="608807" y="5745126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E922D7-B371-4DE0-4DB2-290E28742C0C}"/>
                </a:ext>
              </a:extLst>
            </p:cNvPr>
            <p:cNvSpPr txBox="1"/>
            <p:nvPr/>
          </p:nvSpPr>
          <p:spPr>
            <a:xfrm>
              <a:off x="251652" y="1871060"/>
              <a:ext cx="268892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C109DF-741D-D853-B70D-0B6FCCF2CF06}"/>
                </a:ext>
              </a:extLst>
            </p:cNvPr>
            <p:cNvSpPr txBox="1"/>
            <p:nvPr/>
          </p:nvSpPr>
          <p:spPr>
            <a:xfrm>
              <a:off x="251652" y="2258483"/>
              <a:ext cx="268892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BD4BD9-5BB1-1C33-6CA9-26DABB9A4A03}"/>
                </a:ext>
              </a:extLst>
            </p:cNvPr>
            <p:cNvSpPr txBox="1"/>
            <p:nvPr/>
          </p:nvSpPr>
          <p:spPr>
            <a:xfrm>
              <a:off x="241872" y="2648357"/>
              <a:ext cx="268892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528128-B9EC-3446-DAB0-DE74E4FAEC17}"/>
                </a:ext>
              </a:extLst>
            </p:cNvPr>
            <p:cNvSpPr txBox="1"/>
            <p:nvPr/>
          </p:nvSpPr>
          <p:spPr>
            <a:xfrm>
              <a:off x="251653" y="3038231"/>
              <a:ext cx="268892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75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8A72EE-C61E-AB0D-3C23-3BB61A1CE24F}"/>
                </a:ext>
              </a:extLst>
            </p:cNvPr>
            <p:cNvSpPr txBox="1"/>
            <p:nvPr/>
          </p:nvSpPr>
          <p:spPr>
            <a:xfrm>
              <a:off x="220084" y="3457223"/>
              <a:ext cx="332030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10B2B2-B5D2-9EC6-9FE0-B50F715E2720}"/>
                </a:ext>
              </a:extLst>
            </p:cNvPr>
            <p:cNvSpPr txBox="1"/>
            <p:nvPr/>
          </p:nvSpPr>
          <p:spPr>
            <a:xfrm>
              <a:off x="220084" y="3844645"/>
              <a:ext cx="332030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125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A88CA3-E949-C4C1-E3F3-D72A19D90ECD}"/>
                </a:ext>
              </a:extLst>
            </p:cNvPr>
            <p:cNvSpPr txBox="1"/>
            <p:nvPr/>
          </p:nvSpPr>
          <p:spPr>
            <a:xfrm>
              <a:off x="210304" y="4232068"/>
              <a:ext cx="332030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150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84FFD0-AC81-C4E2-6B49-151AB51FB442}"/>
                </a:ext>
              </a:extLst>
            </p:cNvPr>
            <p:cNvSpPr txBox="1"/>
            <p:nvPr/>
          </p:nvSpPr>
          <p:spPr>
            <a:xfrm>
              <a:off x="228597" y="4624394"/>
              <a:ext cx="332030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175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32C2D0-64A8-B4D1-3B00-8D0CF79D4D6F}"/>
                </a:ext>
              </a:extLst>
            </p:cNvPr>
            <p:cNvSpPr txBox="1"/>
            <p:nvPr/>
          </p:nvSpPr>
          <p:spPr>
            <a:xfrm>
              <a:off x="228598" y="5011817"/>
              <a:ext cx="332030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200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8B8760-4B04-B986-7231-7B9544AC9F4F}"/>
                </a:ext>
              </a:extLst>
            </p:cNvPr>
            <p:cNvSpPr txBox="1"/>
            <p:nvPr/>
          </p:nvSpPr>
          <p:spPr>
            <a:xfrm>
              <a:off x="228598" y="5399239"/>
              <a:ext cx="332030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225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BC05CF-8800-057A-E8CF-E14EE1062325}"/>
                </a:ext>
              </a:extLst>
            </p:cNvPr>
            <p:cNvSpPr txBox="1"/>
            <p:nvPr/>
          </p:nvSpPr>
          <p:spPr>
            <a:xfrm>
              <a:off x="210305" y="5784210"/>
              <a:ext cx="332030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250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6386BB-455F-5C06-03DF-27DA31C9E62C}"/>
                </a:ext>
              </a:extLst>
            </p:cNvPr>
            <p:cNvSpPr txBox="1"/>
            <p:nvPr/>
          </p:nvSpPr>
          <p:spPr>
            <a:xfrm rot="16200000">
              <a:off x="-894908" y="4952253"/>
              <a:ext cx="2052891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Reconstructed Neutron Energy [GeV]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CBFF14C8-2E36-D66B-9090-13932ABB49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44" t="10488" r="9645" b="9141"/>
          <a:stretch>
            <a:fillRect/>
          </a:stretch>
        </p:blipFill>
        <p:spPr>
          <a:xfrm>
            <a:off x="1037999" y="2838045"/>
            <a:ext cx="7020237" cy="3584145"/>
          </a:xfrm>
          <a:prstGeom prst="rect">
            <a:avLst/>
          </a:prstGeom>
        </p:spPr>
      </p:pic>
      <p:sp>
        <p:nvSpPr>
          <p:cNvPr id="36" name="Left Brace 35">
            <a:extLst>
              <a:ext uri="{FF2B5EF4-FFF2-40B4-BE49-F238E27FC236}">
                <a16:creationId xmlns:a16="http://schemas.microsoft.com/office/drawing/2014/main" id="{EB5714AD-2F4C-EEA8-15CB-189B3DFEF420}"/>
              </a:ext>
            </a:extLst>
          </p:cNvPr>
          <p:cNvSpPr/>
          <p:nvPr/>
        </p:nvSpPr>
        <p:spPr>
          <a:xfrm rot="5400000">
            <a:off x="2215864" y="1527465"/>
            <a:ext cx="209737" cy="2475613"/>
          </a:xfrm>
          <a:prstGeom prst="leftBrace">
            <a:avLst>
              <a:gd name="adj1" fmla="val 93439"/>
              <a:gd name="adj2" fmla="val 50386"/>
            </a:avLst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EDA7388E-674D-6C3B-D78F-E4048D48C4CE}"/>
              </a:ext>
            </a:extLst>
          </p:cNvPr>
          <p:cNvSpPr/>
          <p:nvPr/>
        </p:nvSpPr>
        <p:spPr>
          <a:xfrm rot="5400000">
            <a:off x="4457605" y="1785760"/>
            <a:ext cx="209737" cy="1962151"/>
          </a:xfrm>
          <a:prstGeom prst="leftBrace">
            <a:avLst>
              <a:gd name="adj1" fmla="val 93439"/>
              <a:gd name="adj2" fmla="val 50386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B7AFA534-0B3F-38AD-AA98-A8982AC43048}"/>
              </a:ext>
            </a:extLst>
          </p:cNvPr>
          <p:cNvSpPr/>
          <p:nvPr/>
        </p:nvSpPr>
        <p:spPr>
          <a:xfrm rot="5400000">
            <a:off x="6711595" y="1541735"/>
            <a:ext cx="185240" cy="2475614"/>
          </a:xfrm>
          <a:prstGeom prst="leftBrace">
            <a:avLst>
              <a:gd name="adj1" fmla="val 93439"/>
              <a:gd name="adj2" fmla="val 50386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BD437B-E5AF-DFCF-0EF1-43B68F325AAE}"/>
              </a:ext>
            </a:extLst>
          </p:cNvPr>
          <p:cNvSpPr txBox="1"/>
          <p:nvPr/>
        </p:nvSpPr>
        <p:spPr>
          <a:xfrm>
            <a:off x="1793055" y="2402754"/>
            <a:ext cx="105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Endcaps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7CF7DA-714B-CD74-E8E7-1023FDB90A13}"/>
              </a:ext>
            </a:extLst>
          </p:cNvPr>
          <p:cNvSpPr txBox="1"/>
          <p:nvPr/>
        </p:nvSpPr>
        <p:spPr>
          <a:xfrm>
            <a:off x="3973216" y="2402754"/>
            <a:ext cx="114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Transition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8A1299-3D19-2FF1-A7DF-B45AA4611640}"/>
              </a:ext>
            </a:extLst>
          </p:cNvPr>
          <p:cNvSpPr txBox="1"/>
          <p:nvPr/>
        </p:nvSpPr>
        <p:spPr>
          <a:xfrm>
            <a:off x="6159408" y="2417218"/>
            <a:ext cx="155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Central barrel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288EDD4-0C14-2EF1-4C61-53936428F49A}"/>
              </a:ext>
            </a:extLst>
          </p:cNvPr>
          <p:cNvCxnSpPr/>
          <p:nvPr/>
        </p:nvCxnSpPr>
        <p:spPr>
          <a:xfrm>
            <a:off x="9599100" y="3150160"/>
            <a:ext cx="581363" cy="0"/>
          </a:xfrm>
          <a:prstGeom prst="line">
            <a:avLst/>
          </a:prstGeom>
          <a:ln>
            <a:solidFill>
              <a:srgbClr val="E0A7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22104B4-AE00-AF76-0916-84682EAC0B9F}"/>
              </a:ext>
            </a:extLst>
          </p:cNvPr>
          <p:cNvSpPr txBox="1"/>
          <p:nvPr/>
        </p:nvSpPr>
        <p:spPr>
          <a:xfrm>
            <a:off x="10180463" y="3038758"/>
            <a:ext cx="910471" cy="379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C3E45D-5B3D-C883-826B-B70664269624}"/>
              </a:ext>
            </a:extLst>
          </p:cNvPr>
          <p:cNvSpPr txBox="1"/>
          <p:nvPr/>
        </p:nvSpPr>
        <p:spPr>
          <a:xfrm>
            <a:off x="10245046" y="4803720"/>
            <a:ext cx="78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E</a:t>
            </a:r>
            <a:r>
              <a:rPr lang="en-US" sz="1200" i="1" baseline="-25000" dirty="0" err="1"/>
              <a:t>true</a:t>
            </a:r>
            <a:r>
              <a:rPr lang="en-US" sz="1200" i="1" dirty="0"/>
              <a:t>/</a:t>
            </a:r>
            <a:r>
              <a:rPr lang="en-US" sz="1200" i="1" dirty="0" err="1"/>
              <a:t>E</a:t>
            </a:r>
            <a:r>
              <a:rPr lang="en-US" sz="1200" i="1" baseline="-25000" dirty="0" err="1"/>
              <a:t>reco</a:t>
            </a:r>
            <a:endParaRPr lang="en-US" sz="1200" i="1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0A91892-A2EF-7EBD-C8F2-24C2C7643CEE}"/>
              </a:ext>
            </a:extLst>
          </p:cNvPr>
          <p:cNvGrpSpPr/>
          <p:nvPr/>
        </p:nvGrpSpPr>
        <p:grpSpPr>
          <a:xfrm>
            <a:off x="9713119" y="107027"/>
            <a:ext cx="2371880" cy="604182"/>
            <a:chOff x="9713119" y="107027"/>
            <a:chExt cx="2371880" cy="604182"/>
          </a:xfrm>
        </p:grpSpPr>
        <p:pic>
          <p:nvPicPr>
            <p:cNvPr id="57" name="Google Shape;62;p13">
              <a:extLst>
                <a:ext uri="{FF2B5EF4-FFF2-40B4-BE49-F238E27FC236}">
                  <a16:creationId xmlns:a16="http://schemas.microsoft.com/office/drawing/2014/main" id="{82BDC131-1726-C551-4B91-4E09047E379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6227"/>
            <a:stretch/>
          </p:blipFill>
          <p:spPr>
            <a:xfrm>
              <a:off x="11634321" y="107027"/>
              <a:ext cx="450678" cy="516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57" descr="A logo of a company&#10;&#10;AI-generated content may be incorrect.">
              <a:extLst>
                <a:ext uri="{FF2B5EF4-FFF2-40B4-BE49-F238E27FC236}">
                  <a16:creationId xmlns:a16="http://schemas.microsoft.com/office/drawing/2014/main" id="{D595BAA3-6DF7-8DB9-4F34-878FDDD5A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99059" y="107027"/>
              <a:ext cx="583625" cy="604182"/>
            </a:xfrm>
            <a:prstGeom prst="rect">
              <a:avLst/>
            </a:prstGeom>
          </p:spPr>
        </p:pic>
        <p:pic>
          <p:nvPicPr>
            <p:cNvPr id="59" name="Google Shape;63;p13">
              <a:extLst>
                <a:ext uri="{FF2B5EF4-FFF2-40B4-BE49-F238E27FC236}">
                  <a16:creationId xmlns:a16="http://schemas.microsoft.com/office/drawing/2014/main" id="{3CB22BB5-6A86-6D2C-77C5-C6413D99888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938" b="4938"/>
            <a:stretch/>
          </p:blipFill>
          <p:spPr>
            <a:xfrm>
              <a:off x="9713119" y="120848"/>
              <a:ext cx="1185940" cy="439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42E33CC2-FC76-AE72-4DC8-5E2C225E9517}"/>
              </a:ext>
            </a:extLst>
          </p:cNvPr>
          <p:cNvSpPr/>
          <p:nvPr/>
        </p:nvSpPr>
        <p:spPr>
          <a:xfrm>
            <a:off x="2038848" y="5326933"/>
            <a:ext cx="563768" cy="36637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262A863-8987-FC76-1B30-AE3D19A70771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2320732" y="2936100"/>
            <a:ext cx="5971245" cy="239083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2BDF61C-3B3F-37C5-BEE4-CB63C426A229}"/>
              </a:ext>
            </a:extLst>
          </p:cNvPr>
          <p:cNvCxnSpPr>
            <a:cxnSpLocks/>
            <a:stCxn id="61" idx="2"/>
          </p:cNvCxnSpPr>
          <p:nvPr/>
        </p:nvCxnSpPr>
        <p:spPr>
          <a:xfrm flipV="1">
            <a:off x="2320732" y="4833639"/>
            <a:ext cx="5981836" cy="85966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4BA01F-32B9-572F-1773-0471C94696E0}"/>
              </a:ext>
            </a:extLst>
          </p:cNvPr>
          <p:cNvGrpSpPr/>
          <p:nvPr/>
        </p:nvGrpSpPr>
        <p:grpSpPr>
          <a:xfrm>
            <a:off x="8283551" y="2936100"/>
            <a:ext cx="3001286" cy="1895063"/>
            <a:chOff x="8357920" y="3479334"/>
            <a:chExt cx="3001286" cy="1895063"/>
          </a:xfrm>
        </p:grpSpPr>
        <p:pic>
          <p:nvPicPr>
            <p:cNvPr id="68" name="Picture 67" descr="A graph of a number of objects&#10;&#10;AI-generated content may be incorrect.">
              <a:extLst>
                <a:ext uri="{FF2B5EF4-FFF2-40B4-BE49-F238E27FC236}">
                  <a16:creationId xmlns:a16="http://schemas.microsoft.com/office/drawing/2014/main" id="{B72E4C13-2F42-EFA4-D430-A47C21822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6467"/>
            <a:stretch>
              <a:fillRect/>
            </a:stretch>
          </p:blipFill>
          <p:spPr>
            <a:xfrm>
              <a:off x="8357920" y="3479334"/>
              <a:ext cx="2649852" cy="1895063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</p:pic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2B17609-3CA8-3707-5F64-E8999322D5BA}"/>
                </a:ext>
              </a:extLst>
            </p:cNvPr>
            <p:cNvCxnSpPr/>
            <p:nvPr/>
          </p:nvCxnSpPr>
          <p:spPr>
            <a:xfrm>
              <a:off x="9867372" y="3760431"/>
              <a:ext cx="581363" cy="0"/>
            </a:xfrm>
            <a:prstGeom prst="line">
              <a:avLst/>
            </a:prstGeom>
            <a:ln>
              <a:solidFill>
                <a:srgbClr val="E0A7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3C348F5-711F-C4F7-4766-6C0FADD33E7E}"/>
                </a:ext>
              </a:extLst>
            </p:cNvPr>
            <p:cNvSpPr txBox="1"/>
            <p:nvPr/>
          </p:nvSpPr>
          <p:spPr>
            <a:xfrm>
              <a:off x="10448735" y="3649029"/>
              <a:ext cx="910471" cy="379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Mean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805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9FF6-2E9A-A4EE-9215-6450C82E4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906C-58FE-C2AF-65A0-180E69C7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34" y="278868"/>
            <a:ext cx="10515600" cy="1325563"/>
          </a:xfrm>
        </p:spPr>
        <p:txBody>
          <a:bodyPr/>
          <a:lstStyle/>
          <a:p>
            <a:r>
              <a:rPr lang="en-US" dirty="0"/>
              <a:t>But is this really a valid approach?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7D0FD-51FE-9404-079E-1AC9D8728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31" y="11923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These response plots take the </a:t>
            </a:r>
            <a:r>
              <a:rPr lang="en-US" b="1" dirty="0"/>
              <a:t>arithmetic mean</a:t>
            </a:r>
            <a:r>
              <a:rPr lang="en-US" dirty="0"/>
              <a:t> in each bin</a:t>
            </a:r>
          </a:p>
          <a:p>
            <a:pPr lvl="1"/>
            <a:r>
              <a:rPr lang="en-US" dirty="0"/>
              <a:t>However, is susceptible to outliers</a:t>
            </a:r>
          </a:p>
          <a:p>
            <a:pPr lvl="1"/>
            <a:r>
              <a:rPr lang="en-US" dirty="0"/>
              <a:t>Especially troublesome in </a:t>
            </a:r>
            <a:r>
              <a:rPr lang="en-US" b="1" dirty="0"/>
              <a:t>low-N </a:t>
            </a:r>
            <a:r>
              <a:rPr lang="en-US" dirty="0"/>
              <a:t>or</a:t>
            </a:r>
            <a:r>
              <a:rPr lang="en-US" b="1" dirty="0"/>
              <a:t> wide-range </a:t>
            </a:r>
            <a:r>
              <a:rPr lang="en-US" dirty="0"/>
              <a:t>regions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25093-914C-ED42-8541-4838A4EC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C4D73-61DA-9E2C-0921-2C3942C0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EC7EE-B2AC-4157-AC57-E2731D9AB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13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FE3C6F-E097-FFE1-7376-37491622DED7}"/>
              </a:ext>
            </a:extLst>
          </p:cNvPr>
          <p:cNvGrpSpPr/>
          <p:nvPr/>
        </p:nvGrpSpPr>
        <p:grpSpPr>
          <a:xfrm>
            <a:off x="302613" y="2744408"/>
            <a:ext cx="691464" cy="3850148"/>
            <a:chOff x="0" y="1804992"/>
            <a:chExt cx="691464" cy="430524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650232A-4FE9-E3DC-BB2C-D713E8D7809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1451703" y="3861246"/>
              <a:ext cx="411250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010EF69-3535-E866-0C5A-EE935FAD4A7F}"/>
                </a:ext>
              </a:extLst>
            </p:cNvPr>
            <p:cNvCxnSpPr/>
            <p:nvPr/>
          </p:nvCxnSpPr>
          <p:spPr>
            <a:xfrm rot="5400000">
              <a:off x="608807" y="1919941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443D079-5BE0-D3A5-7EC2-17280BF53622}"/>
                </a:ext>
              </a:extLst>
            </p:cNvPr>
            <p:cNvCxnSpPr/>
            <p:nvPr/>
          </p:nvCxnSpPr>
          <p:spPr>
            <a:xfrm rot="5400000">
              <a:off x="608807" y="2307363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F58C26-D9A7-9A92-E2E7-1C38E723C4EC}"/>
                </a:ext>
              </a:extLst>
            </p:cNvPr>
            <p:cNvCxnSpPr/>
            <p:nvPr/>
          </p:nvCxnSpPr>
          <p:spPr>
            <a:xfrm rot="5400000">
              <a:off x="608807" y="2689882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239E6C4-9003-59D5-64AD-1D4F64E68444}"/>
                </a:ext>
              </a:extLst>
            </p:cNvPr>
            <p:cNvCxnSpPr/>
            <p:nvPr/>
          </p:nvCxnSpPr>
          <p:spPr>
            <a:xfrm rot="5400000">
              <a:off x="608807" y="3062592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666912-D463-C45E-EC37-5198BFA13A4B}"/>
                </a:ext>
              </a:extLst>
            </p:cNvPr>
            <p:cNvCxnSpPr/>
            <p:nvPr/>
          </p:nvCxnSpPr>
          <p:spPr>
            <a:xfrm rot="5400000">
              <a:off x="608807" y="3450015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C0896D-936C-1A57-91BE-D2B6FD9348FF}"/>
                </a:ext>
              </a:extLst>
            </p:cNvPr>
            <p:cNvCxnSpPr/>
            <p:nvPr/>
          </p:nvCxnSpPr>
          <p:spPr>
            <a:xfrm rot="5400000">
              <a:off x="608807" y="3827630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925D6B7-0EB5-FCCF-2B36-F4102ECCB119}"/>
                </a:ext>
              </a:extLst>
            </p:cNvPr>
            <p:cNvCxnSpPr/>
            <p:nvPr/>
          </p:nvCxnSpPr>
          <p:spPr>
            <a:xfrm rot="5400000">
              <a:off x="608807" y="4219956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EE2EF7B-57D3-CBB8-F37A-CA009EDE613F}"/>
                </a:ext>
              </a:extLst>
            </p:cNvPr>
            <p:cNvCxnSpPr/>
            <p:nvPr/>
          </p:nvCxnSpPr>
          <p:spPr>
            <a:xfrm rot="5400000">
              <a:off x="608807" y="4587763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796EFD-1731-9A1C-51B6-7BA05EAF6D78}"/>
                </a:ext>
              </a:extLst>
            </p:cNvPr>
            <p:cNvCxnSpPr/>
            <p:nvPr/>
          </p:nvCxnSpPr>
          <p:spPr>
            <a:xfrm rot="5400000">
              <a:off x="608807" y="4965377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DCE188D-B1F0-1AD9-A5BD-0CE043640064}"/>
                </a:ext>
              </a:extLst>
            </p:cNvPr>
            <p:cNvCxnSpPr/>
            <p:nvPr/>
          </p:nvCxnSpPr>
          <p:spPr>
            <a:xfrm rot="5400000">
              <a:off x="608807" y="5347896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6EF61F-290C-D17B-C38C-FB46A922EBD7}"/>
                </a:ext>
              </a:extLst>
            </p:cNvPr>
            <p:cNvCxnSpPr/>
            <p:nvPr/>
          </p:nvCxnSpPr>
          <p:spPr>
            <a:xfrm rot="5400000">
              <a:off x="608807" y="5745126"/>
              <a:ext cx="0" cy="165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DEEE4F-5AED-8A01-CACE-B73BF47522F9}"/>
                </a:ext>
              </a:extLst>
            </p:cNvPr>
            <p:cNvSpPr txBox="1"/>
            <p:nvPr/>
          </p:nvSpPr>
          <p:spPr>
            <a:xfrm>
              <a:off x="251652" y="1871060"/>
              <a:ext cx="268892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C81577-9B3B-7B24-E43B-9B250E166EF1}"/>
                </a:ext>
              </a:extLst>
            </p:cNvPr>
            <p:cNvSpPr txBox="1"/>
            <p:nvPr/>
          </p:nvSpPr>
          <p:spPr>
            <a:xfrm>
              <a:off x="251652" y="2258483"/>
              <a:ext cx="268892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B03D3A-B1A4-798B-C66E-F262CFCF6489}"/>
                </a:ext>
              </a:extLst>
            </p:cNvPr>
            <p:cNvSpPr txBox="1"/>
            <p:nvPr/>
          </p:nvSpPr>
          <p:spPr>
            <a:xfrm>
              <a:off x="241872" y="2648357"/>
              <a:ext cx="268892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A54BDD-1CB5-C5AE-061C-5F9C0C89C2F5}"/>
                </a:ext>
              </a:extLst>
            </p:cNvPr>
            <p:cNvSpPr txBox="1"/>
            <p:nvPr/>
          </p:nvSpPr>
          <p:spPr>
            <a:xfrm>
              <a:off x="251653" y="3038231"/>
              <a:ext cx="268892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75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A64AB8-10EA-970D-0C14-3BCBCC445AAC}"/>
                </a:ext>
              </a:extLst>
            </p:cNvPr>
            <p:cNvSpPr txBox="1"/>
            <p:nvPr/>
          </p:nvSpPr>
          <p:spPr>
            <a:xfrm>
              <a:off x="220084" y="3457223"/>
              <a:ext cx="332030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79BE6F6-554B-7A33-C03C-F9963EEC0F38}"/>
                </a:ext>
              </a:extLst>
            </p:cNvPr>
            <p:cNvSpPr txBox="1"/>
            <p:nvPr/>
          </p:nvSpPr>
          <p:spPr>
            <a:xfrm>
              <a:off x="220084" y="3844645"/>
              <a:ext cx="332030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125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51D022-DACA-059A-BC4D-0F9CB87BCD4A}"/>
                </a:ext>
              </a:extLst>
            </p:cNvPr>
            <p:cNvSpPr txBox="1"/>
            <p:nvPr/>
          </p:nvSpPr>
          <p:spPr>
            <a:xfrm>
              <a:off x="210304" y="4232068"/>
              <a:ext cx="332030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150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519E79-46BB-1C40-ACE9-FC9EFA895EE1}"/>
                </a:ext>
              </a:extLst>
            </p:cNvPr>
            <p:cNvSpPr txBox="1"/>
            <p:nvPr/>
          </p:nvSpPr>
          <p:spPr>
            <a:xfrm>
              <a:off x="228597" y="4624394"/>
              <a:ext cx="332030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175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048352C-DB52-AB10-3A79-3A2C70728455}"/>
                </a:ext>
              </a:extLst>
            </p:cNvPr>
            <p:cNvSpPr txBox="1"/>
            <p:nvPr/>
          </p:nvSpPr>
          <p:spPr>
            <a:xfrm>
              <a:off x="228598" y="5011817"/>
              <a:ext cx="332030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200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2AA4B9-9D1E-F5CA-232E-AB10BD02BEA1}"/>
                </a:ext>
              </a:extLst>
            </p:cNvPr>
            <p:cNvSpPr txBox="1"/>
            <p:nvPr/>
          </p:nvSpPr>
          <p:spPr>
            <a:xfrm>
              <a:off x="228598" y="5399239"/>
              <a:ext cx="332030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225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98DE8F-7D7A-4DCC-AE91-67B3D2D6934E}"/>
                </a:ext>
              </a:extLst>
            </p:cNvPr>
            <p:cNvSpPr txBox="1"/>
            <p:nvPr/>
          </p:nvSpPr>
          <p:spPr>
            <a:xfrm>
              <a:off x="210305" y="5784210"/>
              <a:ext cx="332030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250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19FD66-A6F6-D0B0-9330-18F91BC84E68}"/>
                </a:ext>
              </a:extLst>
            </p:cNvPr>
            <p:cNvSpPr txBox="1"/>
            <p:nvPr/>
          </p:nvSpPr>
          <p:spPr>
            <a:xfrm rot="16200000">
              <a:off x="-894908" y="4952253"/>
              <a:ext cx="2052891" cy="263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Reconstructed Neutron Energy [GeV]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110973C-E212-8C32-56D6-9EB5014679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44" t="10488" r="9645" b="9141"/>
          <a:stretch>
            <a:fillRect/>
          </a:stretch>
        </p:blipFill>
        <p:spPr>
          <a:xfrm>
            <a:off x="1037999" y="2838045"/>
            <a:ext cx="7020237" cy="3584145"/>
          </a:xfrm>
          <a:prstGeom prst="rect">
            <a:avLst/>
          </a:prstGeom>
        </p:spPr>
      </p:pic>
      <p:sp>
        <p:nvSpPr>
          <p:cNvPr id="36" name="Left Brace 35">
            <a:extLst>
              <a:ext uri="{FF2B5EF4-FFF2-40B4-BE49-F238E27FC236}">
                <a16:creationId xmlns:a16="http://schemas.microsoft.com/office/drawing/2014/main" id="{70851491-49C6-F958-BF4C-F3A126138297}"/>
              </a:ext>
            </a:extLst>
          </p:cNvPr>
          <p:cNvSpPr/>
          <p:nvPr/>
        </p:nvSpPr>
        <p:spPr>
          <a:xfrm rot="5400000">
            <a:off x="2215864" y="1527465"/>
            <a:ext cx="209737" cy="2475613"/>
          </a:xfrm>
          <a:prstGeom prst="leftBrace">
            <a:avLst>
              <a:gd name="adj1" fmla="val 93439"/>
              <a:gd name="adj2" fmla="val 50386"/>
            </a:avLst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2B96A0A2-AD88-EAFB-9F32-504C706FB568}"/>
              </a:ext>
            </a:extLst>
          </p:cNvPr>
          <p:cNvSpPr/>
          <p:nvPr/>
        </p:nvSpPr>
        <p:spPr>
          <a:xfrm rot="5400000">
            <a:off x="4457605" y="1785760"/>
            <a:ext cx="209737" cy="1962151"/>
          </a:xfrm>
          <a:prstGeom prst="leftBrace">
            <a:avLst>
              <a:gd name="adj1" fmla="val 93439"/>
              <a:gd name="adj2" fmla="val 50386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A2FA4235-6B59-0E69-9619-3CF04F2B20AC}"/>
              </a:ext>
            </a:extLst>
          </p:cNvPr>
          <p:cNvSpPr/>
          <p:nvPr/>
        </p:nvSpPr>
        <p:spPr>
          <a:xfrm rot="5400000">
            <a:off x="6711595" y="1541735"/>
            <a:ext cx="185240" cy="2475614"/>
          </a:xfrm>
          <a:prstGeom prst="leftBrace">
            <a:avLst>
              <a:gd name="adj1" fmla="val 93439"/>
              <a:gd name="adj2" fmla="val 50386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C1C994-C948-27BE-0DAC-2283F62402D6}"/>
              </a:ext>
            </a:extLst>
          </p:cNvPr>
          <p:cNvSpPr txBox="1"/>
          <p:nvPr/>
        </p:nvSpPr>
        <p:spPr>
          <a:xfrm>
            <a:off x="1793055" y="2402754"/>
            <a:ext cx="105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Endcaps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74BB6E-0061-AF2F-D49F-0BAB31486967}"/>
              </a:ext>
            </a:extLst>
          </p:cNvPr>
          <p:cNvSpPr txBox="1"/>
          <p:nvPr/>
        </p:nvSpPr>
        <p:spPr>
          <a:xfrm>
            <a:off x="3973216" y="2402754"/>
            <a:ext cx="114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Transition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8CB118-F475-48D0-38DE-9F3EE2285AD8}"/>
              </a:ext>
            </a:extLst>
          </p:cNvPr>
          <p:cNvSpPr txBox="1"/>
          <p:nvPr/>
        </p:nvSpPr>
        <p:spPr>
          <a:xfrm>
            <a:off x="6159408" y="2417218"/>
            <a:ext cx="155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Central barrel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0FF135-D6DD-98A6-DDFA-414DF545DF54}"/>
              </a:ext>
            </a:extLst>
          </p:cNvPr>
          <p:cNvSpPr/>
          <p:nvPr/>
        </p:nvSpPr>
        <p:spPr>
          <a:xfrm>
            <a:off x="4038600" y="3576620"/>
            <a:ext cx="563768" cy="36637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B38CE3-E806-161A-6A48-D577307ED236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4320484" y="3022827"/>
            <a:ext cx="4290116" cy="55379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C2C15E5-7089-C9BC-4BAE-024BAE9AAF96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4320484" y="3942990"/>
            <a:ext cx="4194866" cy="81269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A graph with numbers and a bar&#10;&#10;AI-generated content may be incorrect.">
            <a:extLst>
              <a:ext uri="{FF2B5EF4-FFF2-40B4-BE49-F238E27FC236}">
                <a16:creationId xmlns:a16="http://schemas.microsoft.com/office/drawing/2014/main" id="{81CC4E1D-FE52-809B-81BA-71E50C5F9F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19" r="3463" b="-1"/>
          <a:stretch>
            <a:fillRect/>
          </a:stretch>
        </p:blipFill>
        <p:spPr>
          <a:xfrm>
            <a:off x="8340119" y="2966357"/>
            <a:ext cx="2594581" cy="18373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42A4E6B-4C1B-0081-6E60-982377C7D68E}"/>
              </a:ext>
            </a:extLst>
          </p:cNvPr>
          <p:cNvCxnSpPr/>
          <p:nvPr/>
        </p:nvCxnSpPr>
        <p:spPr>
          <a:xfrm>
            <a:off x="9599100" y="3150160"/>
            <a:ext cx="581363" cy="0"/>
          </a:xfrm>
          <a:prstGeom prst="line">
            <a:avLst/>
          </a:prstGeom>
          <a:ln>
            <a:solidFill>
              <a:srgbClr val="E0A7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0BC7774-FDF9-1416-9993-C5057C790741}"/>
              </a:ext>
            </a:extLst>
          </p:cNvPr>
          <p:cNvSpPr txBox="1"/>
          <p:nvPr/>
        </p:nvSpPr>
        <p:spPr>
          <a:xfrm>
            <a:off x="10180463" y="3038758"/>
            <a:ext cx="910471" cy="379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064971-5964-9A11-1195-72F77F92C9DE}"/>
              </a:ext>
            </a:extLst>
          </p:cNvPr>
          <p:cNvSpPr txBox="1"/>
          <p:nvPr/>
        </p:nvSpPr>
        <p:spPr>
          <a:xfrm>
            <a:off x="10245046" y="4803720"/>
            <a:ext cx="78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E</a:t>
            </a:r>
            <a:r>
              <a:rPr lang="en-US" sz="1200" i="1" baseline="-25000" dirty="0" err="1"/>
              <a:t>true</a:t>
            </a:r>
            <a:r>
              <a:rPr lang="en-US" sz="1200" i="1" dirty="0"/>
              <a:t>/</a:t>
            </a:r>
            <a:r>
              <a:rPr lang="en-US" sz="1200" i="1" dirty="0" err="1"/>
              <a:t>E</a:t>
            </a:r>
            <a:r>
              <a:rPr lang="en-US" sz="1200" i="1" baseline="-25000" dirty="0" err="1"/>
              <a:t>reco</a:t>
            </a:r>
            <a:endParaRPr lang="en-US" sz="1200" i="1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A92C703-A2C2-7A41-1A2C-BDFD6DDC3864}"/>
              </a:ext>
            </a:extLst>
          </p:cNvPr>
          <p:cNvGrpSpPr/>
          <p:nvPr/>
        </p:nvGrpSpPr>
        <p:grpSpPr>
          <a:xfrm>
            <a:off x="9713119" y="107027"/>
            <a:ext cx="2371880" cy="604182"/>
            <a:chOff x="9713119" y="107027"/>
            <a:chExt cx="2371880" cy="604182"/>
          </a:xfrm>
        </p:grpSpPr>
        <p:pic>
          <p:nvPicPr>
            <p:cNvPr id="57" name="Google Shape;62;p13">
              <a:extLst>
                <a:ext uri="{FF2B5EF4-FFF2-40B4-BE49-F238E27FC236}">
                  <a16:creationId xmlns:a16="http://schemas.microsoft.com/office/drawing/2014/main" id="{B825D3B9-4B43-B312-7EF8-3B67220B72C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76227"/>
            <a:stretch/>
          </p:blipFill>
          <p:spPr>
            <a:xfrm>
              <a:off x="11634321" y="107027"/>
              <a:ext cx="450678" cy="516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57" descr="A logo of a company&#10;&#10;AI-generated content may be incorrect.">
              <a:extLst>
                <a:ext uri="{FF2B5EF4-FFF2-40B4-BE49-F238E27FC236}">
                  <a16:creationId xmlns:a16="http://schemas.microsoft.com/office/drawing/2014/main" id="{D1B3D63A-84A1-6A42-A14E-63FAE484B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99059" y="107027"/>
              <a:ext cx="583625" cy="604182"/>
            </a:xfrm>
            <a:prstGeom prst="rect">
              <a:avLst/>
            </a:prstGeom>
          </p:spPr>
        </p:pic>
        <p:pic>
          <p:nvPicPr>
            <p:cNvPr id="59" name="Google Shape;63;p13">
              <a:extLst>
                <a:ext uri="{FF2B5EF4-FFF2-40B4-BE49-F238E27FC236}">
                  <a16:creationId xmlns:a16="http://schemas.microsoft.com/office/drawing/2014/main" id="{41E79498-B089-349C-DB97-723181774EE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938" b="4938"/>
            <a:stretch/>
          </p:blipFill>
          <p:spPr>
            <a:xfrm>
              <a:off x="9713119" y="120848"/>
              <a:ext cx="1185940" cy="439340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412740-E40B-BB04-70FF-E4D5ACE16451}"/>
                  </a:ext>
                </a:extLst>
              </p:cNvPr>
              <p:cNvSpPr txBox="1"/>
              <p:nvPr/>
            </p:nvSpPr>
            <p:spPr>
              <a:xfrm>
                <a:off x="8245554" y="5075943"/>
                <a:ext cx="2794652" cy="1477328"/>
              </a:xfrm>
              <a:prstGeom prst="rect">
                <a:avLst/>
              </a:prstGeom>
              <a:solidFill>
                <a:srgbClr val="FFB09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Mean biased to the right of peak due to outliers. Especially salient in the transition region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varies greatly.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412740-E40B-BB04-70FF-E4D5ACE16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5554" y="5075943"/>
                <a:ext cx="2794652" cy="1477328"/>
              </a:xfrm>
              <a:prstGeom prst="rect">
                <a:avLst/>
              </a:prstGeom>
              <a:blipFill>
                <a:blip r:embed="rId7"/>
                <a:stretch>
                  <a:fillRect l="-1810" t="-1709" r="-2262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17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2A03-98AF-8BD8-582F-32EC3C5E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D9BA1-F65B-B601-29EE-6D104BABE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0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 robust calibration method should not be susceptible to the influence of outliers.</a:t>
            </a:r>
          </a:p>
          <a:p>
            <a:r>
              <a:rPr lang="en-US" b="1" dirty="0"/>
              <a:t>Fitting</a:t>
            </a:r>
            <a:r>
              <a:rPr lang="en-US" dirty="0"/>
              <a:t> binned response distributions </a:t>
            </a:r>
          </a:p>
          <a:p>
            <a:pPr lvl="1"/>
            <a:r>
              <a:rPr lang="en-US" dirty="0"/>
              <a:t>Many bins exhibit near-Gaussian peaks: fitting those peaks would give a more stable mean</a:t>
            </a:r>
          </a:p>
          <a:p>
            <a:r>
              <a:rPr lang="en-US" dirty="0"/>
              <a:t>A dedicated </a:t>
            </a:r>
            <a:r>
              <a:rPr lang="en-US" b="1" dirty="0"/>
              <a:t>large-statistics</a:t>
            </a:r>
            <a:r>
              <a:rPr lang="en-US" dirty="0"/>
              <a:t> calibration dataset </a:t>
            </a:r>
          </a:p>
          <a:p>
            <a:pPr lvl="1"/>
            <a:r>
              <a:rPr lang="en-US" dirty="0"/>
              <a:t>Could also stabilize and allow us to bin calibration matrix more finely</a:t>
            </a:r>
          </a:p>
          <a:p>
            <a:r>
              <a:rPr lang="en-US" dirty="0"/>
              <a:t>A detailed study of particles’ interactions in the solenoid</a:t>
            </a:r>
          </a:p>
          <a:p>
            <a:pPr lvl="1"/>
            <a:r>
              <a:rPr lang="en-US" dirty="0"/>
              <a:t>Might make an interesting tangential investigation with applications in detector performance </a:t>
            </a:r>
            <a:r>
              <a:rPr lang="en-US" dirty="0" err="1"/>
              <a:t>studies</a:t>
            </a:r>
            <a:r>
              <a:rPr lang="en-US" dirty="0" err="1">
                <a:sym typeface="Wingdings" pitchFamily="2" charset="2"/>
              </a:rPr>
              <a:t>opportunities</a:t>
            </a:r>
            <a:r>
              <a:rPr lang="en-US" dirty="0">
                <a:sym typeface="Wingdings" pitchFamily="2" charset="2"/>
              </a:rPr>
              <a:t> here to get involved!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8F66F-BBC0-F0E0-25CC-51A99DC2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C4321-09D1-571B-C5C5-B93A5F2D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BDA82-4549-F6A8-13A3-7C0E099D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D17228-44D1-B8BD-D18D-448FF591EBDB}"/>
              </a:ext>
            </a:extLst>
          </p:cNvPr>
          <p:cNvGrpSpPr/>
          <p:nvPr/>
        </p:nvGrpSpPr>
        <p:grpSpPr>
          <a:xfrm>
            <a:off x="9713119" y="107027"/>
            <a:ext cx="2371880" cy="604182"/>
            <a:chOff x="9713119" y="107027"/>
            <a:chExt cx="2371880" cy="604182"/>
          </a:xfrm>
        </p:grpSpPr>
        <p:pic>
          <p:nvPicPr>
            <p:cNvPr id="8" name="Google Shape;62;p13">
              <a:extLst>
                <a:ext uri="{FF2B5EF4-FFF2-40B4-BE49-F238E27FC236}">
                  <a16:creationId xmlns:a16="http://schemas.microsoft.com/office/drawing/2014/main" id="{08F28B80-DB75-22F7-6B81-7A2E1C00FE0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76227"/>
            <a:stretch/>
          </p:blipFill>
          <p:spPr>
            <a:xfrm>
              <a:off x="11634321" y="107027"/>
              <a:ext cx="450678" cy="516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A logo of a company&#10;&#10;AI-generated content may be incorrect.">
              <a:extLst>
                <a:ext uri="{FF2B5EF4-FFF2-40B4-BE49-F238E27FC236}">
                  <a16:creationId xmlns:a16="http://schemas.microsoft.com/office/drawing/2014/main" id="{F434933A-1B27-0426-D676-5D78A042F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9059" y="107027"/>
              <a:ext cx="583625" cy="604182"/>
            </a:xfrm>
            <a:prstGeom prst="rect">
              <a:avLst/>
            </a:prstGeom>
          </p:spPr>
        </p:pic>
        <p:pic>
          <p:nvPicPr>
            <p:cNvPr id="10" name="Google Shape;63;p13">
              <a:extLst>
                <a:ext uri="{FF2B5EF4-FFF2-40B4-BE49-F238E27FC236}">
                  <a16:creationId xmlns:a16="http://schemas.microsoft.com/office/drawing/2014/main" id="{9133DEC3-E2C0-A2E0-D390-36ED0F1798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4938" b="4938"/>
            <a:stretch/>
          </p:blipFill>
          <p:spPr>
            <a:xfrm>
              <a:off x="9713119" y="120848"/>
              <a:ext cx="1185940" cy="4393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3050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5685-01FB-8000-DA14-7306164D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5897-2DB2-44DD-7F1B-79D235EE8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Calibration cannot completely remove stochastic broadening of energy response due to the solenoid.</a:t>
            </a:r>
          </a:p>
          <a:p>
            <a:r>
              <a:rPr lang="en-US" sz="2400" dirty="0"/>
              <a:t>However, a 2D response-based calibration can </a:t>
            </a:r>
            <a:r>
              <a:rPr lang="en-US" sz="2400" b="1" dirty="0"/>
              <a:t>mitigate</a:t>
            </a:r>
            <a:r>
              <a:rPr lang="en-US" sz="2400" dirty="0"/>
              <a:t> the most salient geometrical and energetic dependencies</a:t>
            </a:r>
          </a:p>
          <a:p>
            <a:r>
              <a:rPr lang="en-US" sz="2400" dirty="0"/>
              <a:t>A more </a:t>
            </a:r>
            <a:r>
              <a:rPr lang="en-US" sz="2400" b="1" dirty="0"/>
              <a:t>nuanced assessment </a:t>
            </a:r>
            <a:r>
              <a:rPr lang="en-US" sz="2400" dirty="0"/>
              <a:t>of binned response may further improve accuracy of calibration</a:t>
            </a:r>
          </a:p>
          <a:p>
            <a:r>
              <a:rPr lang="en-US" sz="2400" dirty="0"/>
              <a:t>While the solenoid adds challenges to the calibration process, these challenges can largely be mitigated and are </a:t>
            </a:r>
            <a:r>
              <a:rPr lang="en-US" sz="2400" b="1" dirty="0"/>
              <a:t>far outweighed </a:t>
            </a:r>
            <a:r>
              <a:rPr lang="en-US" sz="2400" dirty="0"/>
              <a:t>by the solenoid’s BIB reduction efficacy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2F639-2B0F-F9EE-BB8D-14A22575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7452A-DA41-56A5-46A1-848DEB9E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0914F-2B1B-DDAB-D809-1BD1A429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71DE9D-D81F-CFEC-8CBB-BF0A310FCE21}"/>
              </a:ext>
            </a:extLst>
          </p:cNvPr>
          <p:cNvGrpSpPr/>
          <p:nvPr/>
        </p:nvGrpSpPr>
        <p:grpSpPr>
          <a:xfrm>
            <a:off x="9713119" y="107027"/>
            <a:ext cx="2371880" cy="604182"/>
            <a:chOff x="9713119" y="107027"/>
            <a:chExt cx="2371880" cy="604182"/>
          </a:xfrm>
        </p:grpSpPr>
        <p:pic>
          <p:nvPicPr>
            <p:cNvPr id="8" name="Google Shape;62;p13">
              <a:extLst>
                <a:ext uri="{FF2B5EF4-FFF2-40B4-BE49-F238E27FC236}">
                  <a16:creationId xmlns:a16="http://schemas.microsoft.com/office/drawing/2014/main" id="{B291A68F-B54B-9315-DFD5-4293AB08BB3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76227"/>
            <a:stretch/>
          </p:blipFill>
          <p:spPr>
            <a:xfrm>
              <a:off x="11634321" y="107027"/>
              <a:ext cx="450678" cy="516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A logo of a company&#10;&#10;AI-generated content may be incorrect.">
              <a:extLst>
                <a:ext uri="{FF2B5EF4-FFF2-40B4-BE49-F238E27FC236}">
                  <a16:creationId xmlns:a16="http://schemas.microsoft.com/office/drawing/2014/main" id="{B840D72D-66F9-CAF7-CD29-D9B725DA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9059" y="107027"/>
              <a:ext cx="583625" cy="604182"/>
            </a:xfrm>
            <a:prstGeom prst="rect">
              <a:avLst/>
            </a:prstGeom>
          </p:spPr>
        </p:pic>
        <p:pic>
          <p:nvPicPr>
            <p:cNvPr id="10" name="Google Shape;63;p13">
              <a:extLst>
                <a:ext uri="{FF2B5EF4-FFF2-40B4-BE49-F238E27FC236}">
                  <a16:creationId xmlns:a16="http://schemas.microsoft.com/office/drawing/2014/main" id="{A8C8F433-C1F7-05B6-AE10-9F7E1A7F349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4938" b="4938"/>
            <a:stretch/>
          </p:blipFill>
          <p:spPr>
            <a:xfrm>
              <a:off x="9713119" y="120848"/>
              <a:ext cx="1185940" cy="4393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0018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83E0-C10D-5511-5A15-952A2DEE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E24C6-1599-2458-7648-0E68FF7ED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MAIA calorimetry system and solenoid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Particle behavior in the solenoid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Analytical calibration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2D calibration matrix – benefits and challenges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 and next steps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87A181-0207-2600-C353-5FDDAF83350C}"/>
              </a:ext>
            </a:extLst>
          </p:cNvPr>
          <p:cNvGrpSpPr/>
          <p:nvPr/>
        </p:nvGrpSpPr>
        <p:grpSpPr>
          <a:xfrm>
            <a:off x="9713119" y="107027"/>
            <a:ext cx="2371880" cy="604182"/>
            <a:chOff x="9713119" y="107027"/>
            <a:chExt cx="2371880" cy="604182"/>
          </a:xfrm>
        </p:grpSpPr>
        <p:pic>
          <p:nvPicPr>
            <p:cNvPr id="6" name="Google Shape;62;p13">
              <a:extLst>
                <a:ext uri="{FF2B5EF4-FFF2-40B4-BE49-F238E27FC236}">
                  <a16:creationId xmlns:a16="http://schemas.microsoft.com/office/drawing/2014/main" id="{97C946CA-DD02-C805-267D-8324CAA8BB5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76227"/>
            <a:stretch/>
          </p:blipFill>
          <p:spPr>
            <a:xfrm>
              <a:off x="11634321" y="107027"/>
              <a:ext cx="450678" cy="516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A logo of a company&#10;&#10;AI-generated content may be incorrect.">
              <a:extLst>
                <a:ext uri="{FF2B5EF4-FFF2-40B4-BE49-F238E27FC236}">
                  <a16:creationId xmlns:a16="http://schemas.microsoft.com/office/drawing/2014/main" id="{4AB62D2F-06B1-51FC-27BD-C47D8AF49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9059" y="107027"/>
              <a:ext cx="583625" cy="604182"/>
            </a:xfrm>
            <a:prstGeom prst="rect">
              <a:avLst/>
            </a:prstGeom>
          </p:spPr>
        </p:pic>
        <p:pic>
          <p:nvPicPr>
            <p:cNvPr id="8" name="Google Shape;63;p13">
              <a:extLst>
                <a:ext uri="{FF2B5EF4-FFF2-40B4-BE49-F238E27FC236}">
                  <a16:creationId xmlns:a16="http://schemas.microsoft.com/office/drawing/2014/main" id="{B6BFA874-2242-48A4-B2DF-39196AFFCE3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4938" b="4938"/>
            <a:stretch/>
          </p:blipFill>
          <p:spPr>
            <a:xfrm>
              <a:off x="9713119" y="120848"/>
              <a:ext cx="1185940" cy="439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DE55B3C-9D6A-A27A-CB58-BEA6751D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9B94CC4-4CCA-ACEF-1648-95728B9B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001A89-45E4-A081-56A1-7DA78D03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2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4540-CEE3-FCA8-14CF-7368D340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F3E7F-1F23-DF6B-12FD-AF1DE69B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943A7-81F3-B425-320E-7A67C2A5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6A807-8869-D812-D48B-8AC13D5F7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E9F138D-7401-25FD-F674-8B15EFDB26BF}"/>
                  </a:ext>
                </a:extLst>
              </p:cNvPr>
              <p:cNvSpPr/>
              <p:nvPr/>
            </p:nvSpPr>
            <p:spPr>
              <a:xfrm>
                <a:off x="709316" y="1440869"/>
                <a:ext cx="5257800" cy="236905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2400" i="1" dirty="0">
                    <a:solidFill>
                      <a:schemeClr val="tx1"/>
                    </a:solidFill>
                  </a:rPr>
                  <a:t>What is </a:t>
                </a:r>
                <a:r>
                  <a:rPr lang="en-US" sz="2400" b="1" i="1" dirty="0">
                    <a:solidFill>
                      <a:schemeClr val="tx1"/>
                    </a:solidFill>
                  </a:rPr>
                  <a:t>MAIA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?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b="1" i="1" dirty="0">
                    <a:solidFill>
                      <a:schemeClr val="tx1"/>
                    </a:solidFill>
                  </a:rPr>
                  <a:t>M</a:t>
                </a:r>
                <a:r>
                  <a:rPr lang="en-US" i="1" dirty="0">
                    <a:solidFill>
                      <a:schemeClr val="tx1"/>
                    </a:solidFill>
                  </a:rPr>
                  <a:t>uon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A</a:t>
                </a:r>
                <a:r>
                  <a:rPr lang="en-US" i="1" dirty="0">
                    <a:solidFill>
                      <a:schemeClr val="tx1"/>
                    </a:solidFill>
                  </a:rPr>
                  <a:t>ccelerator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I</a:t>
                </a:r>
                <a:r>
                  <a:rPr lang="en-US" i="1" dirty="0">
                    <a:solidFill>
                      <a:schemeClr val="tx1"/>
                    </a:solidFill>
                  </a:rPr>
                  <a:t>mplemented </a:t>
                </a:r>
                <a:r>
                  <a:rPr lang="en-US" b="1" i="1" dirty="0">
                    <a:solidFill>
                      <a:schemeClr val="tx1"/>
                    </a:solidFill>
                  </a:rPr>
                  <a:t>A</a:t>
                </a:r>
                <a:r>
                  <a:rPr lang="en-US" i="1" dirty="0">
                    <a:solidFill>
                      <a:schemeClr val="tx1"/>
                    </a:solidFill>
                  </a:rPr>
                  <a:t>pparatus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i="1" dirty="0">
                    <a:solidFill>
                      <a:schemeClr val="tx1"/>
                    </a:solidFill>
                  </a:rPr>
                  <a:t>One of two detector concepts proposed for a Muon Collider at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=10 TeV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i="1" dirty="0">
                    <a:solidFill>
                      <a:schemeClr val="tx1"/>
                    </a:solidFill>
                  </a:rPr>
                  <a:t>Composed of shielding nozzles, trackers, a 5T solenoid, calorimeters, and a muon system</a:t>
                </a:r>
              </a:p>
              <a:p>
                <a:pPr marL="285750" indent="-285750">
                  <a:buFontTx/>
                  <a:buChar char="-"/>
                </a:pPr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E9F138D-7401-25FD-F674-8B15EFDB2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16" y="1440869"/>
                <a:ext cx="5257800" cy="236905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800CE2D-BD02-7193-9BB4-3713B0E0A08B}"/>
              </a:ext>
            </a:extLst>
          </p:cNvPr>
          <p:cNvSpPr/>
          <p:nvPr/>
        </p:nvSpPr>
        <p:spPr>
          <a:xfrm>
            <a:off x="6224886" y="1440870"/>
            <a:ext cx="5257798" cy="2369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i="1" dirty="0">
                <a:solidFill>
                  <a:schemeClr val="tx1"/>
                </a:solidFill>
              </a:rPr>
              <a:t>Why are calorimeters important?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solidFill>
                  <a:schemeClr val="tx1"/>
                </a:solidFill>
              </a:rPr>
              <a:t>The electromagnetic and hadronic calorimeters are designed to </a:t>
            </a:r>
            <a:r>
              <a:rPr lang="en-US" b="1" i="1" dirty="0">
                <a:solidFill>
                  <a:schemeClr val="tx1"/>
                </a:solidFill>
              </a:rPr>
              <a:t>stop</a:t>
            </a:r>
            <a:r>
              <a:rPr lang="en-US" i="1" dirty="0">
                <a:solidFill>
                  <a:schemeClr val="tx1"/>
                </a:solidFill>
              </a:rPr>
              <a:t> EM and hadronic particles, respectively, and </a:t>
            </a:r>
            <a:r>
              <a:rPr lang="en-US" b="1" i="1" dirty="0">
                <a:solidFill>
                  <a:schemeClr val="tx1"/>
                </a:solidFill>
              </a:rPr>
              <a:t>measure their energy</a:t>
            </a:r>
          </a:p>
          <a:p>
            <a:pPr marL="285750" indent="-285750">
              <a:buFontTx/>
              <a:buChar char="-"/>
            </a:pPr>
            <a:r>
              <a:rPr lang="en-US" b="1" i="1" dirty="0">
                <a:solidFill>
                  <a:schemeClr val="tx1"/>
                </a:solidFill>
              </a:rPr>
              <a:t>5D calorimetry</a:t>
            </a:r>
            <a:r>
              <a:rPr lang="en-US" i="1" dirty="0">
                <a:solidFill>
                  <a:schemeClr val="tx1"/>
                </a:solidFill>
              </a:rPr>
              <a:t>—information about energy, timing, and position</a:t>
            </a:r>
            <a:endParaRPr lang="en-US" b="1" i="1" dirty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42897C-00F3-7414-668F-CA50D6CD99E4}"/>
              </a:ext>
            </a:extLst>
          </p:cNvPr>
          <p:cNvSpPr/>
          <p:nvPr/>
        </p:nvSpPr>
        <p:spPr>
          <a:xfrm>
            <a:off x="2514601" y="3987295"/>
            <a:ext cx="7162798" cy="2369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i="1" dirty="0">
                <a:solidFill>
                  <a:schemeClr val="tx1"/>
                </a:solidFill>
              </a:rPr>
              <a:t>Why and how do we calibrate our calorimeters?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solidFill>
                  <a:schemeClr val="tx1"/>
                </a:solidFill>
              </a:rPr>
              <a:t>Accurate energy measurements are crucial to reconstruction</a:t>
            </a:r>
          </a:p>
          <a:p>
            <a:pPr marL="742950" lvl="1" indent="-285750">
              <a:buFontTx/>
              <a:buChar char="-"/>
            </a:pPr>
            <a:r>
              <a:rPr lang="en-US" b="1" i="1" dirty="0">
                <a:solidFill>
                  <a:schemeClr val="tx1"/>
                </a:solidFill>
              </a:rPr>
              <a:t>Particle ID</a:t>
            </a:r>
            <a:endParaRPr lang="en-US" i="1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i="1" dirty="0">
                <a:solidFill>
                  <a:schemeClr val="tx1"/>
                </a:solidFill>
              </a:rPr>
              <a:t>Identifying </a:t>
            </a:r>
            <a:r>
              <a:rPr lang="en-US" b="1" i="1" dirty="0">
                <a:solidFill>
                  <a:schemeClr val="tx1"/>
                </a:solidFill>
              </a:rPr>
              <a:t>missing energy</a:t>
            </a:r>
            <a:endParaRPr lang="en-US" i="1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i="1" dirty="0">
                <a:solidFill>
                  <a:schemeClr val="tx1"/>
                </a:solidFill>
              </a:rPr>
              <a:t>Finding </a:t>
            </a:r>
            <a:r>
              <a:rPr lang="en-US" b="1" i="1" dirty="0">
                <a:solidFill>
                  <a:schemeClr val="tx1"/>
                </a:solidFill>
              </a:rPr>
              <a:t>resonances</a:t>
            </a:r>
            <a:endParaRPr lang="en-US" i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i="1" dirty="0">
                <a:solidFill>
                  <a:schemeClr val="tx1"/>
                </a:solidFill>
              </a:rPr>
              <a:t>We can assess the calorimeters’ performance with the simplest neutral objects (</a:t>
            </a:r>
            <a:r>
              <a:rPr lang="en-US" b="1" i="1" dirty="0">
                <a:solidFill>
                  <a:schemeClr val="tx1"/>
                </a:solidFill>
              </a:rPr>
              <a:t>photons and neutrons</a:t>
            </a:r>
            <a:r>
              <a:rPr lang="en-US" i="1" dirty="0">
                <a:solidFill>
                  <a:schemeClr val="tx1"/>
                </a:solidFill>
              </a:rPr>
              <a:t>) as </a:t>
            </a:r>
            <a:r>
              <a:rPr lang="en-US" b="1" i="1" dirty="0">
                <a:solidFill>
                  <a:schemeClr val="tx1"/>
                </a:solidFill>
              </a:rPr>
              <a:t>standard candles</a:t>
            </a:r>
            <a:endParaRPr lang="en-US" i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12BFC6-0B5E-8AB0-F478-A5D54AA0847B}"/>
              </a:ext>
            </a:extLst>
          </p:cNvPr>
          <p:cNvGrpSpPr/>
          <p:nvPr/>
        </p:nvGrpSpPr>
        <p:grpSpPr>
          <a:xfrm>
            <a:off x="9713119" y="107027"/>
            <a:ext cx="2371880" cy="604182"/>
            <a:chOff x="9713119" y="107027"/>
            <a:chExt cx="2371880" cy="604182"/>
          </a:xfrm>
        </p:grpSpPr>
        <p:pic>
          <p:nvPicPr>
            <p:cNvPr id="13" name="Google Shape;62;p13">
              <a:extLst>
                <a:ext uri="{FF2B5EF4-FFF2-40B4-BE49-F238E27FC236}">
                  <a16:creationId xmlns:a16="http://schemas.microsoft.com/office/drawing/2014/main" id="{F3613768-D79E-1554-6850-F53E46549D4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6227"/>
            <a:stretch/>
          </p:blipFill>
          <p:spPr>
            <a:xfrm>
              <a:off x="11634321" y="107027"/>
              <a:ext cx="450678" cy="516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A logo of a company&#10;&#10;AI-generated content may be incorrect.">
              <a:extLst>
                <a:ext uri="{FF2B5EF4-FFF2-40B4-BE49-F238E27FC236}">
                  <a16:creationId xmlns:a16="http://schemas.microsoft.com/office/drawing/2014/main" id="{B1BBD096-3E48-4952-14C1-CA5FD5F4E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99059" y="107027"/>
              <a:ext cx="583625" cy="604182"/>
            </a:xfrm>
            <a:prstGeom prst="rect">
              <a:avLst/>
            </a:prstGeom>
          </p:spPr>
        </p:pic>
        <p:pic>
          <p:nvPicPr>
            <p:cNvPr id="15" name="Google Shape;63;p13">
              <a:extLst>
                <a:ext uri="{FF2B5EF4-FFF2-40B4-BE49-F238E27FC236}">
                  <a16:creationId xmlns:a16="http://schemas.microsoft.com/office/drawing/2014/main" id="{27A630F5-4392-5E61-D370-A11D5F94707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938" b="4938"/>
            <a:stretch/>
          </p:blipFill>
          <p:spPr>
            <a:xfrm>
              <a:off x="9713119" y="120848"/>
              <a:ext cx="1185940" cy="4393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2421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2B52-5CFD-5547-7386-F2BA2948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283712"/>
            <a:ext cx="5123501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MAIA Calorimeters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16ACA-1896-047A-3C10-5F9911A52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9DAD54-46BE-55A9-C9ED-A1DF2572BF72}"/>
              </a:ext>
            </a:extLst>
          </p:cNvPr>
          <p:cNvGrpSpPr/>
          <p:nvPr/>
        </p:nvGrpSpPr>
        <p:grpSpPr>
          <a:xfrm>
            <a:off x="9713119" y="107027"/>
            <a:ext cx="2371880" cy="604182"/>
            <a:chOff x="9713119" y="107027"/>
            <a:chExt cx="2371880" cy="604182"/>
          </a:xfrm>
        </p:grpSpPr>
        <p:pic>
          <p:nvPicPr>
            <p:cNvPr id="4" name="Google Shape;62;p13">
              <a:extLst>
                <a:ext uri="{FF2B5EF4-FFF2-40B4-BE49-F238E27FC236}">
                  <a16:creationId xmlns:a16="http://schemas.microsoft.com/office/drawing/2014/main" id="{09DDBCD6-5263-A0CC-9093-C3ED578AFC4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76227"/>
            <a:stretch/>
          </p:blipFill>
          <p:spPr>
            <a:xfrm>
              <a:off x="11634321" y="107027"/>
              <a:ext cx="450678" cy="516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A logo of a company&#10;&#10;AI-generated content may be incorrect.">
              <a:extLst>
                <a:ext uri="{FF2B5EF4-FFF2-40B4-BE49-F238E27FC236}">
                  <a16:creationId xmlns:a16="http://schemas.microsoft.com/office/drawing/2014/main" id="{AE49F275-F629-A113-68F9-B3435B944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9059" y="107027"/>
              <a:ext cx="583625" cy="604182"/>
            </a:xfrm>
            <a:prstGeom prst="rect">
              <a:avLst/>
            </a:prstGeom>
          </p:spPr>
        </p:pic>
        <p:pic>
          <p:nvPicPr>
            <p:cNvPr id="6" name="Google Shape;63;p13">
              <a:extLst>
                <a:ext uri="{FF2B5EF4-FFF2-40B4-BE49-F238E27FC236}">
                  <a16:creationId xmlns:a16="http://schemas.microsoft.com/office/drawing/2014/main" id="{0F1B430C-E46A-1EB1-1CF9-78480B2AC18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4938" b="4938"/>
            <a:stretch/>
          </p:blipFill>
          <p:spPr>
            <a:xfrm>
              <a:off x="9713119" y="120848"/>
              <a:ext cx="1185940" cy="439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B0FD2B7-4FE5-DAB4-87A9-F8995892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13E5CE-0BD9-7BDD-AECB-EDC9A30E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0A50DA-8F3B-1949-0740-3549440E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13" descr="A diagram of a structure&#10;&#10;AI-generated content may be incorrect.">
            <a:extLst>
              <a:ext uri="{FF2B5EF4-FFF2-40B4-BE49-F238E27FC236}">
                <a16:creationId xmlns:a16="http://schemas.microsoft.com/office/drawing/2014/main" id="{3A9FD835-411B-A420-EAC7-1B60A5D5E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778" y="802608"/>
            <a:ext cx="6046221" cy="34096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D40DFC-E079-AAF4-13E3-A36E8EC8BAE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890" b="1284"/>
          <a:stretch>
            <a:fillRect/>
          </a:stretch>
        </p:blipFill>
        <p:spPr>
          <a:xfrm>
            <a:off x="107001" y="2284420"/>
            <a:ext cx="5854700" cy="407193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644AEA-BF97-D697-7E46-D1B7035EC0C3}"/>
              </a:ext>
            </a:extLst>
          </p:cNvPr>
          <p:cNvSpPr txBox="1"/>
          <p:nvPr/>
        </p:nvSpPr>
        <p:spPr>
          <a:xfrm>
            <a:off x="749712" y="6239436"/>
            <a:ext cx="1274131" cy="276999"/>
          </a:xfrm>
          <a:prstGeom prst="rect">
            <a:avLst/>
          </a:prstGeom>
          <a:solidFill>
            <a:srgbClr val="FDAE8A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i="1" dirty="0"/>
              <a:t>Interaction Point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C65786-7F30-A297-5614-3F08DAADC213}"/>
              </a:ext>
            </a:extLst>
          </p:cNvPr>
          <p:cNvSpPr txBox="1"/>
          <p:nvPr/>
        </p:nvSpPr>
        <p:spPr>
          <a:xfrm>
            <a:off x="6038779" y="4402667"/>
            <a:ext cx="2800422" cy="1323439"/>
          </a:xfrm>
          <a:prstGeom prst="rect">
            <a:avLst/>
          </a:prstGeom>
          <a:solidFill>
            <a:srgbClr val="D2449D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2000" b="1" dirty="0"/>
              <a:t>ECAL: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Silicon and Tungsten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5x5 mm</a:t>
            </a:r>
            <a:r>
              <a:rPr lang="en-US" sz="2000" baseline="30000" dirty="0"/>
              <a:t>2</a:t>
            </a:r>
            <a:r>
              <a:rPr lang="en-US" sz="2000" dirty="0"/>
              <a:t> cells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50 layers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8F8ADA-25D3-7A70-019D-52C616117F44}"/>
              </a:ext>
            </a:extLst>
          </p:cNvPr>
          <p:cNvSpPr txBox="1"/>
          <p:nvPr/>
        </p:nvSpPr>
        <p:spPr>
          <a:xfrm>
            <a:off x="8958529" y="4402667"/>
            <a:ext cx="2617383" cy="1323439"/>
          </a:xfrm>
          <a:prstGeom prst="rect">
            <a:avLst/>
          </a:prstGeom>
          <a:solidFill>
            <a:srgbClr val="E1B84D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HCAL: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Iron and scintillator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30x30 mm</a:t>
            </a:r>
            <a:r>
              <a:rPr lang="en-US" sz="2000" baseline="30000" dirty="0"/>
              <a:t>2</a:t>
            </a:r>
            <a:r>
              <a:rPr lang="en-US" sz="2000" dirty="0"/>
              <a:t> cells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75 layers</a:t>
            </a:r>
          </a:p>
        </p:txBody>
      </p:sp>
      <p:sp>
        <p:nvSpPr>
          <p:cNvPr id="22" name="Explosion 1 21">
            <a:extLst>
              <a:ext uri="{FF2B5EF4-FFF2-40B4-BE49-F238E27FC236}">
                <a16:creationId xmlns:a16="http://schemas.microsoft.com/office/drawing/2014/main" id="{DDB4E66E-DB84-0284-F76B-D8AF66CE47AE}"/>
              </a:ext>
            </a:extLst>
          </p:cNvPr>
          <p:cNvSpPr/>
          <p:nvPr/>
        </p:nvSpPr>
        <p:spPr>
          <a:xfrm rot="18779060">
            <a:off x="772338" y="5636615"/>
            <a:ext cx="620082" cy="688937"/>
          </a:xfrm>
          <a:prstGeom prst="irregularSeal1">
            <a:avLst/>
          </a:prstGeom>
          <a:solidFill>
            <a:srgbClr val="D86ECC">
              <a:alpha val="23922"/>
            </a:srgb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326986-3415-4BCA-A338-9A8C1BF98328}"/>
              </a:ext>
            </a:extLst>
          </p:cNvPr>
          <p:cNvSpPr txBox="1"/>
          <p:nvPr/>
        </p:nvSpPr>
        <p:spPr>
          <a:xfrm>
            <a:off x="731084" y="1398620"/>
            <a:ext cx="5414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Cross-section of the first quadrant of the MAIA detector in the RZ plane, focusing on the solenoid and calorimeters.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23F244-8ED0-D9C4-2049-0D648F21D716}"/>
              </a:ext>
            </a:extLst>
          </p:cNvPr>
          <p:cNvSpPr txBox="1"/>
          <p:nvPr/>
        </p:nvSpPr>
        <p:spPr>
          <a:xfrm>
            <a:off x="5972565" y="427510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[1] </a:t>
            </a:r>
            <a:r>
              <a:rPr lang="en-US" i="1" u="sng" dirty="0">
                <a:solidFill>
                  <a:schemeClr val="bg2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arXiv:2502.00181</a:t>
            </a:r>
            <a:endParaRPr lang="en-US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2C0E96-F8A5-FBA2-7E9B-06BC4B9ECEF5}"/>
              </a:ext>
            </a:extLst>
          </p:cNvPr>
          <p:cNvSpPr txBox="1"/>
          <p:nvPr/>
        </p:nvSpPr>
        <p:spPr>
          <a:xfrm>
            <a:off x="1430594" y="5058697"/>
            <a:ext cx="13324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Tracking Detectors</a:t>
            </a:r>
          </a:p>
        </p:txBody>
      </p:sp>
    </p:spTree>
    <p:extLst>
      <p:ext uri="{BB962C8B-B14F-4D97-AF65-F5344CB8AC3E}">
        <p14:creationId xmlns:p14="http://schemas.microsoft.com/office/powerpoint/2010/main" val="191366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55BF-4EBD-9BD4-0C3C-D7B3E3A1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solenoid: BIB bodyguard or black box?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6FD33-92FD-9A92-1CE1-516F3FED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6A75C-36EE-4297-E361-A1D9A5F1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56F7B-D543-AC7D-8B37-99EB2F67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15177E-5781-FD2D-7705-FF436C654E82}"/>
              </a:ext>
            </a:extLst>
          </p:cNvPr>
          <p:cNvGrpSpPr/>
          <p:nvPr/>
        </p:nvGrpSpPr>
        <p:grpSpPr>
          <a:xfrm>
            <a:off x="9713119" y="107027"/>
            <a:ext cx="2371880" cy="604182"/>
            <a:chOff x="9713119" y="107027"/>
            <a:chExt cx="2371880" cy="604182"/>
          </a:xfrm>
        </p:grpSpPr>
        <p:pic>
          <p:nvPicPr>
            <p:cNvPr id="8" name="Google Shape;62;p13">
              <a:extLst>
                <a:ext uri="{FF2B5EF4-FFF2-40B4-BE49-F238E27FC236}">
                  <a16:creationId xmlns:a16="http://schemas.microsoft.com/office/drawing/2014/main" id="{04FBF516-626F-0186-7E97-BD03330A28C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76227"/>
            <a:stretch/>
          </p:blipFill>
          <p:spPr>
            <a:xfrm>
              <a:off x="11634321" y="107027"/>
              <a:ext cx="450678" cy="516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A logo of a company&#10;&#10;AI-generated content may be incorrect.">
              <a:extLst>
                <a:ext uri="{FF2B5EF4-FFF2-40B4-BE49-F238E27FC236}">
                  <a16:creationId xmlns:a16="http://schemas.microsoft.com/office/drawing/2014/main" id="{958FCF78-BF30-2D98-B6B8-C35FEDD85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9059" y="107027"/>
              <a:ext cx="583625" cy="604182"/>
            </a:xfrm>
            <a:prstGeom prst="rect">
              <a:avLst/>
            </a:prstGeom>
          </p:spPr>
        </p:pic>
        <p:pic>
          <p:nvPicPr>
            <p:cNvPr id="10" name="Google Shape;63;p13">
              <a:extLst>
                <a:ext uri="{FF2B5EF4-FFF2-40B4-BE49-F238E27FC236}">
                  <a16:creationId xmlns:a16="http://schemas.microsoft.com/office/drawing/2014/main" id="{40A3D659-83F8-0A93-C8C6-2F74B996E5E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4938" b="4938"/>
            <a:stretch/>
          </p:blipFill>
          <p:spPr>
            <a:xfrm>
              <a:off x="9713119" y="120848"/>
              <a:ext cx="1185940" cy="439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D2BF6A1-622E-9FC6-38C2-7C5C5A798322}"/>
              </a:ext>
            </a:extLst>
          </p:cNvPr>
          <p:cNvSpPr txBox="1"/>
          <p:nvPr/>
        </p:nvSpPr>
        <p:spPr>
          <a:xfrm>
            <a:off x="971438" y="1487121"/>
            <a:ext cx="5583821" cy="101566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i="1" dirty="0"/>
              <a:t>The </a:t>
            </a:r>
            <a:r>
              <a:rPr lang="en-US" sz="2000" b="1" i="1" dirty="0"/>
              <a:t>solenoid </a:t>
            </a:r>
            <a:r>
              <a:rPr lang="en-US" sz="2000" i="1" dirty="0"/>
              <a:t>adds approximately </a:t>
            </a:r>
            <a:r>
              <a:rPr lang="en-US" sz="2000" b="1" i="1" dirty="0"/>
              <a:t>265 mm of aluminum</a:t>
            </a:r>
            <a:r>
              <a:rPr lang="en-US" sz="2000" i="1" dirty="0"/>
              <a:t> between the </a:t>
            </a:r>
            <a:r>
              <a:rPr lang="en-US" sz="2000" b="1" i="1" dirty="0"/>
              <a:t>trackers</a:t>
            </a:r>
            <a:r>
              <a:rPr lang="en-US" sz="2000" i="1" dirty="0"/>
              <a:t> and the </a:t>
            </a:r>
            <a:r>
              <a:rPr lang="en-US" sz="2000" b="1" i="1" dirty="0"/>
              <a:t>calorimeters. </a:t>
            </a:r>
            <a:r>
              <a:rPr lang="en-US" sz="2000" i="1" dirty="0"/>
              <a:t>Two interpretations…</a:t>
            </a:r>
          </a:p>
        </p:txBody>
      </p:sp>
      <p:pic>
        <p:nvPicPr>
          <p:cNvPr id="15" name="Picture 14" descr="A graph of a graph showing a number of objects&#10;&#10;AI-generated content may be incorrect.">
            <a:extLst>
              <a:ext uri="{FF2B5EF4-FFF2-40B4-BE49-F238E27FC236}">
                <a16:creationId xmlns:a16="http://schemas.microsoft.com/office/drawing/2014/main" id="{3C87266E-2C7D-60BC-0223-BC010CF283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610"/>
          <a:stretch>
            <a:fillRect/>
          </a:stretch>
        </p:blipFill>
        <p:spPr>
          <a:xfrm>
            <a:off x="6989973" y="2466600"/>
            <a:ext cx="4714392" cy="29266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94A381-B092-BB52-9FEC-4967F86BE055}"/>
              </a:ext>
            </a:extLst>
          </p:cNvPr>
          <p:cNvSpPr txBox="1"/>
          <p:nvPr/>
        </p:nvSpPr>
        <p:spPr>
          <a:xfrm>
            <a:off x="7603958" y="1487121"/>
            <a:ext cx="387872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265 mm of </a:t>
            </a:r>
            <a:r>
              <a:rPr lang="en-US" b="1" dirty="0"/>
              <a:t>additional shielding, </a:t>
            </a:r>
            <a:r>
              <a:rPr lang="en-US" dirty="0"/>
              <a:t>drastically reducing BIB occupancy in the calorimeters!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F03E22-4D9F-B7FC-CF4B-5B5308D82576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555259" y="1994952"/>
            <a:ext cx="1048699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01F7D63-C326-EBA7-E7F4-1A9643EEB84A}"/>
              </a:ext>
            </a:extLst>
          </p:cNvPr>
          <p:cNvSpPr txBox="1"/>
          <p:nvPr/>
        </p:nvSpPr>
        <p:spPr>
          <a:xfrm>
            <a:off x="1471059" y="2812684"/>
            <a:ext cx="3878726" cy="923330"/>
          </a:xfrm>
          <a:prstGeom prst="rect">
            <a:avLst/>
          </a:prstGeom>
          <a:solidFill>
            <a:srgbClr val="FFB09D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265 mm of </a:t>
            </a:r>
            <a:r>
              <a:rPr lang="en-US" b="1" dirty="0"/>
              <a:t>detector-free material</a:t>
            </a:r>
            <a:r>
              <a:rPr lang="en-US" dirty="0"/>
              <a:t> where particles </a:t>
            </a:r>
            <a:r>
              <a:rPr lang="en-US" b="1" dirty="0"/>
              <a:t>interact</a:t>
            </a:r>
            <a:r>
              <a:rPr lang="en-US" dirty="0"/>
              <a:t> and </a:t>
            </a:r>
            <a:r>
              <a:rPr lang="en-US" b="1" dirty="0"/>
              <a:t>lose energy.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D52F77-4525-1A03-2D66-2D9644D3AE21}"/>
              </a:ext>
            </a:extLst>
          </p:cNvPr>
          <p:cNvCxnSpPr>
            <a:cxnSpLocks/>
            <a:stCxn id="11" idx="2"/>
            <a:endCxn id="21" idx="0"/>
          </p:cNvCxnSpPr>
          <p:nvPr/>
        </p:nvCxnSpPr>
        <p:spPr>
          <a:xfrm flipH="1">
            <a:off x="3410422" y="2502784"/>
            <a:ext cx="352927" cy="3099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Picture 27" descr="A graph of a graph showing the value of a cal calor&#10;&#10;AI-generated content may be incorrect.">
            <a:extLst>
              <a:ext uri="{FF2B5EF4-FFF2-40B4-BE49-F238E27FC236}">
                <a16:creationId xmlns:a16="http://schemas.microsoft.com/office/drawing/2014/main" id="{8840B8E2-5EF4-C495-E6B6-873D16E0C6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134"/>
          <a:stretch>
            <a:fillRect/>
          </a:stretch>
        </p:blipFill>
        <p:spPr>
          <a:xfrm>
            <a:off x="640550" y="3736014"/>
            <a:ext cx="5221621" cy="251126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114E7DE-5BC6-B7DE-6059-D0797AAFB891}"/>
              </a:ext>
            </a:extLst>
          </p:cNvPr>
          <p:cNvSpPr txBox="1"/>
          <p:nvPr/>
        </p:nvSpPr>
        <p:spPr>
          <a:xfrm>
            <a:off x="7436653" y="5260114"/>
            <a:ext cx="3705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75000"/>
                  </a:schemeClr>
                </a:solidFill>
              </a:rPr>
              <a:t>Comparison of BIB energy density deposition in ECAL for different solenoid placements.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28EF9F-11BF-A047-7C6C-15FC49793A51}"/>
              </a:ext>
            </a:extLst>
          </p:cNvPr>
          <p:cNvSpPr txBox="1"/>
          <p:nvPr/>
        </p:nvSpPr>
        <p:spPr>
          <a:xfrm>
            <a:off x="771889" y="6045307"/>
            <a:ext cx="387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75000"/>
                  </a:schemeClr>
                </a:solidFill>
              </a:rPr>
              <a:t>Event display showing a pion showering in the solenoid.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Plot courtesy of Tova Holmes.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3EE7FC-4984-71C3-9076-5EC7335FDA46}"/>
              </a:ext>
            </a:extLst>
          </p:cNvPr>
          <p:cNvSpPr/>
          <p:nvPr/>
        </p:nvSpPr>
        <p:spPr>
          <a:xfrm>
            <a:off x="3696020" y="4249271"/>
            <a:ext cx="906716" cy="138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12F9E6-67BC-D1F1-C93F-D6D01189A199}"/>
              </a:ext>
            </a:extLst>
          </p:cNvPr>
          <p:cNvSpPr txBox="1"/>
          <p:nvPr/>
        </p:nvSpPr>
        <p:spPr>
          <a:xfrm>
            <a:off x="7385401" y="5636585"/>
            <a:ext cx="1535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75000"/>
                  </a:schemeClr>
                </a:solidFill>
              </a:rPr>
              <a:t>[1] </a:t>
            </a:r>
            <a:r>
              <a:rPr lang="en-US" sz="1200" i="1" u="sng" dirty="0">
                <a:solidFill>
                  <a:schemeClr val="bg2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arXiv:2502.00181</a:t>
            </a:r>
            <a:endParaRPr lang="en-US" sz="12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6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4161836C-4B61-CE59-A908-3984752C121B}"/>
              </a:ext>
            </a:extLst>
          </p:cNvPr>
          <p:cNvGrpSpPr/>
          <p:nvPr/>
        </p:nvGrpSpPr>
        <p:grpSpPr>
          <a:xfrm>
            <a:off x="1396127" y="3455194"/>
            <a:ext cx="5897072" cy="2941729"/>
            <a:chOff x="317500" y="533400"/>
            <a:chExt cx="7772400" cy="3963785"/>
          </a:xfrm>
        </p:grpSpPr>
        <p:grpSp>
          <p:nvGrpSpPr>
            <p:cNvPr id="1057" name="Group 1056">
              <a:extLst>
                <a:ext uri="{FF2B5EF4-FFF2-40B4-BE49-F238E27FC236}">
                  <a16:creationId xmlns:a16="http://schemas.microsoft.com/office/drawing/2014/main" id="{49ECF32A-CBE0-2833-2186-A09DC6A8CB72}"/>
                </a:ext>
              </a:extLst>
            </p:cNvPr>
            <p:cNvGrpSpPr/>
            <p:nvPr/>
          </p:nvGrpSpPr>
          <p:grpSpPr>
            <a:xfrm>
              <a:off x="317500" y="533400"/>
              <a:ext cx="7772400" cy="3894741"/>
              <a:chOff x="317500" y="533400"/>
              <a:chExt cx="7772400" cy="3894741"/>
            </a:xfrm>
          </p:grpSpPr>
          <p:grpSp>
            <p:nvGrpSpPr>
              <p:cNvPr id="1055" name="Group 1054">
                <a:extLst>
                  <a:ext uri="{FF2B5EF4-FFF2-40B4-BE49-F238E27FC236}">
                    <a16:creationId xmlns:a16="http://schemas.microsoft.com/office/drawing/2014/main" id="{88187FF3-5279-7B00-FEA1-A26CD01A1195}"/>
                  </a:ext>
                </a:extLst>
              </p:cNvPr>
              <p:cNvGrpSpPr/>
              <p:nvPr/>
            </p:nvGrpSpPr>
            <p:grpSpPr>
              <a:xfrm>
                <a:off x="317500" y="533400"/>
                <a:ext cx="7772400" cy="3894741"/>
                <a:chOff x="317500" y="533400"/>
                <a:chExt cx="7772400" cy="3894741"/>
              </a:xfrm>
            </p:grpSpPr>
            <p:pic>
              <p:nvPicPr>
                <p:cNvPr id="1053" name="Picture 1052" descr="A diagram of a nuclear reaction&#10;&#10;AI-generated content may be incorrect.">
                  <a:extLst>
                    <a:ext uri="{FF2B5EF4-FFF2-40B4-BE49-F238E27FC236}">
                      <a16:creationId xmlns:a16="http://schemas.microsoft.com/office/drawing/2014/main" id="{B2A700A5-C59C-DD0D-8810-108755F393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17500" y="533400"/>
                  <a:ext cx="7772400" cy="3894741"/>
                </a:xfrm>
                <a:prstGeom prst="rect">
                  <a:avLst/>
                </a:prstGeom>
              </p:spPr>
            </p:pic>
            <p:sp>
              <p:nvSpPr>
                <p:cNvPr id="1054" name="Rectangle 1053">
                  <a:extLst>
                    <a:ext uri="{FF2B5EF4-FFF2-40B4-BE49-F238E27FC236}">
                      <a16:creationId xmlns:a16="http://schemas.microsoft.com/office/drawing/2014/main" id="{C9B6CCAF-6FC2-F98C-FEE7-DF2D8E510708}"/>
                    </a:ext>
                  </a:extLst>
                </p:cNvPr>
                <p:cNvSpPr/>
                <p:nvPr/>
              </p:nvSpPr>
              <p:spPr>
                <a:xfrm>
                  <a:off x="374073" y="560188"/>
                  <a:ext cx="3832167" cy="10109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33299381-0E45-1943-1312-435AAEB9876A}"/>
                  </a:ext>
                </a:extLst>
              </p:cNvPr>
              <p:cNvSpPr/>
              <p:nvPr/>
            </p:nvSpPr>
            <p:spPr>
              <a:xfrm>
                <a:off x="2169622" y="1486414"/>
                <a:ext cx="555358" cy="654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C614F709-1A15-D6EE-3C81-FC1AD6EAD3D9}"/>
                </a:ext>
              </a:extLst>
            </p:cNvPr>
            <p:cNvSpPr/>
            <p:nvPr/>
          </p:nvSpPr>
          <p:spPr>
            <a:xfrm>
              <a:off x="598516" y="3998380"/>
              <a:ext cx="4197928" cy="498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9B7E72-26AB-99A3-986E-35DA01A4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30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Material interactions in the solenoid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7F394-119F-D50D-7F41-A2A995DCE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533" y="1318907"/>
            <a:ext cx="869649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Photons lose energy via </a:t>
            </a:r>
            <a:r>
              <a:rPr lang="en-US" b="1" dirty="0"/>
              <a:t>electromagnetic showers</a:t>
            </a:r>
          </a:p>
          <a:p>
            <a:pPr lvl="1"/>
            <a:r>
              <a:rPr lang="en-US" dirty="0"/>
              <a:t>Cascade of </a:t>
            </a:r>
            <a:r>
              <a:rPr lang="en-US" b="1" dirty="0"/>
              <a:t>pair production, Bremsstrahlung,</a:t>
            </a:r>
            <a:r>
              <a:rPr lang="en-US" dirty="0"/>
              <a:t> and </a:t>
            </a:r>
            <a:r>
              <a:rPr lang="en-US" b="1" dirty="0"/>
              <a:t>e+/e- annihilation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Neutrons lose energy via </a:t>
            </a:r>
            <a:r>
              <a:rPr lang="en-US" b="1" dirty="0"/>
              <a:t>hadronic showers</a:t>
            </a:r>
          </a:p>
          <a:p>
            <a:pPr lvl="1"/>
            <a:r>
              <a:rPr lang="en-US" dirty="0"/>
              <a:t>Cascade of nuclear processes, collisions,</a:t>
            </a:r>
          </a:p>
          <a:p>
            <a:pPr marL="457200" lvl="1" indent="0">
              <a:buNone/>
            </a:pPr>
            <a:r>
              <a:rPr lang="en-US" dirty="0"/>
              <a:t>and EM showers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D552C-FB16-BE1E-B7C6-2A6B7EE4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ABB6A-7AA7-6DD5-C2C4-C6C3051F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AFE62-4236-E9A3-35A6-C1D86E25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E12A4C-66A8-300E-9504-7B4BA1D9AE64}"/>
              </a:ext>
            </a:extLst>
          </p:cNvPr>
          <p:cNvGrpSpPr/>
          <p:nvPr/>
        </p:nvGrpSpPr>
        <p:grpSpPr>
          <a:xfrm>
            <a:off x="9713119" y="107027"/>
            <a:ext cx="2371880" cy="604182"/>
            <a:chOff x="9713119" y="107027"/>
            <a:chExt cx="2371880" cy="604182"/>
          </a:xfrm>
        </p:grpSpPr>
        <p:pic>
          <p:nvPicPr>
            <p:cNvPr id="8" name="Google Shape;62;p13">
              <a:extLst>
                <a:ext uri="{FF2B5EF4-FFF2-40B4-BE49-F238E27FC236}">
                  <a16:creationId xmlns:a16="http://schemas.microsoft.com/office/drawing/2014/main" id="{F1E4081B-0D6F-D171-A6C7-61B4A50486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76227"/>
            <a:stretch/>
          </p:blipFill>
          <p:spPr>
            <a:xfrm>
              <a:off x="11634321" y="107027"/>
              <a:ext cx="450678" cy="516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A logo of a company&#10;&#10;AI-generated content may be incorrect.">
              <a:extLst>
                <a:ext uri="{FF2B5EF4-FFF2-40B4-BE49-F238E27FC236}">
                  <a16:creationId xmlns:a16="http://schemas.microsoft.com/office/drawing/2014/main" id="{9F977713-8A66-1C39-700A-422B8849C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99059" y="107027"/>
              <a:ext cx="583625" cy="604182"/>
            </a:xfrm>
            <a:prstGeom prst="rect">
              <a:avLst/>
            </a:prstGeom>
          </p:spPr>
        </p:pic>
        <p:pic>
          <p:nvPicPr>
            <p:cNvPr id="10" name="Google Shape;63;p13">
              <a:extLst>
                <a:ext uri="{FF2B5EF4-FFF2-40B4-BE49-F238E27FC236}">
                  <a16:creationId xmlns:a16="http://schemas.microsoft.com/office/drawing/2014/main" id="{BB34EB99-9550-2C6F-E329-D2BF705A972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938" b="4938"/>
            <a:stretch/>
          </p:blipFill>
          <p:spPr>
            <a:xfrm>
              <a:off x="9713119" y="120848"/>
              <a:ext cx="1185940" cy="4393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2A928D2C-B129-E525-FE54-BAC66109477A}"/>
              </a:ext>
            </a:extLst>
          </p:cNvPr>
          <p:cNvGrpSpPr/>
          <p:nvPr/>
        </p:nvGrpSpPr>
        <p:grpSpPr>
          <a:xfrm>
            <a:off x="8962431" y="644147"/>
            <a:ext cx="2687316" cy="3354233"/>
            <a:chOff x="8962431" y="644147"/>
            <a:chExt cx="2687316" cy="3354233"/>
          </a:xfrm>
        </p:grpSpPr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EA951533-7AB9-A013-30FA-80140587D648}"/>
                </a:ext>
              </a:extLst>
            </p:cNvPr>
            <p:cNvSpPr txBox="1"/>
            <p:nvPr/>
          </p:nvSpPr>
          <p:spPr>
            <a:xfrm>
              <a:off x="10105424" y="3721381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e</a:t>
              </a:r>
              <a:r>
                <a:rPr lang="en-US" sz="1200" i="1" baseline="30000" dirty="0"/>
                <a:t>+</a:t>
              </a:r>
              <a:endParaRPr lang="en-US" sz="1200" i="1" dirty="0"/>
            </a:p>
          </p:txBody>
        </p: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7D69901E-91E4-2411-078A-104DF0C7F49B}"/>
                </a:ext>
              </a:extLst>
            </p:cNvPr>
            <p:cNvGrpSpPr/>
            <p:nvPr/>
          </p:nvGrpSpPr>
          <p:grpSpPr>
            <a:xfrm>
              <a:off x="8962431" y="644147"/>
              <a:ext cx="2687316" cy="3243568"/>
              <a:chOff x="8683656" y="781665"/>
              <a:chExt cx="2687316" cy="3243568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F550DAD-1639-D655-10C7-535423FE81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6781" y="781665"/>
                <a:ext cx="0" cy="63418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0ECF8E0-A66A-D39E-C9A9-0EFA500A4F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52819" y="1415845"/>
                <a:ext cx="353962" cy="693174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C46BD3D-198A-7F09-263F-6C8C3816A0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6781" y="1415845"/>
                <a:ext cx="582561" cy="1150374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E32E1B-0E7E-D0CC-24D4-24508581050E}"/>
                  </a:ext>
                </a:extLst>
              </p:cNvPr>
              <p:cNvSpPr txBox="1"/>
              <p:nvPr/>
            </p:nvSpPr>
            <p:spPr>
              <a:xfrm>
                <a:off x="10268420" y="1623932"/>
                <a:ext cx="3209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e</a:t>
                </a:r>
                <a:r>
                  <a:rPr lang="en-US" sz="1200" i="1" baseline="30000" dirty="0"/>
                  <a:t>+</a:t>
                </a:r>
                <a:endParaRPr lang="en-US" sz="1200" i="1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25328A-DBA2-1D33-8D43-B40E9214252E}"/>
                  </a:ext>
                </a:extLst>
              </p:cNvPr>
              <p:cNvSpPr txBox="1"/>
              <p:nvPr/>
            </p:nvSpPr>
            <p:spPr>
              <a:xfrm>
                <a:off x="9433555" y="1623932"/>
                <a:ext cx="3016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e</a:t>
                </a:r>
                <a:r>
                  <a:rPr lang="en-US" sz="1200" i="1" baseline="30000" dirty="0"/>
                  <a:t>-</a:t>
                </a:r>
                <a:endParaRPr lang="en-US" sz="1200" i="1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7A0BA4BC-F1CB-E7A5-055E-D362F521FA89}"/>
                      </a:ext>
                    </a:extLst>
                  </p:cNvPr>
                  <p:cNvSpPr txBox="1"/>
                  <p:nvPr/>
                </p:nvSpPr>
                <p:spPr>
                  <a:xfrm>
                    <a:off x="10000479" y="889406"/>
                    <a:ext cx="30098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1200" i="1" dirty="0"/>
                  </a:p>
                </p:txBody>
              </p:sp>
            </mc:Choice>
            <mc:Fallback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7A0BA4BC-F1CB-E7A5-055E-D362F521FA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00479" y="889406"/>
                    <a:ext cx="300980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442801E-BFA6-657F-3600-02FEC26ECF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98858" y="2109019"/>
                <a:ext cx="353961" cy="715297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5DAB517-6A8E-5931-F735-762D5DC015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77632" y="2824316"/>
                <a:ext cx="221226" cy="446432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EF39173-FC30-1B56-FE5E-6DD333CB4C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82665" y="3282102"/>
                <a:ext cx="294967" cy="146898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218FC61-6DCF-E006-87B0-94EE3AC11B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77632" y="3282102"/>
                <a:ext cx="110613" cy="652616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166DB1F-C722-EC70-5DA3-5A3F379494C8}"/>
                  </a:ext>
                </a:extLst>
              </p:cNvPr>
              <p:cNvSpPr txBox="1"/>
              <p:nvPr/>
            </p:nvSpPr>
            <p:spPr>
              <a:xfrm>
                <a:off x="8917170" y="2870166"/>
                <a:ext cx="3209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e</a:t>
                </a:r>
                <a:r>
                  <a:rPr lang="en-US" sz="1200" i="1" baseline="30000" dirty="0"/>
                  <a:t>+</a:t>
                </a:r>
                <a:endParaRPr lang="en-US" sz="1200" i="1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B5AEF7-2DA5-62F5-DF38-0D4DFCD99ED3}"/>
                  </a:ext>
                </a:extLst>
              </p:cNvPr>
              <p:cNvSpPr txBox="1"/>
              <p:nvPr/>
            </p:nvSpPr>
            <p:spPr>
              <a:xfrm>
                <a:off x="8683656" y="3355551"/>
                <a:ext cx="3209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e</a:t>
                </a:r>
                <a:r>
                  <a:rPr lang="en-US" sz="1200" i="1" baseline="30000" dirty="0"/>
                  <a:t>+</a:t>
                </a:r>
                <a:endParaRPr lang="en-US" sz="1200" i="1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01575F4-8392-B80D-9F49-2893A4CDF04E}"/>
                      </a:ext>
                    </a:extLst>
                  </p:cNvPr>
                  <p:cNvSpPr txBox="1"/>
                  <p:nvPr/>
                </p:nvSpPr>
                <p:spPr>
                  <a:xfrm>
                    <a:off x="9188245" y="2278636"/>
                    <a:ext cx="30098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1200" i="1" dirty="0"/>
                  </a:p>
                </p:txBody>
              </p:sp>
            </mc:Choice>
            <mc:Fallback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01575F4-8392-B80D-9F49-2893A4CDF0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88245" y="2278636"/>
                    <a:ext cx="300980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022C6660-2C9D-0D12-013F-3B2B6351C0B8}"/>
                      </a:ext>
                    </a:extLst>
                  </p:cNvPr>
                  <p:cNvSpPr txBox="1"/>
                  <p:nvPr/>
                </p:nvSpPr>
                <p:spPr>
                  <a:xfrm>
                    <a:off x="8944613" y="3705999"/>
                    <a:ext cx="30098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1200" i="1" dirty="0"/>
                  </a:p>
                </p:txBody>
              </p:sp>
            </mc:Choice>
            <mc:Fallback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022C6660-2C9D-0D12-013F-3B2B6351C0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4613" y="3705999"/>
                    <a:ext cx="300980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48E0733-E5EF-6733-2DA7-285678B6B2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2819" y="2131132"/>
                <a:ext cx="347660" cy="684527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E7AA8C7-5E11-0668-9FB9-9ABE1E6B44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49668" y="2824316"/>
                <a:ext cx="353962" cy="693174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70B8ED7-F2E4-E6CA-E8DA-8A5D1F0E2E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2534" y="2834255"/>
                <a:ext cx="186691" cy="412213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58A2623-5374-CCEB-5DA8-92D90CC222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38735" y="3238985"/>
                <a:ext cx="143441" cy="300628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8B97664-E197-A65D-AA7D-AFAFE6E44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8783" y="3539613"/>
                <a:ext cx="144565" cy="304885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82D4163-36E0-4731-9EBF-508025457EDA}"/>
                  </a:ext>
                </a:extLst>
              </p:cNvPr>
              <p:cNvSpPr txBox="1"/>
              <p:nvPr/>
            </p:nvSpPr>
            <p:spPr>
              <a:xfrm>
                <a:off x="9809884" y="2278636"/>
                <a:ext cx="3016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e</a:t>
                </a:r>
                <a:r>
                  <a:rPr lang="en-US" sz="1200" i="1" baseline="30000" dirty="0"/>
                  <a:t>-</a:t>
                </a:r>
                <a:endParaRPr lang="en-US" sz="1200" i="1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D15EC74-9668-1FB6-5B82-F1819A357643}"/>
                  </a:ext>
                </a:extLst>
              </p:cNvPr>
              <p:cNvSpPr txBox="1"/>
              <p:nvPr/>
            </p:nvSpPr>
            <p:spPr>
              <a:xfrm>
                <a:off x="9355031" y="2860764"/>
                <a:ext cx="3016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e</a:t>
                </a:r>
                <a:r>
                  <a:rPr lang="en-US" sz="1200" i="1" baseline="30000" dirty="0"/>
                  <a:t>-</a:t>
                </a:r>
                <a:endParaRPr lang="en-US" sz="1200" i="1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4D51EE4-202A-7BBD-3409-D6E919772EE0}"/>
                  </a:ext>
                </a:extLst>
              </p:cNvPr>
              <p:cNvSpPr txBox="1"/>
              <p:nvPr/>
            </p:nvSpPr>
            <p:spPr>
              <a:xfrm>
                <a:off x="9692264" y="3282102"/>
                <a:ext cx="3016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e</a:t>
                </a:r>
                <a:r>
                  <a:rPr lang="en-US" sz="1200" i="1" baseline="30000" dirty="0"/>
                  <a:t>-</a:t>
                </a:r>
                <a:endParaRPr lang="en-US" sz="1200" i="1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9D5A0D6-674B-A8D0-4907-7A89A469C871}"/>
                  </a:ext>
                </a:extLst>
              </p:cNvPr>
              <p:cNvSpPr txBox="1"/>
              <p:nvPr/>
            </p:nvSpPr>
            <p:spPr>
              <a:xfrm>
                <a:off x="9200391" y="3454213"/>
                <a:ext cx="3016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e</a:t>
                </a:r>
                <a:r>
                  <a:rPr lang="en-US" sz="1200" i="1" baseline="30000" dirty="0"/>
                  <a:t>-</a:t>
                </a:r>
                <a:endParaRPr lang="en-US" sz="1200" i="1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1C4BC040-5E31-C65B-69A3-3DA014BFF6D5}"/>
                      </a:ext>
                    </a:extLst>
                  </p:cNvPr>
                  <p:cNvSpPr txBox="1"/>
                  <p:nvPr/>
                </p:nvSpPr>
                <p:spPr>
                  <a:xfrm>
                    <a:off x="9457737" y="3152001"/>
                    <a:ext cx="30098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1200" i="1" dirty="0"/>
                  </a:p>
                </p:txBody>
              </p:sp>
            </mc:Choice>
            <mc:Fallback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1C4BC040-5E31-C65B-69A3-3DA014BFF6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7737" y="3152001"/>
                    <a:ext cx="300980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87E282D-4B22-5E1B-493C-08372D3273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97523" y="3246468"/>
                <a:ext cx="92710" cy="201163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661FD08-ED48-64D6-95AF-DC3103CFF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5447" y="2831967"/>
                <a:ext cx="353336" cy="707646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F9BF1FC-181D-4DDC-DBE8-FBF60ADCF7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37681" y="2566219"/>
                <a:ext cx="160796" cy="370672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>
                <a:extLst>
                  <a:ext uri="{FF2B5EF4-FFF2-40B4-BE49-F238E27FC236}">
                    <a16:creationId xmlns:a16="http://schemas.microsoft.com/office/drawing/2014/main" id="{184581E7-2B5A-53EC-FF52-6012E411BB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3331" y="2919385"/>
                <a:ext cx="181636" cy="574665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1027">
                <a:extLst>
                  <a:ext uri="{FF2B5EF4-FFF2-40B4-BE49-F238E27FC236}">
                    <a16:creationId xmlns:a16="http://schemas.microsoft.com/office/drawing/2014/main" id="{7CE02BC8-C0C0-10AF-86CA-7E87D0B1F2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76415" y="2909119"/>
                <a:ext cx="164651" cy="105917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>
                <a:extLst>
                  <a:ext uri="{FF2B5EF4-FFF2-40B4-BE49-F238E27FC236}">
                    <a16:creationId xmlns:a16="http://schemas.microsoft.com/office/drawing/2014/main" id="{D2D4147C-AFC3-9483-10BA-5E493CD79C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97896" y="2571978"/>
                <a:ext cx="252414" cy="475554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>
                <a:extLst>
                  <a:ext uri="{FF2B5EF4-FFF2-40B4-BE49-F238E27FC236}">
                    <a16:creationId xmlns:a16="http://schemas.microsoft.com/office/drawing/2014/main" id="{57C5E334-2CC7-8846-1669-AA6301F51A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19515" y="3044325"/>
                <a:ext cx="130126" cy="237777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>
                <a:extLst>
                  <a:ext uri="{FF2B5EF4-FFF2-40B4-BE49-F238E27FC236}">
                    <a16:creationId xmlns:a16="http://schemas.microsoft.com/office/drawing/2014/main" id="{165F25C4-B430-2CF7-C3E7-173BDF60D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55318" y="3056924"/>
                <a:ext cx="297659" cy="290125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>
                <a:extLst>
                  <a:ext uri="{FF2B5EF4-FFF2-40B4-BE49-F238E27FC236}">
                    <a16:creationId xmlns:a16="http://schemas.microsoft.com/office/drawing/2014/main" id="{973CBE68-8616-F2B7-56B0-474355606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45618" y="3536634"/>
                <a:ext cx="222544" cy="442801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41" name="TextBox 1040">
                    <a:extLst>
                      <a:ext uri="{FF2B5EF4-FFF2-40B4-BE49-F238E27FC236}">
                        <a16:creationId xmlns:a16="http://schemas.microsoft.com/office/drawing/2014/main" id="{2E9E2590-E4E7-C11A-8552-CB0ACA7DBD2C}"/>
                      </a:ext>
                    </a:extLst>
                  </p:cNvPr>
                  <p:cNvSpPr txBox="1"/>
                  <p:nvPr/>
                </p:nvSpPr>
                <p:spPr>
                  <a:xfrm>
                    <a:off x="10036546" y="3208549"/>
                    <a:ext cx="30098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1200" i="1" dirty="0"/>
                  </a:p>
                </p:txBody>
              </p:sp>
            </mc:Choice>
            <mc:Fallback>
              <p:sp>
                <p:nvSpPr>
                  <p:cNvPr id="1041" name="TextBox 1040">
                    <a:extLst>
                      <a:ext uri="{FF2B5EF4-FFF2-40B4-BE49-F238E27FC236}">
                        <a16:creationId xmlns:a16="http://schemas.microsoft.com/office/drawing/2014/main" id="{2E9E2590-E4E7-C11A-8552-CB0ACA7DBD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6546" y="3208549"/>
                    <a:ext cx="300980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42" name="TextBox 1041">
                    <a:extLst>
                      <a:ext uri="{FF2B5EF4-FFF2-40B4-BE49-F238E27FC236}">
                        <a16:creationId xmlns:a16="http://schemas.microsoft.com/office/drawing/2014/main" id="{C6591348-2B24-6892-1536-9976C9AB3E0C}"/>
                      </a:ext>
                    </a:extLst>
                  </p:cNvPr>
                  <p:cNvSpPr txBox="1"/>
                  <p:nvPr/>
                </p:nvSpPr>
                <p:spPr>
                  <a:xfrm>
                    <a:off x="11069992" y="3259635"/>
                    <a:ext cx="30098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1200" i="1" dirty="0"/>
                  </a:p>
                </p:txBody>
              </p:sp>
            </mc:Choice>
            <mc:Fallback>
              <p:sp>
                <p:nvSpPr>
                  <p:cNvPr id="1042" name="TextBox 1041">
                    <a:extLst>
                      <a:ext uri="{FF2B5EF4-FFF2-40B4-BE49-F238E27FC236}">
                        <a16:creationId xmlns:a16="http://schemas.microsoft.com/office/drawing/2014/main" id="{C6591348-2B24-6892-1536-9976C9AB3E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69992" y="3259635"/>
                    <a:ext cx="300980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43" name="TextBox 1042">
                    <a:extLst>
                      <a:ext uri="{FF2B5EF4-FFF2-40B4-BE49-F238E27FC236}">
                        <a16:creationId xmlns:a16="http://schemas.microsoft.com/office/drawing/2014/main" id="{1C09141E-20CC-2862-31A9-D461D511B1B3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0179" y="2580211"/>
                    <a:ext cx="30098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US" sz="1200" i="1" dirty="0"/>
                  </a:p>
                </p:txBody>
              </p:sp>
            </mc:Choice>
            <mc:Fallback>
              <p:sp>
                <p:nvSpPr>
                  <p:cNvPr id="1043" name="TextBox 1042">
                    <a:extLst>
                      <a:ext uri="{FF2B5EF4-FFF2-40B4-BE49-F238E27FC236}">
                        <a16:creationId xmlns:a16="http://schemas.microsoft.com/office/drawing/2014/main" id="{1C09141E-20CC-2862-31A9-D461D511B1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10179" y="2580211"/>
                    <a:ext cx="300980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45" name="TextBox 1044">
                <a:extLst>
                  <a:ext uri="{FF2B5EF4-FFF2-40B4-BE49-F238E27FC236}">
                    <a16:creationId xmlns:a16="http://schemas.microsoft.com/office/drawing/2014/main" id="{33583CF8-9751-737C-937E-398D97701B11}"/>
                  </a:ext>
                </a:extLst>
              </p:cNvPr>
              <p:cNvSpPr txBox="1"/>
              <p:nvPr/>
            </p:nvSpPr>
            <p:spPr>
              <a:xfrm>
                <a:off x="10654495" y="3170903"/>
                <a:ext cx="3209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e</a:t>
                </a:r>
                <a:r>
                  <a:rPr lang="en-US" sz="1200" i="1" baseline="30000" dirty="0"/>
                  <a:t>+</a:t>
                </a:r>
                <a:endParaRPr lang="en-US" sz="1200" i="1" dirty="0"/>
              </a:p>
            </p:txBody>
          </p:sp>
          <p:sp>
            <p:nvSpPr>
              <p:cNvPr id="1046" name="TextBox 1045">
                <a:extLst>
                  <a:ext uri="{FF2B5EF4-FFF2-40B4-BE49-F238E27FC236}">
                    <a16:creationId xmlns:a16="http://schemas.microsoft.com/office/drawing/2014/main" id="{E8AD0DFB-34A7-B494-2CC2-C9EA814298EB}"/>
                  </a:ext>
                </a:extLst>
              </p:cNvPr>
              <p:cNvSpPr txBox="1"/>
              <p:nvPr/>
            </p:nvSpPr>
            <p:spPr>
              <a:xfrm>
                <a:off x="10094477" y="2805672"/>
                <a:ext cx="3209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e</a:t>
                </a:r>
                <a:r>
                  <a:rPr lang="en-US" sz="1200" i="1" baseline="30000" dirty="0"/>
                  <a:t>+</a:t>
                </a:r>
                <a:endParaRPr lang="en-US" sz="1200" i="1" dirty="0"/>
              </a:p>
            </p:txBody>
          </p:sp>
          <p:sp>
            <p:nvSpPr>
              <p:cNvPr id="1047" name="TextBox 1046">
                <a:extLst>
                  <a:ext uri="{FF2B5EF4-FFF2-40B4-BE49-F238E27FC236}">
                    <a16:creationId xmlns:a16="http://schemas.microsoft.com/office/drawing/2014/main" id="{331BF268-4658-46D5-21D7-21074423F8C8}"/>
                  </a:ext>
                </a:extLst>
              </p:cNvPr>
              <p:cNvSpPr txBox="1"/>
              <p:nvPr/>
            </p:nvSpPr>
            <p:spPr>
              <a:xfrm>
                <a:off x="10651804" y="2639720"/>
                <a:ext cx="3209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e</a:t>
                </a:r>
                <a:r>
                  <a:rPr lang="en-US" sz="1200" i="1" baseline="30000" dirty="0"/>
                  <a:t>+</a:t>
                </a:r>
                <a:endParaRPr lang="en-US" sz="1200" i="1" dirty="0"/>
              </a:p>
            </p:txBody>
          </p:sp>
          <p:sp>
            <p:nvSpPr>
              <p:cNvPr id="1048" name="TextBox 1047">
                <a:extLst>
                  <a:ext uri="{FF2B5EF4-FFF2-40B4-BE49-F238E27FC236}">
                    <a16:creationId xmlns:a16="http://schemas.microsoft.com/office/drawing/2014/main" id="{44D6F75A-AC84-962A-C49B-DF6C0F748206}"/>
                  </a:ext>
                </a:extLst>
              </p:cNvPr>
              <p:cNvSpPr txBox="1"/>
              <p:nvPr/>
            </p:nvSpPr>
            <p:spPr>
              <a:xfrm>
                <a:off x="10428881" y="3748234"/>
                <a:ext cx="3016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e</a:t>
                </a:r>
                <a:r>
                  <a:rPr lang="en-US" sz="1200" i="1" baseline="30000" dirty="0"/>
                  <a:t>-</a:t>
                </a:r>
                <a:endParaRPr lang="en-US" sz="1200" i="1" dirty="0"/>
              </a:p>
            </p:txBody>
          </p:sp>
          <p:sp>
            <p:nvSpPr>
              <p:cNvPr id="1049" name="TextBox 1048">
                <a:extLst>
                  <a:ext uri="{FF2B5EF4-FFF2-40B4-BE49-F238E27FC236}">
                    <a16:creationId xmlns:a16="http://schemas.microsoft.com/office/drawing/2014/main" id="{3F4B552C-3D14-0CD3-4AC9-5395481E65A1}"/>
                  </a:ext>
                </a:extLst>
              </p:cNvPr>
              <p:cNvSpPr txBox="1"/>
              <p:nvPr/>
            </p:nvSpPr>
            <p:spPr>
              <a:xfrm>
                <a:off x="10534609" y="3401650"/>
                <a:ext cx="3016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/>
                  <a:t>e</a:t>
                </a:r>
                <a:r>
                  <a:rPr lang="en-US" sz="1200" i="1" baseline="30000" dirty="0"/>
                  <a:t>-</a:t>
                </a:r>
                <a:endParaRPr lang="en-US" sz="1200" i="1" dirty="0"/>
              </a:p>
            </p:txBody>
          </p:sp>
        </p:grpSp>
      </p:grpSp>
      <p:sp>
        <p:nvSpPr>
          <p:cNvPr id="1060" name="TextBox 1059">
            <a:extLst>
              <a:ext uri="{FF2B5EF4-FFF2-40B4-BE49-F238E27FC236}">
                <a16:creationId xmlns:a16="http://schemas.microsoft.com/office/drawing/2014/main" id="{E11D67CA-814A-0ABF-275A-F0AA2EB9105B}"/>
              </a:ext>
            </a:extLst>
          </p:cNvPr>
          <p:cNvSpPr txBox="1"/>
          <p:nvPr/>
        </p:nvSpPr>
        <p:spPr>
          <a:xfrm>
            <a:off x="8107350" y="4295880"/>
            <a:ext cx="2566564" cy="1754326"/>
          </a:xfrm>
          <a:prstGeom prst="rect">
            <a:avLst/>
          </a:prstGeom>
          <a:noFill/>
          <a:ln w="38100">
            <a:solidFill>
              <a:srgbClr val="E0A7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Both EM particles and hadrons can shower in aluminum, resulting in energy loss between the trackers and the calorimeters.</a:t>
            </a: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D10FFA4C-46E0-D237-B3B4-990B7CC1AC6D}"/>
              </a:ext>
            </a:extLst>
          </p:cNvPr>
          <p:cNvSpPr txBox="1"/>
          <p:nvPr/>
        </p:nvSpPr>
        <p:spPr>
          <a:xfrm>
            <a:off x="1609339" y="5935258"/>
            <a:ext cx="1138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75000"/>
                  </a:schemeClr>
                </a:solidFill>
              </a:rPr>
              <a:t>Figure from </a:t>
            </a:r>
            <a:r>
              <a:rPr lang="en-US" sz="1200" i="1" dirty="0">
                <a:solidFill>
                  <a:schemeClr val="bg2">
                    <a:lumMod val="75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[2]</a:t>
            </a:r>
            <a:endParaRPr lang="en-US" sz="1200" i="1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506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24D6408-DDBC-E2B4-F7E9-3992ED46B73E}"/>
              </a:ext>
            </a:extLst>
          </p:cNvPr>
          <p:cNvGrpSpPr/>
          <p:nvPr/>
        </p:nvGrpSpPr>
        <p:grpSpPr>
          <a:xfrm>
            <a:off x="698713" y="3590846"/>
            <a:ext cx="3976084" cy="3070760"/>
            <a:chOff x="920219" y="4198203"/>
            <a:chExt cx="3121174" cy="22609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86E78F3-06E0-F026-2201-99B1BB03A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930" b="2930"/>
            <a:stretch/>
          </p:blipFill>
          <p:spPr>
            <a:xfrm>
              <a:off x="920219" y="4198203"/>
              <a:ext cx="3121174" cy="2068454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A11B8D7-7EA3-B123-CE92-C7B39CE1A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6060" y="4341318"/>
              <a:ext cx="2329398" cy="1747249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E8F9705-16A2-DF17-430C-64D6D928C7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6060" y="4623690"/>
              <a:ext cx="2443068" cy="1455704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E2F758D8-8C41-E318-3843-7C97059D069E}"/>
                </a:ext>
              </a:extLst>
            </p:cNvPr>
            <p:cNvSpPr/>
            <p:nvPr/>
          </p:nvSpPr>
          <p:spPr>
            <a:xfrm rot="2594827">
              <a:off x="1251863" y="5871431"/>
              <a:ext cx="436138" cy="434272"/>
            </a:xfrm>
            <a:prstGeom prst="arc">
              <a:avLst>
                <a:gd name="adj1" fmla="val 16582888"/>
                <a:gd name="adj2" fmla="val 19064027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DE87117F-31B9-03B2-E996-2FCCB9EA1D6D}"/>
                </a:ext>
              </a:extLst>
            </p:cNvPr>
            <p:cNvSpPr/>
            <p:nvPr/>
          </p:nvSpPr>
          <p:spPr>
            <a:xfrm rot="2013925">
              <a:off x="1134080" y="5714604"/>
              <a:ext cx="750128" cy="744544"/>
            </a:xfrm>
            <a:prstGeom prst="arc">
              <a:avLst>
                <a:gd name="adj1" fmla="val 16704029"/>
                <a:gd name="adj2" fmla="val 1961989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7E9B6C1-CCBD-3FCD-D50E-0BAFFD549506}"/>
                    </a:ext>
                  </a:extLst>
                </p:cNvPr>
                <p:cNvSpPr txBox="1"/>
                <p:nvPr/>
              </p:nvSpPr>
              <p:spPr>
                <a:xfrm>
                  <a:off x="1596703" y="5932003"/>
                  <a:ext cx="304763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7E9B6C1-CCBD-3FCD-D50E-0BAFFD5495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703" y="5932003"/>
                  <a:ext cx="304763" cy="2154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1B79370-FC63-C656-B3D7-8A528C16A8AF}"/>
                    </a:ext>
                  </a:extLst>
                </p:cNvPr>
                <p:cNvSpPr txBox="1"/>
                <p:nvPr/>
              </p:nvSpPr>
              <p:spPr>
                <a:xfrm>
                  <a:off x="1777554" y="5814407"/>
                  <a:ext cx="307135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800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1B79370-FC63-C656-B3D7-8A528C16A8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7554" y="5814407"/>
                  <a:ext cx="307135" cy="2154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2AD3A4-F11C-BDFF-B0F8-C9335000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Analytical energy 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4CBF2-968F-C23A-B279-07F6F396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71" y="14151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Let’s take an analytical approach to EM showering</a:t>
            </a:r>
          </a:p>
          <a:p>
            <a:pPr lvl="1"/>
            <a:r>
              <a:rPr lang="en-US" dirty="0"/>
              <a:t>Much simpler to model than hadronic showering</a:t>
            </a:r>
          </a:p>
          <a:p>
            <a:pPr marL="0" indent="0">
              <a:buNone/>
            </a:pPr>
            <a:r>
              <a:rPr lang="en-US" sz="2400" dirty="0"/>
              <a:t>We derive energy response shape as a function of:</a:t>
            </a:r>
          </a:p>
          <a:p>
            <a:pPr lvl="1"/>
            <a:r>
              <a:rPr lang="en-US" dirty="0"/>
              <a:t>Geometric parameters of detector</a:t>
            </a:r>
          </a:p>
          <a:p>
            <a:pPr lvl="1"/>
            <a:r>
              <a:rPr lang="en-US" dirty="0"/>
              <a:t>Photon polar angle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FB8C7-C590-19A9-F9D0-CF696A1B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3ADD7-BF98-8989-C0BE-A901FD67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FB3FD-FC03-82AD-4F34-328C6C1A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C3E6D9-9756-844C-740D-60B12204C95E}"/>
                  </a:ext>
                </a:extLst>
              </p:cNvPr>
              <p:cNvSpPr txBox="1"/>
              <p:nvPr/>
            </p:nvSpPr>
            <p:spPr>
              <a:xfrm>
                <a:off x="4562491" y="4699660"/>
                <a:ext cx="4381083" cy="1105495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/>
                  <a:t>Number of Radiation Lengths in 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func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csc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)/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csc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1400" i="1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1C3E6D9-9756-844C-740D-60B12204C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491" y="4699660"/>
                <a:ext cx="4381083" cy="1105495"/>
              </a:xfrm>
              <a:prstGeom prst="rect">
                <a:avLst/>
              </a:prstGeom>
              <a:blipFill>
                <a:blip r:embed="rId6"/>
                <a:stretch>
                  <a:fillRect l="-17479" t="-138462" b="-224176"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3F867E6-C97F-6A42-9E37-1AF412304916}"/>
                  </a:ext>
                </a:extLst>
              </p:cNvPr>
              <p:cNvSpPr txBox="1"/>
              <p:nvPr/>
            </p:nvSpPr>
            <p:spPr>
              <a:xfrm>
                <a:off x="9235247" y="5025165"/>
                <a:ext cx="1922642" cy="423706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3F867E6-C97F-6A42-9E37-1AF412304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247" y="5025165"/>
                <a:ext cx="1922642" cy="423706"/>
              </a:xfrm>
              <a:prstGeom prst="rect">
                <a:avLst/>
              </a:prstGeom>
              <a:blipFill>
                <a:blip r:embed="rId7"/>
                <a:stretch>
                  <a:fillRect l="-2581" r="-2581" b="-18919"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0AD93AD2-65AD-D4C8-A89B-13E11385524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74" b="474"/>
          <a:stretch/>
        </p:blipFill>
        <p:spPr>
          <a:xfrm>
            <a:off x="8141140" y="1609546"/>
            <a:ext cx="3682119" cy="2737408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07FC542-6A0F-435F-3131-843801C77DA6}"/>
              </a:ext>
            </a:extLst>
          </p:cNvPr>
          <p:cNvCxnSpPr/>
          <p:nvPr/>
        </p:nvCxnSpPr>
        <p:spPr>
          <a:xfrm>
            <a:off x="4270818" y="5361713"/>
            <a:ext cx="291673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C83B596-3B87-9406-057A-9B0F6890B797}"/>
              </a:ext>
            </a:extLst>
          </p:cNvPr>
          <p:cNvCxnSpPr/>
          <p:nvPr/>
        </p:nvCxnSpPr>
        <p:spPr>
          <a:xfrm>
            <a:off x="8943574" y="5252407"/>
            <a:ext cx="291673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300E3F4-FF98-6601-AD7B-223B80A6F627}"/>
              </a:ext>
            </a:extLst>
          </p:cNvPr>
          <p:cNvCxnSpPr>
            <a:cxnSpLocks/>
          </p:cNvCxnSpPr>
          <p:nvPr/>
        </p:nvCxnSpPr>
        <p:spPr>
          <a:xfrm flipV="1">
            <a:off x="10191534" y="4429209"/>
            <a:ext cx="0" cy="59595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04037E4-902B-52F4-45D9-6760B4D3DDC8}"/>
              </a:ext>
            </a:extLst>
          </p:cNvPr>
          <p:cNvGrpSpPr/>
          <p:nvPr/>
        </p:nvGrpSpPr>
        <p:grpSpPr>
          <a:xfrm>
            <a:off x="9713119" y="107027"/>
            <a:ext cx="2371880" cy="604182"/>
            <a:chOff x="9713119" y="107027"/>
            <a:chExt cx="2371880" cy="604182"/>
          </a:xfrm>
        </p:grpSpPr>
        <p:pic>
          <p:nvPicPr>
            <p:cNvPr id="57" name="Google Shape;62;p13">
              <a:extLst>
                <a:ext uri="{FF2B5EF4-FFF2-40B4-BE49-F238E27FC236}">
                  <a16:creationId xmlns:a16="http://schemas.microsoft.com/office/drawing/2014/main" id="{2879634E-1DBA-82F0-E1E5-F5D50A5D728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r="76227"/>
            <a:stretch/>
          </p:blipFill>
          <p:spPr>
            <a:xfrm>
              <a:off x="11634321" y="107027"/>
              <a:ext cx="450678" cy="516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57" descr="A logo of a company&#10;&#10;AI-generated content may be incorrect.">
              <a:extLst>
                <a:ext uri="{FF2B5EF4-FFF2-40B4-BE49-F238E27FC236}">
                  <a16:creationId xmlns:a16="http://schemas.microsoft.com/office/drawing/2014/main" id="{4134C28F-CFE2-619B-2886-B48722A7E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99059" y="107027"/>
              <a:ext cx="583625" cy="604182"/>
            </a:xfrm>
            <a:prstGeom prst="rect">
              <a:avLst/>
            </a:prstGeom>
          </p:spPr>
        </p:pic>
        <p:pic>
          <p:nvPicPr>
            <p:cNvPr id="59" name="Google Shape;63;p13">
              <a:extLst>
                <a:ext uri="{FF2B5EF4-FFF2-40B4-BE49-F238E27FC236}">
                  <a16:creationId xmlns:a16="http://schemas.microsoft.com/office/drawing/2014/main" id="{DFE71E6C-DA5B-B890-3E75-A5EC202CE4D6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t="4938" b="4938"/>
            <a:stretch/>
          </p:blipFill>
          <p:spPr>
            <a:xfrm>
              <a:off x="9713119" y="120848"/>
              <a:ext cx="1185940" cy="439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Left Bracket 60">
            <a:extLst>
              <a:ext uri="{FF2B5EF4-FFF2-40B4-BE49-F238E27FC236}">
                <a16:creationId xmlns:a16="http://schemas.microsoft.com/office/drawing/2014/main" id="{B5FCA437-AC0E-0944-DD5E-0B6EF0B79725}"/>
              </a:ext>
            </a:extLst>
          </p:cNvPr>
          <p:cNvSpPr/>
          <p:nvPr/>
        </p:nvSpPr>
        <p:spPr>
          <a:xfrm>
            <a:off x="3778158" y="4559378"/>
            <a:ext cx="45719" cy="1598913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DE5FF06-8E08-91A9-A8BD-A96A008CCA2B}"/>
              </a:ext>
            </a:extLst>
          </p:cNvPr>
          <p:cNvSpPr txBox="1"/>
          <p:nvPr/>
        </p:nvSpPr>
        <p:spPr>
          <a:xfrm>
            <a:off x="3516271" y="5062710"/>
            <a:ext cx="3145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R</a:t>
            </a:r>
            <a:r>
              <a:rPr lang="en-US" sz="1000" i="1" baseline="-25000" dirty="0"/>
              <a:t>0</a:t>
            </a:r>
            <a:endParaRPr lang="en-US" sz="1000" i="1" dirty="0"/>
          </a:p>
        </p:txBody>
      </p:sp>
      <p:sp>
        <p:nvSpPr>
          <p:cNvPr id="63" name="Left Bracket 62">
            <a:extLst>
              <a:ext uri="{FF2B5EF4-FFF2-40B4-BE49-F238E27FC236}">
                <a16:creationId xmlns:a16="http://schemas.microsoft.com/office/drawing/2014/main" id="{734C5C32-1C7C-543B-3F0E-5652BC303453}"/>
              </a:ext>
            </a:extLst>
          </p:cNvPr>
          <p:cNvSpPr/>
          <p:nvPr/>
        </p:nvSpPr>
        <p:spPr>
          <a:xfrm rot="10800000">
            <a:off x="4181195" y="3843698"/>
            <a:ext cx="45719" cy="2314592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37234A6-F8FB-B26E-18C4-4646EF8ED185}"/>
              </a:ext>
            </a:extLst>
          </p:cNvPr>
          <p:cNvSpPr txBox="1"/>
          <p:nvPr/>
        </p:nvSpPr>
        <p:spPr>
          <a:xfrm>
            <a:off x="4268265" y="3893272"/>
            <a:ext cx="285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R</a:t>
            </a:r>
            <a:r>
              <a:rPr lang="en-US" sz="1000" i="1" baseline="-25000" dirty="0"/>
              <a:t>f</a:t>
            </a:r>
            <a:endParaRPr lang="en-US" sz="1000" i="1" dirty="0"/>
          </a:p>
        </p:txBody>
      </p:sp>
      <p:sp>
        <p:nvSpPr>
          <p:cNvPr id="66" name="Left Bracket 65">
            <a:extLst>
              <a:ext uri="{FF2B5EF4-FFF2-40B4-BE49-F238E27FC236}">
                <a16:creationId xmlns:a16="http://schemas.microsoft.com/office/drawing/2014/main" id="{2AEA6D4A-A7FC-7ECC-B822-2AD58BB6314D}"/>
              </a:ext>
            </a:extLst>
          </p:cNvPr>
          <p:cNvSpPr/>
          <p:nvPr/>
        </p:nvSpPr>
        <p:spPr>
          <a:xfrm rot="5400000">
            <a:off x="2551680" y="2506121"/>
            <a:ext cx="57788" cy="2500414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4DAF04-DAE8-844A-50CE-60CAF1F5BB92}"/>
              </a:ext>
            </a:extLst>
          </p:cNvPr>
          <p:cNvSpPr txBox="1"/>
          <p:nvPr/>
        </p:nvSpPr>
        <p:spPr>
          <a:xfrm>
            <a:off x="2518811" y="3485558"/>
            <a:ext cx="2952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Z</a:t>
            </a:r>
            <a:r>
              <a:rPr lang="en-US" sz="1000" i="1" baseline="-25000" dirty="0"/>
              <a:t>0</a:t>
            </a:r>
            <a:endParaRPr lang="en-US" sz="1000" i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38C9B28-2DCE-0411-14B9-D8F8EA308274}"/>
              </a:ext>
            </a:extLst>
          </p:cNvPr>
          <p:cNvSpPr txBox="1"/>
          <p:nvPr/>
        </p:nvSpPr>
        <p:spPr>
          <a:xfrm>
            <a:off x="4495475" y="4429209"/>
            <a:ext cx="2114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75000"/>
                  </a:schemeClr>
                </a:solidFill>
              </a:rPr>
              <a:t>Radiation length X</a:t>
            </a:r>
            <a:r>
              <a:rPr lang="en-US" sz="1200" i="1" baseline="-25000" dirty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en-US" sz="1200" i="1" dirty="0">
                <a:solidFill>
                  <a:schemeClr val="bg2">
                    <a:lumMod val="75000"/>
                  </a:schemeClr>
                </a:solidFill>
              </a:rPr>
              <a:t> = 8.89 cm</a:t>
            </a:r>
          </a:p>
        </p:txBody>
      </p:sp>
    </p:spTree>
    <p:extLst>
      <p:ext uri="{BB962C8B-B14F-4D97-AF65-F5344CB8AC3E}">
        <p14:creationId xmlns:p14="http://schemas.microsoft.com/office/powerpoint/2010/main" val="407335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F9814-8202-D40E-3F31-3426D5DC7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71" y="831272"/>
            <a:ext cx="6463249" cy="4722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Indeed, the theta-dependence of photonic energy response follows this form…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DA6C4-34B9-CA68-4556-E07482BD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68DA4-8D91-A743-3387-0230E8CC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EE5FA-917A-AA1C-163F-315EBD59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949A19-9DBE-39A9-ED18-9E1B7171BED7}"/>
              </a:ext>
            </a:extLst>
          </p:cNvPr>
          <p:cNvGrpSpPr/>
          <p:nvPr/>
        </p:nvGrpSpPr>
        <p:grpSpPr>
          <a:xfrm>
            <a:off x="9713119" y="107027"/>
            <a:ext cx="2371880" cy="604182"/>
            <a:chOff x="9713119" y="107027"/>
            <a:chExt cx="2371880" cy="604182"/>
          </a:xfrm>
        </p:grpSpPr>
        <p:pic>
          <p:nvPicPr>
            <p:cNvPr id="8" name="Google Shape;62;p13">
              <a:extLst>
                <a:ext uri="{FF2B5EF4-FFF2-40B4-BE49-F238E27FC236}">
                  <a16:creationId xmlns:a16="http://schemas.microsoft.com/office/drawing/2014/main" id="{BB03C672-50CE-E350-7C53-AFBB3605E00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76227"/>
            <a:stretch/>
          </p:blipFill>
          <p:spPr>
            <a:xfrm>
              <a:off x="11634321" y="107027"/>
              <a:ext cx="450678" cy="516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A logo of a company&#10;&#10;AI-generated content may be incorrect.">
              <a:extLst>
                <a:ext uri="{FF2B5EF4-FFF2-40B4-BE49-F238E27FC236}">
                  <a16:creationId xmlns:a16="http://schemas.microsoft.com/office/drawing/2014/main" id="{827520FA-813D-0F4E-FC32-C13CD858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99059" y="107027"/>
              <a:ext cx="583625" cy="604182"/>
            </a:xfrm>
            <a:prstGeom prst="rect">
              <a:avLst/>
            </a:prstGeom>
          </p:spPr>
        </p:pic>
        <p:pic>
          <p:nvPicPr>
            <p:cNvPr id="10" name="Google Shape;63;p13">
              <a:extLst>
                <a:ext uri="{FF2B5EF4-FFF2-40B4-BE49-F238E27FC236}">
                  <a16:creationId xmlns:a16="http://schemas.microsoft.com/office/drawing/2014/main" id="{FB339B7D-F2C7-A0E6-6D72-30901B6B496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4938" b="4938"/>
            <a:stretch/>
          </p:blipFill>
          <p:spPr>
            <a:xfrm>
              <a:off x="9713119" y="120848"/>
              <a:ext cx="1185940" cy="4393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ABB2E5-1E4D-06FC-FC1F-4479F7401E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74" b="474"/>
          <a:stretch/>
        </p:blipFill>
        <p:spPr>
          <a:xfrm>
            <a:off x="838200" y="1649849"/>
            <a:ext cx="2805525" cy="208571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4EAFDB-B685-7076-40A5-C140FA228B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38200" y="3849264"/>
            <a:ext cx="2805524" cy="2105665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606E64-6456-5AB1-EB54-558464E417D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38931" y="2199875"/>
            <a:ext cx="5420729" cy="40684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F7AA6C-90FA-C34D-E3A5-6CA5312DFA72}"/>
              </a:ext>
            </a:extLst>
          </p:cNvPr>
          <p:cNvSpPr txBox="1"/>
          <p:nvPr/>
        </p:nvSpPr>
        <p:spPr>
          <a:xfrm>
            <a:off x="5789285" y="1784377"/>
            <a:ext cx="6402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… but theta-dependence is not the whole story.</a:t>
            </a:r>
          </a:p>
          <a:p>
            <a:endParaRPr lang="en-US" sz="2400" dirty="0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AEB952CB-06C2-A8A4-B481-5C017751854A}"/>
              </a:ext>
            </a:extLst>
          </p:cNvPr>
          <p:cNvSpPr/>
          <p:nvPr/>
        </p:nvSpPr>
        <p:spPr>
          <a:xfrm>
            <a:off x="6128083" y="2502569"/>
            <a:ext cx="621695" cy="3362660"/>
          </a:xfrm>
          <a:prstGeom prst="leftBrace">
            <a:avLst>
              <a:gd name="adj1" fmla="val 71013"/>
              <a:gd name="adj2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C4142F-561E-0D9F-14C2-48D20BCC6C91}"/>
              </a:ext>
            </a:extLst>
          </p:cNvPr>
          <p:cNvSpPr txBox="1"/>
          <p:nvPr/>
        </p:nvSpPr>
        <p:spPr>
          <a:xfrm>
            <a:off x="4028147" y="3599123"/>
            <a:ext cx="2026361" cy="116955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/>
              <a:t>Response is also </a:t>
            </a:r>
            <a:r>
              <a:rPr lang="en-US" sz="1400" b="1" i="1" dirty="0"/>
              <a:t>energy dependent—</a:t>
            </a:r>
            <a:r>
              <a:rPr lang="en-US" sz="1400" i="1" dirty="0"/>
              <a:t>higher-energy particles lose </a:t>
            </a:r>
            <a:r>
              <a:rPr lang="en-US" sz="1400" b="1" i="1" dirty="0"/>
              <a:t>fractionally</a:t>
            </a:r>
            <a:r>
              <a:rPr lang="en-US" sz="1400" i="1" dirty="0"/>
              <a:t> </a:t>
            </a:r>
            <a:r>
              <a:rPr lang="en-US" sz="1400" b="1" i="1" dirty="0"/>
              <a:t>less</a:t>
            </a:r>
            <a:r>
              <a:rPr lang="en-US" sz="1400" i="1" dirty="0"/>
              <a:t> energy in the material.</a:t>
            </a:r>
          </a:p>
        </p:txBody>
      </p:sp>
    </p:spTree>
    <p:extLst>
      <p:ext uri="{BB962C8B-B14F-4D97-AF65-F5344CB8AC3E}">
        <p14:creationId xmlns:p14="http://schemas.microsoft.com/office/powerpoint/2010/main" val="292987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535E-55AB-C5D0-4C56-F763569A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Stochasticity of showering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A52E1E-970B-BD30-AEB6-A8727EF99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4694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i="1" dirty="0"/>
                  <a:t>Unlike geometric theta dependence, energy dependence of response is highly </a:t>
                </a:r>
                <a:r>
                  <a:rPr lang="en-US" sz="2400" b="1" i="1" dirty="0"/>
                  <a:t>nontrivial</a:t>
                </a:r>
                <a:r>
                  <a:rPr lang="en-US" sz="2400" i="1" dirty="0"/>
                  <a:t> to model.</a:t>
                </a:r>
                <a:endParaRPr lang="en-US" sz="2400" dirty="0"/>
              </a:p>
              <a:p>
                <a:r>
                  <a:rPr lang="en-US" sz="2400" dirty="0"/>
                  <a:t>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functional form assumes </a:t>
                </a:r>
                <a:r>
                  <a:rPr lang="en-US" sz="2400" b="1" dirty="0"/>
                  <a:t>immediate</a:t>
                </a:r>
                <a:r>
                  <a:rPr lang="en-US" sz="2400" dirty="0"/>
                  <a:t> showering</a:t>
                </a:r>
              </a:p>
              <a:p>
                <a:r>
                  <a:rPr lang="en-US" sz="2400" dirty="0"/>
                  <a:t>At high energies, may see MIP-like behavior or </a:t>
                </a:r>
                <a:r>
                  <a:rPr lang="en-US" sz="2400" b="1" dirty="0"/>
                  <a:t>stochastically delayed</a:t>
                </a:r>
                <a:r>
                  <a:rPr lang="en-US" sz="2400" dirty="0"/>
                  <a:t> showering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A52E1E-970B-BD30-AEB6-A8727EF99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4694"/>
                <a:ext cx="10515600" cy="4351338"/>
              </a:xfrm>
              <a:blipFill>
                <a:blip r:embed="rId2"/>
                <a:stretch>
                  <a:fillRect l="-965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AE0E6-B3DD-06D2-A207-BFD05CE7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0A8F1-E729-58B4-12F8-3E07E64C8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Rose Powers (Princeton)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F7BA9-FBE4-5DEF-1721-2F4DB266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3CEC7-2C58-B248-B87E-48DC36CE084D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0B89D-0CD2-38CA-8C86-96BDBD55B755}"/>
              </a:ext>
            </a:extLst>
          </p:cNvPr>
          <p:cNvSpPr txBox="1"/>
          <p:nvPr/>
        </p:nvSpPr>
        <p:spPr>
          <a:xfrm>
            <a:off x="7883577" y="5434301"/>
            <a:ext cx="3927423" cy="707886"/>
          </a:xfrm>
          <a:prstGeom prst="rect">
            <a:avLst/>
          </a:prstGeom>
          <a:solidFill>
            <a:srgbClr val="FDAE8A"/>
          </a:solidFill>
        </p:spPr>
        <p:txBody>
          <a:bodyPr wrap="square" rtlCol="0">
            <a:spAutoFit/>
          </a:bodyPr>
          <a:lstStyle/>
          <a:p>
            <a:r>
              <a:rPr lang="en-US" sz="2000" i="1" dirty="0"/>
              <a:t>Bottom line: we cannot rely on a realistic analytical calibration.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77A3B-DC7E-71C0-90AA-B2C84844A8C1}"/>
              </a:ext>
            </a:extLst>
          </p:cNvPr>
          <p:cNvSpPr/>
          <p:nvPr/>
        </p:nvSpPr>
        <p:spPr>
          <a:xfrm>
            <a:off x="3581399" y="3643745"/>
            <a:ext cx="5029187" cy="12884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728503-79A8-0170-8CBD-ED0B470836EF}"/>
              </a:ext>
            </a:extLst>
          </p:cNvPr>
          <p:cNvCxnSpPr>
            <a:cxnSpLocks/>
          </p:cNvCxnSpPr>
          <p:nvPr/>
        </p:nvCxnSpPr>
        <p:spPr>
          <a:xfrm>
            <a:off x="5140268" y="3643745"/>
            <a:ext cx="0" cy="1288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301E2A-3EC5-32A9-E35B-285A4532AEB9}"/>
              </a:ext>
            </a:extLst>
          </p:cNvPr>
          <p:cNvCxnSpPr>
            <a:cxnSpLocks/>
          </p:cNvCxnSpPr>
          <p:nvPr/>
        </p:nvCxnSpPr>
        <p:spPr>
          <a:xfrm>
            <a:off x="6705023" y="3643745"/>
            <a:ext cx="0" cy="1288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6ADFE1-304E-022C-0462-D018FB58CA5A}"/>
              </a:ext>
            </a:extLst>
          </p:cNvPr>
          <p:cNvCxnSpPr>
            <a:cxnSpLocks/>
          </p:cNvCxnSpPr>
          <p:nvPr/>
        </p:nvCxnSpPr>
        <p:spPr>
          <a:xfrm>
            <a:off x="8269777" y="3643745"/>
            <a:ext cx="0" cy="1288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A05698-CDD2-B3B4-1706-95B1A0C62A56}"/>
                  </a:ext>
                </a:extLst>
              </p:cNvPr>
              <p:cNvSpPr txBox="1"/>
              <p:nvPr/>
            </p:nvSpPr>
            <p:spPr>
              <a:xfrm>
                <a:off x="4927702" y="4882489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A05698-CDD2-B3B4-1706-95B1A0C62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702" y="4882489"/>
                <a:ext cx="4774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FD2B71-105A-BBB4-7DCA-C3A907E73642}"/>
                  </a:ext>
                </a:extLst>
              </p:cNvPr>
              <p:cNvSpPr txBox="1"/>
              <p:nvPr/>
            </p:nvSpPr>
            <p:spPr>
              <a:xfrm>
                <a:off x="6463005" y="4882489"/>
                <a:ext cx="605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FD2B71-105A-BBB4-7DCA-C3A907E7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005" y="4882489"/>
                <a:ext cx="6056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782118-E630-CEFC-00D7-FC035CE2A82B}"/>
                  </a:ext>
                </a:extLst>
              </p:cNvPr>
              <p:cNvSpPr txBox="1"/>
              <p:nvPr/>
            </p:nvSpPr>
            <p:spPr>
              <a:xfrm>
                <a:off x="8004907" y="4882489"/>
                <a:ext cx="605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782118-E630-CEFC-00D7-FC035CE2A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907" y="4882489"/>
                <a:ext cx="6056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A049C3-D7A9-FA96-0EEE-AC475AB84575}"/>
              </a:ext>
            </a:extLst>
          </p:cNvPr>
          <p:cNvCxnSpPr/>
          <p:nvPr/>
        </p:nvCxnSpPr>
        <p:spPr>
          <a:xfrm>
            <a:off x="2574758" y="3864543"/>
            <a:ext cx="1006641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F4C6D34-C5CF-2F08-ABB1-A19ECD1B1EB3}"/>
              </a:ext>
            </a:extLst>
          </p:cNvPr>
          <p:cNvCxnSpPr/>
          <p:nvPr/>
        </p:nvCxnSpPr>
        <p:spPr>
          <a:xfrm>
            <a:off x="2574756" y="4286376"/>
            <a:ext cx="1006641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31BF007-EEFA-CEFE-7A06-6B6CA75B819B}"/>
              </a:ext>
            </a:extLst>
          </p:cNvPr>
          <p:cNvCxnSpPr/>
          <p:nvPr/>
        </p:nvCxnSpPr>
        <p:spPr>
          <a:xfrm>
            <a:off x="2574756" y="4655418"/>
            <a:ext cx="100664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D6E6467-DFDB-3740-C1F8-6440B496C682}"/>
              </a:ext>
            </a:extLst>
          </p:cNvPr>
          <p:cNvCxnSpPr>
            <a:cxnSpLocks/>
          </p:cNvCxnSpPr>
          <p:nvPr/>
        </p:nvCxnSpPr>
        <p:spPr>
          <a:xfrm flipV="1">
            <a:off x="3581397" y="3826413"/>
            <a:ext cx="1558869" cy="3813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61DDC6E-36E2-4A96-4654-F39181AC3E0D}"/>
              </a:ext>
            </a:extLst>
          </p:cNvPr>
          <p:cNvCxnSpPr>
            <a:cxnSpLocks/>
          </p:cNvCxnSpPr>
          <p:nvPr/>
        </p:nvCxnSpPr>
        <p:spPr>
          <a:xfrm>
            <a:off x="3581397" y="3864543"/>
            <a:ext cx="1558869" cy="18619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FB51B75-9A97-3924-D9A1-80C8FCA4BFAA}"/>
              </a:ext>
            </a:extLst>
          </p:cNvPr>
          <p:cNvCxnSpPr>
            <a:cxnSpLocks/>
          </p:cNvCxnSpPr>
          <p:nvPr/>
        </p:nvCxnSpPr>
        <p:spPr>
          <a:xfrm>
            <a:off x="3581395" y="4283433"/>
            <a:ext cx="1558871" cy="0"/>
          </a:xfrm>
          <a:prstGeom prst="straightConnector1">
            <a:avLst/>
          </a:prstGeom>
          <a:ln>
            <a:solidFill>
              <a:srgbClr val="E9C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8F4EC47-8418-6CE2-DBEF-9DB4718F1674}"/>
              </a:ext>
            </a:extLst>
          </p:cNvPr>
          <p:cNvCxnSpPr>
            <a:cxnSpLocks/>
          </p:cNvCxnSpPr>
          <p:nvPr/>
        </p:nvCxnSpPr>
        <p:spPr>
          <a:xfrm>
            <a:off x="3581395" y="4655418"/>
            <a:ext cx="155887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4525BD0-978E-9F63-620B-E19561FCE1A1}"/>
              </a:ext>
            </a:extLst>
          </p:cNvPr>
          <p:cNvCxnSpPr>
            <a:cxnSpLocks/>
          </p:cNvCxnSpPr>
          <p:nvPr/>
        </p:nvCxnSpPr>
        <p:spPr>
          <a:xfrm>
            <a:off x="5140266" y="4655418"/>
            <a:ext cx="155887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F071247-8A2E-DCC5-B10F-45C0D7FE0074}"/>
              </a:ext>
            </a:extLst>
          </p:cNvPr>
          <p:cNvCxnSpPr>
            <a:cxnSpLocks/>
          </p:cNvCxnSpPr>
          <p:nvPr/>
        </p:nvCxnSpPr>
        <p:spPr>
          <a:xfrm>
            <a:off x="6710906" y="4655418"/>
            <a:ext cx="155887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00F650F-8098-4804-583D-5D1FB529AA47}"/>
              </a:ext>
            </a:extLst>
          </p:cNvPr>
          <p:cNvCxnSpPr>
            <a:cxnSpLocks/>
          </p:cNvCxnSpPr>
          <p:nvPr/>
        </p:nvCxnSpPr>
        <p:spPr>
          <a:xfrm>
            <a:off x="5152035" y="4283433"/>
            <a:ext cx="1558871" cy="0"/>
          </a:xfrm>
          <a:prstGeom prst="straightConnector1">
            <a:avLst/>
          </a:prstGeom>
          <a:ln>
            <a:solidFill>
              <a:srgbClr val="E9C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0ECEE4-4009-1151-90AC-6E7DEC5539F2}"/>
              </a:ext>
            </a:extLst>
          </p:cNvPr>
          <p:cNvCxnSpPr>
            <a:cxnSpLocks/>
          </p:cNvCxnSpPr>
          <p:nvPr/>
        </p:nvCxnSpPr>
        <p:spPr>
          <a:xfrm flipV="1">
            <a:off x="6710906" y="4225904"/>
            <a:ext cx="1565765" cy="57529"/>
          </a:xfrm>
          <a:prstGeom prst="straightConnector1">
            <a:avLst/>
          </a:prstGeom>
          <a:ln>
            <a:solidFill>
              <a:srgbClr val="E9C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EB50722-BAEE-7272-B43F-07292118604F}"/>
              </a:ext>
            </a:extLst>
          </p:cNvPr>
          <p:cNvCxnSpPr>
            <a:cxnSpLocks/>
          </p:cNvCxnSpPr>
          <p:nvPr/>
        </p:nvCxnSpPr>
        <p:spPr>
          <a:xfrm>
            <a:off x="6705020" y="4287981"/>
            <a:ext cx="1564757" cy="130389"/>
          </a:xfrm>
          <a:prstGeom prst="straightConnector1">
            <a:avLst/>
          </a:prstGeom>
          <a:ln>
            <a:solidFill>
              <a:srgbClr val="E9C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B65E2A3-7164-40D8-B9BD-3427E006E112}"/>
              </a:ext>
            </a:extLst>
          </p:cNvPr>
          <p:cNvCxnSpPr>
            <a:cxnSpLocks/>
          </p:cNvCxnSpPr>
          <p:nvPr/>
        </p:nvCxnSpPr>
        <p:spPr>
          <a:xfrm flipV="1">
            <a:off x="5133368" y="3740364"/>
            <a:ext cx="1565769" cy="7338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F19A3CF-EFE8-037F-E188-027E65BEC316}"/>
              </a:ext>
            </a:extLst>
          </p:cNvPr>
          <p:cNvCxnSpPr>
            <a:cxnSpLocks/>
          </p:cNvCxnSpPr>
          <p:nvPr/>
        </p:nvCxnSpPr>
        <p:spPr>
          <a:xfrm>
            <a:off x="5133368" y="4059967"/>
            <a:ext cx="1571652" cy="10222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CB0D33-B4E7-375E-146D-B4FDF6AF5A8F}"/>
              </a:ext>
            </a:extLst>
          </p:cNvPr>
          <p:cNvCxnSpPr>
            <a:cxnSpLocks/>
          </p:cNvCxnSpPr>
          <p:nvPr/>
        </p:nvCxnSpPr>
        <p:spPr>
          <a:xfrm>
            <a:off x="5140266" y="3823862"/>
            <a:ext cx="1564753" cy="8162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55E452F-8571-11D2-D28A-90EF84ED4103}"/>
              </a:ext>
            </a:extLst>
          </p:cNvPr>
          <p:cNvCxnSpPr>
            <a:cxnSpLocks/>
          </p:cNvCxnSpPr>
          <p:nvPr/>
        </p:nvCxnSpPr>
        <p:spPr>
          <a:xfrm flipV="1">
            <a:off x="5134385" y="3996148"/>
            <a:ext cx="1576521" cy="6124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C35D1E0-92D9-0338-3B47-6378F8861C5C}"/>
              </a:ext>
            </a:extLst>
          </p:cNvPr>
          <p:cNvCxnSpPr>
            <a:cxnSpLocks/>
          </p:cNvCxnSpPr>
          <p:nvPr/>
        </p:nvCxnSpPr>
        <p:spPr>
          <a:xfrm flipV="1">
            <a:off x="6705019" y="3666981"/>
            <a:ext cx="1565769" cy="7338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50EF31A-10D4-5886-109B-CD3AF39D87FD}"/>
              </a:ext>
            </a:extLst>
          </p:cNvPr>
          <p:cNvCxnSpPr>
            <a:cxnSpLocks/>
          </p:cNvCxnSpPr>
          <p:nvPr/>
        </p:nvCxnSpPr>
        <p:spPr>
          <a:xfrm>
            <a:off x="6711919" y="3740363"/>
            <a:ext cx="1557850" cy="3669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7F4E08B-995F-326B-7E4A-059149CBB061}"/>
              </a:ext>
            </a:extLst>
          </p:cNvPr>
          <p:cNvCxnSpPr>
            <a:cxnSpLocks/>
          </p:cNvCxnSpPr>
          <p:nvPr/>
        </p:nvCxnSpPr>
        <p:spPr>
          <a:xfrm flipV="1">
            <a:off x="6710902" y="3834709"/>
            <a:ext cx="1565769" cy="7338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68176EE-6316-F4F0-1071-B4D897D00A38}"/>
              </a:ext>
            </a:extLst>
          </p:cNvPr>
          <p:cNvCxnSpPr>
            <a:cxnSpLocks/>
          </p:cNvCxnSpPr>
          <p:nvPr/>
        </p:nvCxnSpPr>
        <p:spPr>
          <a:xfrm>
            <a:off x="6717802" y="3908091"/>
            <a:ext cx="1558869" cy="1847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ABFB2C6-A132-8A36-A826-3240232790BE}"/>
              </a:ext>
            </a:extLst>
          </p:cNvPr>
          <p:cNvCxnSpPr>
            <a:cxnSpLocks/>
          </p:cNvCxnSpPr>
          <p:nvPr/>
        </p:nvCxnSpPr>
        <p:spPr>
          <a:xfrm flipV="1">
            <a:off x="6699135" y="3997785"/>
            <a:ext cx="1570634" cy="522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E328DE1-1424-E4B2-5E60-F62A2A274946}"/>
              </a:ext>
            </a:extLst>
          </p:cNvPr>
          <p:cNvCxnSpPr>
            <a:cxnSpLocks/>
          </p:cNvCxnSpPr>
          <p:nvPr/>
        </p:nvCxnSpPr>
        <p:spPr>
          <a:xfrm>
            <a:off x="6706035" y="4003013"/>
            <a:ext cx="1564753" cy="7272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0686FD6-A390-D780-A3D9-7C85E12C3678}"/>
              </a:ext>
            </a:extLst>
          </p:cNvPr>
          <p:cNvCxnSpPr>
            <a:cxnSpLocks/>
          </p:cNvCxnSpPr>
          <p:nvPr/>
        </p:nvCxnSpPr>
        <p:spPr>
          <a:xfrm flipV="1">
            <a:off x="6698120" y="4133841"/>
            <a:ext cx="1565769" cy="290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69B8D1B-A565-201A-4881-D18435AC9BBA}"/>
              </a:ext>
            </a:extLst>
          </p:cNvPr>
          <p:cNvCxnSpPr>
            <a:cxnSpLocks/>
          </p:cNvCxnSpPr>
          <p:nvPr/>
        </p:nvCxnSpPr>
        <p:spPr>
          <a:xfrm>
            <a:off x="6705020" y="4162940"/>
            <a:ext cx="1565768" cy="2938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BBC490C-4B7D-27C3-B50A-9724F31C7420}"/>
              </a:ext>
            </a:extLst>
          </p:cNvPr>
          <p:cNvGrpSpPr/>
          <p:nvPr/>
        </p:nvGrpSpPr>
        <p:grpSpPr>
          <a:xfrm>
            <a:off x="9713119" y="107027"/>
            <a:ext cx="2371880" cy="604182"/>
            <a:chOff x="9713119" y="107027"/>
            <a:chExt cx="2371880" cy="604182"/>
          </a:xfrm>
        </p:grpSpPr>
        <p:pic>
          <p:nvPicPr>
            <p:cNvPr id="85" name="Google Shape;62;p13">
              <a:extLst>
                <a:ext uri="{FF2B5EF4-FFF2-40B4-BE49-F238E27FC236}">
                  <a16:creationId xmlns:a16="http://schemas.microsoft.com/office/drawing/2014/main" id="{6836BEC1-F3FE-9489-B9AE-D4DE0CAFA5C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r="76227"/>
            <a:stretch/>
          </p:blipFill>
          <p:spPr>
            <a:xfrm>
              <a:off x="11634321" y="107027"/>
              <a:ext cx="450678" cy="516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Picture 85" descr="A logo of a company&#10;&#10;AI-generated content may be incorrect.">
              <a:extLst>
                <a:ext uri="{FF2B5EF4-FFF2-40B4-BE49-F238E27FC236}">
                  <a16:creationId xmlns:a16="http://schemas.microsoft.com/office/drawing/2014/main" id="{C09D956C-26A0-09EE-8B6A-F32DDD94F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99059" y="107027"/>
              <a:ext cx="583625" cy="604182"/>
            </a:xfrm>
            <a:prstGeom prst="rect">
              <a:avLst/>
            </a:prstGeom>
          </p:spPr>
        </p:pic>
        <p:pic>
          <p:nvPicPr>
            <p:cNvPr id="87" name="Google Shape;63;p13">
              <a:extLst>
                <a:ext uri="{FF2B5EF4-FFF2-40B4-BE49-F238E27FC236}">
                  <a16:creationId xmlns:a16="http://schemas.microsoft.com/office/drawing/2014/main" id="{0D4ECD36-2322-5709-CF9C-A1567D509CD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4938" b="4938"/>
            <a:stretch/>
          </p:blipFill>
          <p:spPr>
            <a:xfrm>
              <a:off x="9713119" y="120848"/>
              <a:ext cx="1185940" cy="439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0822F03B-F681-B11D-6B7E-CC162AFB6391}"/>
              </a:ext>
            </a:extLst>
          </p:cNvPr>
          <p:cNvSpPr txBox="1"/>
          <p:nvPr/>
        </p:nvSpPr>
        <p:spPr>
          <a:xfrm>
            <a:off x="695094" y="5154932"/>
            <a:ext cx="47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Cartoon of three particles beginning to shower at (a) the entrance to the solenoid, (b) after two interaction lengths, and (c) not at all.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7C3C6E4-6368-22C5-450D-53785EDCD2A8}"/>
              </a:ext>
            </a:extLst>
          </p:cNvPr>
          <p:cNvSpPr txBox="1"/>
          <p:nvPr/>
        </p:nvSpPr>
        <p:spPr>
          <a:xfrm>
            <a:off x="2183950" y="3723268"/>
            <a:ext cx="78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980CD68-8FB8-4ED1-A74F-CACB40965D12}"/>
              </a:ext>
            </a:extLst>
          </p:cNvPr>
          <p:cNvSpPr txBox="1"/>
          <p:nvPr/>
        </p:nvSpPr>
        <p:spPr>
          <a:xfrm>
            <a:off x="2199241" y="4067939"/>
            <a:ext cx="78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63FED55-9B8C-2CAB-DBCE-7334EAB5EFB0}"/>
              </a:ext>
            </a:extLst>
          </p:cNvPr>
          <p:cNvSpPr txBox="1"/>
          <p:nvPr/>
        </p:nvSpPr>
        <p:spPr>
          <a:xfrm>
            <a:off x="2199241" y="4453589"/>
            <a:ext cx="78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3963108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22789</TotalTime>
  <Words>1087</Words>
  <Application>Microsoft Macintosh PowerPoint</Application>
  <PresentationFormat>Widescreen</PresentationFormat>
  <Paragraphs>215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Wingdings</vt:lpstr>
      <vt:lpstr>Office Theme</vt:lpstr>
      <vt:lpstr>Calibration challenges in the MAIA calorimeters</vt:lpstr>
      <vt:lpstr>Outline</vt:lpstr>
      <vt:lpstr>Introduction</vt:lpstr>
      <vt:lpstr>MAIA Calorimeters</vt:lpstr>
      <vt:lpstr>The solenoid: BIB bodyguard or black box?</vt:lpstr>
      <vt:lpstr>Material interactions in the solenoid</vt:lpstr>
      <vt:lpstr>Analytical energy loss function</vt:lpstr>
      <vt:lpstr>PowerPoint Presentation</vt:lpstr>
      <vt:lpstr>Stochasticity of showering</vt:lpstr>
      <vt:lpstr>2D response as calibration function</vt:lpstr>
      <vt:lpstr>Calibrated fractional response</vt:lpstr>
      <vt:lpstr>But is this really a valid approach?</vt:lpstr>
      <vt:lpstr>But is this really a valid approach?</vt:lpstr>
      <vt:lpstr>Alternative methods</vt:lpstr>
      <vt:lpstr>Conclusions and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Rose Powers</dc:creator>
  <cp:lastModifiedBy>Rose Powers</cp:lastModifiedBy>
  <cp:revision>11</cp:revision>
  <dcterms:created xsi:type="dcterms:W3CDTF">2025-07-22T21:03:19Z</dcterms:created>
  <dcterms:modified xsi:type="dcterms:W3CDTF">2025-08-07T16:52:36Z</dcterms:modified>
</cp:coreProperties>
</file>